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3" roundtripDataSignature="AMtx7mjQHG6I2SJO0EbKW99LHR3w6vSOZ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20" Type="http://schemas.openxmlformats.org/officeDocument/2006/relationships/slide" Target="slides/slide16.xml"/><Relationship Id="rId42" Type="http://schemas.openxmlformats.org/officeDocument/2006/relationships/slide" Target="slides/slide38.xml"/><Relationship Id="rId41" Type="http://schemas.openxmlformats.org/officeDocument/2006/relationships/slide" Target="slides/slide37.xml"/><Relationship Id="rId22" Type="http://schemas.openxmlformats.org/officeDocument/2006/relationships/slide" Target="slides/slide18.xml"/><Relationship Id="rId21" Type="http://schemas.openxmlformats.org/officeDocument/2006/relationships/slide" Target="slides/slide17.xml"/><Relationship Id="rId43" Type="http://customschemas.google.com/relationships/presentationmetadata" Target="metadata"/><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 name="Google Shape;9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1" name="Google Shape;9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E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ad153999c5_0_10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0" name="Google Shape;200;gad153999c5_0_10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ad153999c5_0_1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2" name="Google Shape;212;gad153999c5_0_11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ad153999c5_0_2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7" name="Google Shape;327;gad153999c5_0_23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ad153999c5_0_2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8" name="Google Shape;338;gad153999c5_0_24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ad153999c5_0_36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1" name="Google Shape;351;gad153999c5_0_36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ad153999c5_0_37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2" name="Google Shape;362;gad153999c5_0_37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ad153999c5_0_38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2" name="Google Shape;372;gad153999c5_0_38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ad153999c5_0_5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9" name="Google Shape;399;gad153999c5_0_51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ad153999c5_0_5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4" name="Google Shape;414;gad153999c5_0_54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ad153999c5_0_56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7" name="Google Shape;427;gad153999c5_0_56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 name="Google Shape;100;p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gad153999c5_0_58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1" name="Google Shape;441;gad153999c5_0_58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gad153999c5_0_59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5" name="Google Shape;455;gad153999c5_0_59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gad153999c5_0_6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9" name="Google Shape;469;gad153999c5_0_62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gad153999c5_0_6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80" name="Google Shape;480;gad153999c5_0_64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ad153999c5_0_6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92" name="Google Shape;492;gad153999c5_0_65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gad153999c5_0_66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3" name="Google Shape;503;gad153999c5_0_66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gad153999c5_0_67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4" name="Google Shape;514;gad153999c5_0_67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ad153999c5_0_68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5" name="Google Shape;525;gad153999c5_0_68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ad153999c5_0_70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36" name="Google Shape;536;gad153999c5_0_70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ad153999c5_0_7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7" name="Google Shape;547;gad153999c5_0_71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ad153999c5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gad153999c5_0_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 name="Shape 555"/>
        <p:cNvGrpSpPr/>
        <p:nvPr/>
      </p:nvGrpSpPr>
      <p:grpSpPr>
        <a:xfrm>
          <a:off x="0" y="0"/>
          <a:ext cx="0" cy="0"/>
          <a:chOff x="0" y="0"/>
          <a:chExt cx="0" cy="0"/>
        </a:xfrm>
      </p:grpSpPr>
      <p:sp>
        <p:nvSpPr>
          <p:cNvPr id="556" name="Google Shape;556;gad153999c5_0_7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57" name="Google Shape;557;gad153999c5_0_72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gad153999c5_0_7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67" name="Google Shape;567;gad153999c5_0_73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gad153999c5_0_74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79" name="Google Shape;579;gad153999c5_0_74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ad153999c5_0_75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91" name="Google Shape;591;gad153999c5_0_75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gad153999c5_0_77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03" name="Google Shape;603;gad153999c5_0_77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ad153999c5_0_78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13" name="Google Shape;613;gad153999c5_0_78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gad153999c5_0_79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24" name="Google Shape;624;gad153999c5_0_79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gad153999c5_0_80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37" name="Google Shape;637;gad153999c5_0_80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ad153999c5_0_8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48" name="Google Shape;648;gad153999c5_0_82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ad153999c5_0_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4" name="Google Shape;124;gad153999c5_0_1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ad153999c5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8" name="Google Shape;138;gad153999c5_0_3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8" name="Google Shape;148;p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3" name="Google Shape;163;p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ad153999c5_0_6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gad153999c5_0_6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ad153999c5_0_7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5" name="Google Shape;185;gad153999c5_0_7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ítulo y objetos">
  <p:cSld name="1_Título y objetos">
    <p:spTree>
      <p:nvGrpSpPr>
        <p:cNvPr id="15" name="Shape 15"/>
        <p:cNvGrpSpPr/>
        <p:nvPr/>
      </p:nvGrpSpPr>
      <p:grpSpPr>
        <a:xfrm>
          <a:off x="0" y="0"/>
          <a:ext cx="0" cy="0"/>
          <a:chOff x="0" y="0"/>
          <a:chExt cx="0" cy="0"/>
        </a:xfrm>
      </p:grpSpPr>
      <p:pic>
        <p:nvPicPr>
          <p:cNvPr id="16" name="Google Shape;16;p19"/>
          <p:cNvPicPr preferRelativeResize="0"/>
          <p:nvPr/>
        </p:nvPicPr>
        <p:blipFill rotWithShape="1">
          <a:blip r:embed="rId2">
            <a:alphaModFix/>
          </a:blip>
          <a:srcRect b="0" l="0" r="0" t="0"/>
          <a:stretch/>
        </p:blipFill>
        <p:spPr>
          <a:xfrm>
            <a:off x="11025" y="0"/>
            <a:ext cx="9121949" cy="6858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62" name="Shape 62"/>
        <p:cNvGrpSpPr/>
        <p:nvPr/>
      </p:nvGrpSpPr>
      <p:grpSpPr>
        <a:xfrm>
          <a:off x="0" y="0"/>
          <a:ext cx="0" cy="0"/>
          <a:chOff x="0" y="0"/>
          <a:chExt cx="0" cy="0"/>
        </a:xfrm>
      </p:grpSpPr>
      <p:sp>
        <p:nvSpPr>
          <p:cNvPr id="63" name="Google Shape;63;p28"/>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8"/>
          <p:cNvSpPr txBox="1"/>
          <p:nvPr>
            <p:ph idx="1" type="body"/>
          </p:nvPr>
        </p:nvSpPr>
        <p:spPr>
          <a:xfrm>
            <a:off x="3887391" y="987426"/>
            <a:ext cx="462915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5" name="Google Shape;65;p28"/>
          <p:cNvSpPr txBox="1"/>
          <p:nvPr>
            <p:ph idx="2"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6" name="Google Shape;66;p2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9" name="Shape 69"/>
        <p:cNvGrpSpPr/>
        <p:nvPr/>
      </p:nvGrpSpPr>
      <p:grpSpPr>
        <a:xfrm>
          <a:off x="0" y="0"/>
          <a:ext cx="0" cy="0"/>
          <a:chOff x="0" y="0"/>
          <a:chExt cx="0" cy="0"/>
        </a:xfrm>
      </p:grpSpPr>
      <p:sp>
        <p:nvSpPr>
          <p:cNvPr id="70" name="Google Shape;70;p29"/>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29"/>
          <p:cNvSpPr/>
          <p:nvPr>
            <p:ph idx="2" type="pic"/>
          </p:nvPr>
        </p:nvSpPr>
        <p:spPr>
          <a:xfrm>
            <a:off x="3887391" y="987426"/>
            <a:ext cx="4629150" cy="4873625"/>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72" name="Google Shape;72;p29"/>
          <p:cNvSpPr txBox="1"/>
          <p:nvPr>
            <p:ph idx="1"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3" name="Google Shape;73;p2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2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2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76" name="Shape 76"/>
        <p:cNvGrpSpPr/>
        <p:nvPr/>
      </p:nvGrpSpPr>
      <p:grpSpPr>
        <a:xfrm>
          <a:off x="0" y="0"/>
          <a:ext cx="0" cy="0"/>
          <a:chOff x="0" y="0"/>
          <a:chExt cx="0" cy="0"/>
        </a:xfrm>
      </p:grpSpPr>
      <p:sp>
        <p:nvSpPr>
          <p:cNvPr id="77" name="Google Shape;77;p30"/>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0"/>
          <p:cNvSpPr txBox="1"/>
          <p:nvPr>
            <p:ph idx="1" type="body"/>
          </p:nvPr>
        </p:nvSpPr>
        <p:spPr>
          <a:xfrm rot="5400000">
            <a:off x="2396331" y="57944"/>
            <a:ext cx="4351338"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30"/>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30"/>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3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82" name="Shape 82"/>
        <p:cNvGrpSpPr/>
        <p:nvPr/>
      </p:nvGrpSpPr>
      <p:grpSpPr>
        <a:xfrm>
          <a:off x="0" y="0"/>
          <a:ext cx="0" cy="0"/>
          <a:chOff x="0" y="0"/>
          <a:chExt cx="0" cy="0"/>
        </a:xfrm>
      </p:grpSpPr>
      <p:sp>
        <p:nvSpPr>
          <p:cNvPr id="83" name="Google Shape;83;p31"/>
          <p:cNvSpPr txBox="1"/>
          <p:nvPr>
            <p:ph type="title"/>
          </p:nvPr>
        </p:nvSpPr>
        <p:spPr>
          <a:xfrm rot="5400000">
            <a:off x="4623593" y="2285206"/>
            <a:ext cx="5811838"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31"/>
          <p:cNvSpPr txBox="1"/>
          <p:nvPr>
            <p:ph idx="1" type="body"/>
          </p:nvPr>
        </p:nvSpPr>
        <p:spPr>
          <a:xfrm rot="5400000">
            <a:off x="623093" y="370681"/>
            <a:ext cx="5811838"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5" name="Google Shape;85;p3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3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3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Diapositiva de título">
  <p:cSld name="1_Diapositiva de título">
    <p:spTree>
      <p:nvGrpSpPr>
        <p:cNvPr id="17" name="Shape 17"/>
        <p:cNvGrpSpPr/>
        <p:nvPr/>
      </p:nvGrpSpPr>
      <p:grpSpPr>
        <a:xfrm>
          <a:off x="0" y="0"/>
          <a:ext cx="0" cy="0"/>
          <a:chOff x="0" y="0"/>
          <a:chExt cx="0" cy="0"/>
        </a:xfrm>
      </p:grpSpPr>
      <p:pic>
        <p:nvPicPr>
          <p:cNvPr id="18" name="Google Shape;18;p20"/>
          <p:cNvPicPr preferRelativeResize="0"/>
          <p:nvPr/>
        </p:nvPicPr>
        <p:blipFill rotWithShape="1">
          <a:blip r:embed="rId2">
            <a:alphaModFix/>
          </a:blip>
          <a:srcRect b="0" l="0" r="0" t="0"/>
          <a:stretch/>
        </p:blipFill>
        <p:spPr>
          <a:xfrm>
            <a:off x="0" y="14068"/>
            <a:ext cx="9132975" cy="68580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9" name="Shape 19"/>
        <p:cNvGrpSpPr/>
        <p:nvPr/>
      </p:nvGrpSpPr>
      <p:grpSpPr>
        <a:xfrm>
          <a:off x="0" y="0"/>
          <a:ext cx="0" cy="0"/>
          <a:chOff x="0" y="0"/>
          <a:chExt cx="0" cy="0"/>
        </a:xfrm>
      </p:grpSpPr>
      <p:sp>
        <p:nvSpPr>
          <p:cNvPr id="20" name="Google Shape;20;p21"/>
          <p:cNvSpPr txBox="1"/>
          <p:nvPr>
            <p:ph type="ctrTitle"/>
          </p:nvPr>
        </p:nvSpPr>
        <p:spPr>
          <a:xfrm>
            <a:off x="685800" y="1122363"/>
            <a:ext cx="77724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21"/>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2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2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25" name="Shape 25"/>
        <p:cNvGrpSpPr/>
        <p:nvPr/>
      </p:nvGrpSpPr>
      <p:grpSpPr>
        <a:xfrm>
          <a:off x="0" y="0"/>
          <a:ext cx="0" cy="0"/>
          <a:chOff x="0" y="0"/>
          <a:chExt cx="0" cy="0"/>
        </a:xfrm>
      </p:grpSpPr>
      <p:sp>
        <p:nvSpPr>
          <p:cNvPr id="26" name="Google Shape;26;p22"/>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2"/>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2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31" name="Shape 31"/>
        <p:cNvGrpSpPr/>
        <p:nvPr/>
      </p:nvGrpSpPr>
      <p:grpSpPr>
        <a:xfrm>
          <a:off x="0" y="0"/>
          <a:ext cx="0" cy="0"/>
          <a:chOff x="0" y="0"/>
          <a:chExt cx="0" cy="0"/>
        </a:xfrm>
      </p:grpSpPr>
      <p:sp>
        <p:nvSpPr>
          <p:cNvPr id="32" name="Google Shape;32;p23"/>
          <p:cNvSpPr txBox="1"/>
          <p:nvPr>
            <p:ph type="title"/>
          </p:nvPr>
        </p:nvSpPr>
        <p:spPr>
          <a:xfrm>
            <a:off x="623888" y="1709739"/>
            <a:ext cx="78867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3"/>
          <p:cNvSpPr txBox="1"/>
          <p:nvPr>
            <p:ph idx="1" type="body"/>
          </p:nvPr>
        </p:nvSpPr>
        <p:spPr>
          <a:xfrm>
            <a:off x="623888" y="4589464"/>
            <a:ext cx="78867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2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37" name="Shape 37"/>
        <p:cNvGrpSpPr/>
        <p:nvPr/>
      </p:nvGrpSpPr>
      <p:grpSpPr>
        <a:xfrm>
          <a:off x="0" y="0"/>
          <a:ext cx="0" cy="0"/>
          <a:chOff x="0" y="0"/>
          <a:chExt cx="0" cy="0"/>
        </a:xfrm>
      </p:grpSpPr>
      <p:sp>
        <p:nvSpPr>
          <p:cNvPr id="38" name="Google Shape;38;p24"/>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4"/>
          <p:cNvSpPr txBox="1"/>
          <p:nvPr>
            <p:ph idx="1" type="body"/>
          </p:nvPr>
        </p:nvSpPr>
        <p:spPr>
          <a:xfrm>
            <a:off x="6286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4"/>
          <p:cNvSpPr txBox="1"/>
          <p:nvPr>
            <p:ph idx="2" type="body"/>
          </p:nvPr>
        </p:nvSpPr>
        <p:spPr>
          <a:xfrm>
            <a:off x="46291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24"/>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2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44" name="Shape 44"/>
        <p:cNvGrpSpPr/>
        <p:nvPr/>
      </p:nvGrpSpPr>
      <p:grpSpPr>
        <a:xfrm>
          <a:off x="0" y="0"/>
          <a:ext cx="0" cy="0"/>
          <a:chOff x="0" y="0"/>
          <a:chExt cx="0" cy="0"/>
        </a:xfrm>
      </p:grpSpPr>
      <p:sp>
        <p:nvSpPr>
          <p:cNvPr id="45" name="Google Shape;45;p25"/>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25"/>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25"/>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25"/>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25"/>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25"/>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25"/>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53" name="Shape 53"/>
        <p:cNvGrpSpPr/>
        <p:nvPr/>
      </p:nvGrpSpPr>
      <p:grpSpPr>
        <a:xfrm>
          <a:off x="0" y="0"/>
          <a:ext cx="0" cy="0"/>
          <a:chOff x="0" y="0"/>
          <a:chExt cx="0" cy="0"/>
        </a:xfrm>
      </p:grpSpPr>
      <p:sp>
        <p:nvSpPr>
          <p:cNvPr id="54" name="Google Shape;54;p26"/>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26"/>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2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8" name="Shape 58"/>
        <p:cNvGrpSpPr/>
        <p:nvPr/>
      </p:nvGrpSpPr>
      <p:grpSpPr>
        <a:xfrm>
          <a:off x="0" y="0"/>
          <a:ext cx="0" cy="0"/>
          <a:chOff x="0" y="0"/>
          <a:chExt cx="0" cy="0"/>
        </a:xfrm>
      </p:grpSpPr>
      <p:sp>
        <p:nvSpPr>
          <p:cNvPr id="59" name="Google Shape;59;p27"/>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7"/>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2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8"/>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8"/>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image" Target="../media/image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image" Target="../media/image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image" Target="../media/image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2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2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2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1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2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2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image" Target="../media/image2.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2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image" Target="../media/image2.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1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hyperlink" Target="http://discapacidadcolombia.com/phocadownloadpap/PUBLICACIONES_ARTICULOS/Protocolo-TEA-final.pdf" TargetMode="External"/><Relationship Id="rId7" Type="http://schemas.openxmlformats.org/officeDocument/2006/relationships/hyperlink" Target="https://www.minsalud.gov.co/sites/rid/Lists/BibliotecaDigital/RIDE/DE/CA/protocolo-clinico-diagnostico-ninos-trans-espectro-autista.pdf" TargetMode="External"/><Relationship Id="rId8" Type="http://schemas.openxmlformats.org/officeDocument/2006/relationships/hyperlink" Target="https://www.minsalud.gov.co/sites/rid/Lists/BibliotecaDigital/RIDE/INEC/IETS/Estudio-Efectividad-Terapias-analisis-comportamiento-aplicado.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 Id="rId6"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cxnSp>
        <p:nvCxnSpPr>
          <p:cNvPr id="93" name="Google Shape;93;p1"/>
          <p:cNvCxnSpPr/>
          <p:nvPr/>
        </p:nvCxnSpPr>
        <p:spPr>
          <a:xfrm>
            <a:off x="1017639" y="2595717"/>
            <a:ext cx="7499555" cy="0"/>
          </a:xfrm>
          <a:prstGeom prst="straightConnector1">
            <a:avLst/>
          </a:prstGeom>
          <a:noFill/>
          <a:ln cap="flat" cmpd="sng" w="9525">
            <a:solidFill>
              <a:srgbClr val="FFC000"/>
            </a:solidFill>
            <a:prstDash val="solid"/>
            <a:miter lim="800000"/>
            <a:headEnd len="sm" w="sm" type="none"/>
            <a:tailEnd len="sm" w="sm" type="none"/>
          </a:ln>
        </p:spPr>
      </p:cxnSp>
      <p:pic>
        <p:nvPicPr>
          <p:cNvPr descr="1x/Recurso%205.png" id="94" name="Google Shape;94;p1"/>
          <p:cNvPicPr preferRelativeResize="0"/>
          <p:nvPr/>
        </p:nvPicPr>
        <p:blipFill rotWithShape="1">
          <a:blip r:embed="rId3">
            <a:alphaModFix/>
          </a:blip>
          <a:srcRect b="0" l="0" r="0" t="0"/>
          <a:stretch/>
        </p:blipFill>
        <p:spPr>
          <a:xfrm>
            <a:off x="3159660" y="5851912"/>
            <a:ext cx="2019123" cy="579120"/>
          </a:xfrm>
          <a:prstGeom prst="rect">
            <a:avLst/>
          </a:prstGeom>
          <a:noFill/>
          <a:ln>
            <a:noFill/>
          </a:ln>
        </p:spPr>
      </p:pic>
      <p:sp>
        <p:nvSpPr>
          <p:cNvPr id="95" name="Google Shape;95;p1"/>
          <p:cNvSpPr/>
          <p:nvPr/>
        </p:nvSpPr>
        <p:spPr>
          <a:xfrm>
            <a:off x="3039646" y="6429762"/>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sp>
        <p:nvSpPr>
          <p:cNvPr id="96" name="Google Shape;96;p1"/>
          <p:cNvSpPr txBox="1"/>
          <p:nvPr/>
        </p:nvSpPr>
        <p:spPr>
          <a:xfrm>
            <a:off x="1224800" y="1745925"/>
            <a:ext cx="7499400" cy="75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4000">
                <a:solidFill>
                  <a:srgbClr val="FFFFFF"/>
                </a:solidFill>
              </a:rPr>
              <a:t>Trastornos del neurodesarrollo</a:t>
            </a:r>
            <a:endParaRPr sz="4000">
              <a:solidFill>
                <a:srgbClr val="FFFFFF"/>
              </a:solidFill>
            </a:endParaRPr>
          </a:p>
        </p:txBody>
      </p:sp>
      <p:sp>
        <p:nvSpPr>
          <p:cNvPr id="97" name="Google Shape;97;p1"/>
          <p:cNvSpPr txBox="1"/>
          <p:nvPr/>
        </p:nvSpPr>
        <p:spPr>
          <a:xfrm>
            <a:off x="1370200" y="2694325"/>
            <a:ext cx="7499400" cy="75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900">
                <a:solidFill>
                  <a:srgbClr val="FFFFFF"/>
                </a:solidFill>
              </a:rPr>
              <a:t>Unidad de Atención Clínico y Psicosocial</a:t>
            </a:r>
            <a:endParaRPr sz="290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pic>
        <p:nvPicPr>
          <p:cNvPr descr="1x/Recurso%205.png" id="202" name="Google Shape;202;gad153999c5_0_105"/>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03" name="Google Shape;203;gad153999c5_0_105"/>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04" name="Google Shape;204;gad153999c5_0_105"/>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205" name="Google Shape;205;gad153999c5_0_105"/>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206" name="Google Shape;206;gad153999c5_0_105"/>
          <p:cNvSpPr txBox="1"/>
          <p:nvPr/>
        </p:nvSpPr>
        <p:spPr>
          <a:xfrm>
            <a:off x="169200" y="1313900"/>
            <a:ext cx="8805600" cy="12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Para esta estrategia, se tiene en cuenta los signos de alarma</a:t>
            </a:r>
            <a:endParaRPr b="1" sz="2300"/>
          </a:p>
          <a:p>
            <a:pPr indent="0" lvl="0" marL="0" rtl="0" algn="l">
              <a:spcBef>
                <a:spcPts val="0"/>
              </a:spcBef>
              <a:spcAft>
                <a:spcPts val="0"/>
              </a:spcAft>
              <a:buNone/>
            </a:pPr>
            <a:r>
              <a:t/>
            </a:r>
            <a:endParaRPr b="1" sz="2300"/>
          </a:p>
        </p:txBody>
      </p:sp>
      <p:sp>
        <p:nvSpPr>
          <p:cNvPr id="207" name="Google Shape;207;gad153999c5_0_105"/>
          <p:cNvSpPr txBox="1"/>
          <p:nvPr/>
        </p:nvSpPr>
        <p:spPr>
          <a:xfrm>
            <a:off x="5892125" y="5599375"/>
            <a:ext cx="1539000" cy="2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Ver anexo 2.</a:t>
            </a:r>
            <a:endParaRPr sz="2000">
              <a:latin typeface="Calibri"/>
              <a:ea typeface="Calibri"/>
              <a:cs typeface="Calibri"/>
              <a:sym typeface="Calibri"/>
            </a:endParaRPr>
          </a:p>
        </p:txBody>
      </p:sp>
      <p:sp>
        <p:nvSpPr>
          <p:cNvPr id="208" name="Google Shape;208;gad153999c5_0_105"/>
          <p:cNvSpPr txBox="1"/>
          <p:nvPr/>
        </p:nvSpPr>
        <p:spPr>
          <a:xfrm>
            <a:off x="338400" y="2094775"/>
            <a:ext cx="3430800" cy="350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2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Para esto, el Ministerio de Salud diseñó un protocolo de identificación de signos de alarma a partir de los 6 meses de edad hasta niños y niñas mayores de 12 años.</a:t>
            </a:r>
            <a:endParaRPr sz="2000">
              <a:latin typeface="Calibri"/>
              <a:ea typeface="Calibri"/>
              <a:cs typeface="Calibri"/>
              <a:sym typeface="Calibri"/>
            </a:endParaRPr>
          </a:p>
        </p:txBody>
      </p:sp>
      <p:pic>
        <p:nvPicPr>
          <p:cNvPr id="209" name="Google Shape;209;gad153999c5_0_105"/>
          <p:cNvPicPr preferRelativeResize="0"/>
          <p:nvPr/>
        </p:nvPicPr>
        <p:blipFill rotWithShape="1">
          <a:blip r:embed="rId6">
            <a:alphaModFix/>
          </a:blip>
          <a:srcRect b="29624" l="20860" r="22574" t="22930"/>
          <a:stretch/>
        </p:blipFill>
        <p:spPr>
          <a:xfrm>
            <a:off x="4031974" y="2280300"/>
            <a:ext cx="4908725" cy="3504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pic>
        <p:nvPicPr>
          <p:cNvPr descr="1x/Recurso%205.png" id="214" name="Google Shape;214;gad153999c5_0_117"/>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15" name="Google Shape;215;gad153999c5_0_117"/>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16" name="Google Shape;216;gad153999c5_0_117"/>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217" name="Google Shape;217;gad153999c5_0_117"/>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218" name="Google Shape;218;gad153999c5_0_117"/>
          <p:cNvSpPr txBox="1"/>
          <p:nvPr/>
        </p:nvSpPr>
        <p:spPr>
          <a:xfrm>
            <a:off x="169200" y="928775"/>
            <a:ext cx="8805600" cy="12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2300"/>
              <a:t>Guía de evaluación y manejo mhGAP</a:t>
            </a:r>
            <a:endParaRPr b="1" sz="2300"/>
          </a:p>
          <a:p>
            <a:pPr indent="0" lvl="0" marL="0" rtl="0" algn="l">
              <a:spcBef>
                <a:spcPts val="0"/>
              </a:spcBef>
              <a:spcAft>
                <a:spcPts val="0"/>
              </a:spcAft>
              <a:buNone/>
            </a:pPr>
            <a:r>
              <a:t/>
            </a:r>
            <a:endParaRPr b="1" sz="2300"/>
          </a:p>
        </p:txBody>
      </p:sp>
      <p:sp>
        <p:nvSpPr>
          <p:cNvPr id="219" name="Google Shape;219;gad153999c5_0_117"/>
          <p:cNvSpPr txBox="1"/>
          <p:nvPr/>
        </p:nvSpPr>
        <p:spPr>
          <a:xfrm>
            <a:off x="2707050" y="1716225"/>
            <a:ext cx="3430800" cy="298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2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Se debe evaluar el desarrollo del niño usando indicadores locales de desarrollo o</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comparando al niño con otros niños de la misma edad en Colombia.</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220" name="Google Shape;220;gad153999c5_0_117"/>
          <p:cNvSpPr txBox="1"/>
          <p:nvPr/>
        </p:nvSpPr>
        <p:spPr>
          <a:xfrm>
            <a:off x="-321325" y="1957575"/>
            <a:ext cx="3648000" cy="760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2500"/>
              <a:t>Primer paso</a:t>
            </a:r>
            <a:endParaRPr b="1" sz="2500"/>
          </a:p>
          <a:p>
            <a:pPr indent="0" lvl="0" marL="0" rtl="0" algn="l">
              <a:spcBef>
                <a:spcPts val="0"/>
              </a:spcBef>
              <a:spcAft>
                <a:spcPts val="0"/>
              </a:spcAft>
              <a:buNone/>
            </a:pPr>
            <a:r>
              <a:t/>
            </a:r>
            <a:endParaRPr b="1" sz="2300"/>
          </a:p>
        </p:txBody>
      </p:sp>
      <p:grpSp>
        <p:nvGrpSpPr>
          <p:cNvPr id="221" name="Google Shape;221;gad153999c5_0_117"/>
          <p:cNvGrpSpPr/>
          <p:nvPr/>
        </p:nvGrpSpPr>
        <p:grpSpPr>
          <a:xfrm>
            <a:off x="298302" y="2599632"/>
            <a:ext cx="2408760" cy="2606609"/>
            <a:chOff x="1620827" y="963391"/>
            <a:chExt cx="2408760" cy="2606609"/>
          </a:xfrm>
        </p:grpSpPr>
        <p:grpSp>
          <p:nvGrpSpPr>
            <p:cNvPr id="222" name="Google Shape;222;gad153999c5_0_117"/>
            <p:cNvGrpSpPr/>
            <p:nvPr/>
          </p:nvGrpSpPr>
          <p:grpSpPr>
            <a:xfrm>
              <a:off x="1620827" y="963391"/>
              <a:ext cx="2368213" cy="2606609"/>
              <a:chOff x="1763789" y="1203341"/>
              <a:chExt cx="2368213" cy="2606609"/>
            </a:xfrm>
          </p:grpSpPr>
          <p:sp>
            <p:nvSpPr>
              <p:cNvPr id="223" name="Google Shape;223;gad153999c5_0_117"/>
              <p:cNvSpPr/>
              <p:nvPr/>
            </p:nvSpPr>
            <p:spPr>
              <a:xfrm flipH="1">
                <a:off x="3061211" y="2436250"/>
                <a:ext cx="585697" cy="522996"/>
              </a:xfrm>
              <a:custGeom>
                <a:rect b="b" l="l" r="r" t="t"/>
                <a:pathLst>
                  <a:path extrusionOk="0" h="8975" w="10051">
                    <a:moveTo>
                      <a:pt x="7828" y="0"/>
                    </a:moveTo>
                    <a:cubicBezTo>
                      <a:pt x="7828" y="0"/>
                      <a:pt x="1066" y="3591"/>
                      <a:pt x="533" y="4635"/>
                    </a:cubicBezTo>
                    <a:cubicBezTo>
                      <a:pt x="1" y="5677"/>
                      <a:pt x="325" y="8254"/>
                      <a:pt x="1162" y="8940"/>
                    </a:cubicBezTo>
                    <a:cubicBezTo>
                      <a:pt x="1190" y="8963"/>
                      <a:pt x="1228" y="8975"/>
                      <a:pt x="1273" y="8975"/>
                    </a:cubicBezTo>
                    <a:cubicBezTo>
                      <a:pt x="2541" y="8975"/>
                      <a:pt x="10051" y="0"/>
                      <a:pt x="10051" y="0"/>
                    </a:cubicBezTo>
                    <a:close/>
                  </a:path>
                </a:pathLst>
              </a:custGeom>
              <a:solidFill>
                <a:srgbClr val="DB833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gad153999c5_0_117"/>
              <p:cNvSpPr/>
              <p:nvPr/>
            </p:nvSpPr>
            <p:spPr>
              <a:xfrm flipH="1">
                <a:off x="2173837" y="2428675"/>
                <a:ext cx="1500692" cy="1078158"/>
              </a:xfrm>
              <a:custGeom>
                <a:rect b="b" l="l" r="r" t="t"/>
                <a:pathLst>
                  <a:path extrusionOk="0" h="18502" w="25753">
                    <a:moveTo>
                      <a:pt x="10508" y="1"/>
                    </a:moveTo>
                    <a:cubicBezTo>
                      <a:pt x="6343" y="1523"/>
                      <a:pt x="1773" y="6026"/>
                      <a:pt x="888" y="10459"/>
                    </a:cubicBezTo>
                    <a:cubicBezTo>
                      <a:pt x="1" y="14894"/>
                      <a:pt x="308" y="17382"/>
                      <a:pt x="1469" y="17621"/>
                    </a:cubicBezTo>
                    <a:cubicBezTo>
                      <a:pt x="1537" y="17636"/>
                      <a:pt x="1639" y="17642"/>
                      <a:pt x="1770" y="17642"/>
                    </a:cubicBezTo>
                    <a:cubicBezTo>
                      <a:pt x="3651" y="17642"/>
                      <a:pt x="11584" y="16279"/>
                      <a:pt x="14763" y="16279"/>
                    </a:cubicBezTo>
                    <a:cubicBezTo>
                      <a:pt x="15100" y="16279"/>
                      <a:pt x="15384" y="16294"/>
                      <a:pt x="15601" y="16328"/>
                    </a:cubicBezTo>
                    <a:cubicBezTo>
                      <a:pt x="17530" y="16628"/>
                      <a:pt x="21522" y="18501"/>
                      <a:pt x="23579" y="18501"/>
                    </a:cubicBezTo>
                    <a:cubicBezTo>
                      <a:pt x="24092" y="18501"/>
                      <a:pt x="24484" y="18385"/>
                      <a:pt x="24695" y="18099"/>
                    </a:cubicBezTo>
                    <a:cubicBezTo>
                      <a:pt x="25753" y="16669"/>
                      <a:pt x="23627" y="8039"/>
                      <a:pt x="21790" y="4455"/>
                    </a:cubicBezTo>
                    <a:cubicBezTo>
                      <a:pt x="19953" y="874"/>
                      <a:pt x="10508" y="1"/>
                      <a:pt x="10508" y="1"/>
                    </a:cubicBezTo>
                    <a:close/>
                  </a:path>
                </a:pathLst>
              </a:custGeom>
              <a:solidFill>
                <a:srgbClr val="FF9C3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gad153999c5_0_117"/>
              <p:cNvSpPr/>
              <p:nvPr/>
            </p:nvSpPr>
            <p:spPr>
              <a:xfrm flipH="1">
                <a:off x="3011270" y="2793168"/>
                <a:ext cx="176099" cy="721122"/>
              </a:xfrm>
              <a:custGeom>
                <a:rect b="b" l="l" r="r" t="t"/>
                <a:pathLst>
                  <a:path extrusionOk="0" h="12375" w="3022">
                    <a:moveTo>
                      <a:pt x="1146" y="0"/>
                    </a:moveTo>
                    <a:cubicBezTo>
                      <a:pt x="932" y="0"/>
                      <a:pt x="717" y="633"/>
                      <a:pt x="823" y="1272"/>
                    </a:cubicBezTo>
                    <a:cubicBezTo>
                      <a:pt x="963" y="2102"/>
                      <a:pt x="0" y="4014"/>
                      <a:pt x="331" y="4453"/>
                    </a:cubicBezTo>
                    <a:cubicBezTo>
                      <a:pt x="796" y="5068"/>
                      <a:pt x="441" y="5529"/>
                      <a:pt x="847" y="6174"/>
                    </a:cubicBezTo>
                    <a:cubicBezTo>
                      <a:pt x="1250" y="6820"/>
                      <a:pt x="1916" y="9427"/>
                      <a:pt x="577" y="9588"/>
                    </a:cubicBezTo>
                    <a:cubicBezTo>
                      <a:pt x="577" y="9588"/>
                      <a:pt x="451" y="11875"/>
                      <a:pt x="1417" y="12309"/>
                    </a:cubicBezTo>
                    <a:cubicBezTo>
                      <a:pt x="1519" y="12354"/>
                      <a:pt x="1618" y="12375"/>
                      <a:pt x="1713" y="12375"/>
                    </a:cubicBezTo>
                    <a:cubicBezTo>
                      <a:pt x="2512" y="12375"/>
                      <a:pt x="3022" y="10926"/>
                      <a:pt x="3022" y="10926"/>
                    </a:cubicBezTo>
                    <a:cubicBezTo>
                      <a:pt x="3022" y="10926"/>
                      <a:pt x="2356" y="8243"/>
                      <a:pt x="1913" y="6711"/>
                    </a:cubicBezTo>
                    <a:cubicBezTo>
                      <a:pt x="1059" y="3764"/>
                      <a:pt x="1513" y="398"/>
                      <a:pt x="1270" y="78"/>
                    </a:cubicBezTo>
                    <a:cubicBezTo>
                      <a:pt x="1231" y="25"/>
                      <a:pt x="1188" y="0"/>
                      <a:pt x="1146" y="0"/>
                    </a:cubicBezTo>
                    <a:close/>
                  </a:path>
                </a:pathLst>
              </a:custGeom>
              <a:solidFill>
                <a:srgbClr val="DB833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gad153999c5_0_117"/>
              <p:cNvSpPr/>
              <p:nvPr/>
            </p:nvSpPr>
            <p:spPr>
              <a:xfrm flipH="1">
                <a:off x="3062201" y="2428675"/>
                <a:ext cx="755736" cy="1073263"/>
              </a:xfrm>
              <a:custGeom>
                <a:rect b="b" l="l" r="r" t="t"/>
                <a:pathLst>
                  <a:path extrusionOk="0" h="18418" w="12969">
                    <a:moveTo>
                      <a:pt x="12969" y="1"/>
                    </a:moveTo>
                    <a:cubicBezTo>
                      <a:pt x="12968" y="1"/>
                      <a:pt x="9118" y="1451"/>
                      <a:pt x="4561" y="5162"/>
                    </a:cubicBezTo>
                    <a:cubicBezTo>
                      <a:pt x="0" y="8869"/>
                      <a:pt x="1656" y="17007"/>
                      <a:pt x="3210" y="18256"/>
                    </a:cubicBezTo>
                    <a:cubicBezTo>
                      <a:pt x="3347" y="18367"/>
                      <a:pt x="3485" y="18418"/>
                      <a:pt x="3623" y="18418"/>
                    </a:cubicBezTo>
                    <a:cubicBezTo>
                      <a:pt x="5037" y="18418"/>
                      <a:pt x="6367" y="13057"/>
                      <a:pt x="6367" y="13057"/>
                    </a:cubicBezTo>
                    <a:lnTo>
                      <a:pt x="6367" y="13057"/>
                    </a:lnTo>
                    <a:cubicBezTo>
                      <a:pt x="6367" y="13057"/>
                      <a:pt x="6218" y="13089"/>
                      <a:pt x="6004" y="13089"/>
                    </a:cubicBezTo>
                    <a:cubicBezTo>
                      <a:pt x="5261" y="13089"/>
                      <a:pt x="3731" y="12703"/>
                      <a:pt x="4875" y="9251"/>
                    </a:cubicBezTo>
                    <a:cubicBezTo>
                      <a:pt x="6350" y="4803"/>
                      <a:pt x="12968" y="1"/>
                      <a:pt x="12969" y="1"/>
                    </a:cubicBezTo>
                    <a:close/>
                  </a:path>
                </a:pathLst>
              </a:custGeom>
              <a:solidFill>
                <a:srgbClr val="DB833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gad153999c5_0_117"/>
              <p:cNvSpPr/>
              <p:nvPr/>
            </p:nvSpPr>
            <p:spPr>
              <a:xfrm flipH="1">
                <a:off x="2526677" y="2483975"/>
                <a:ext cx="697522" cy="400449"/>
              </a:xfrm>
              <a:custGeom>
                <a:rect b="b" l="l" r="r" t="t"/>
                <a:pathLst>
                  <a:path extrusionOk="0" h="6872" w="11970">
                    <a:moveTo>
                      <a:pt x="1244" y="0"/>
                    </a:moveTo>
                    <a:lnTo>
                      <a:pt x="97" y="854"/>
                    </a:lnTo>
                    <a:cubicBezTo>
                      <a:pt x="1" y="1000"/>
                      <a:pt x="1371" y="3044"/>
                      <a:pt x="2557" y="3044"/>
                    </a:cubicBezTo>
                    <a:cubicBezTo>
                      <a:pt x="2638" y="3044"/>
                      <a:pt x="2718" y="3035"/>
                      <a:pt x="2797" y="3014"/>
                    </a:cubicBezTo>
                    <a:cubicBezTo>
                      <a:pt x="3013" y="2959"/>
                      <a:pt x="3156" y="2933"/>
                      <a:pt x="3246" y="2933"/>
                    </a:cubicBezTo>
                    <a:cubicBezTo>
                      <a:pt x="3670" y="2933"/>
                      <a:pt x="2934" y="3506"/>
                      <a:pt x="3196" y="4322"/>
                    </a:cubicBezTo>
                    <a:cubicBezTo>
                      <a:pt x="3402" y="4964"/>
                      <a:pt x="4201" y="5251"/>
                      <a:pt x="4945" y="5251"/>
                    </a:cubicBezTo>
                    <a:cubicBezTo>
                      <a:pt x="5348" y="5251"/>
                      <a:pt x="5735" y="5166"/>
                      <a:pt x="6002" y="5008"/>
                    </a:cubicBezTo>
                    <a:cubicBezTo>
                      <a:pt x="6105" y="4946"/>
                      <a:pt x="6194" y="4919"/>
                      <a:pt x="6274" y="4919"/>
                    </a:cubicBezTo>
                    <a:cubicBezTo>
                      <a:pt x="6778" y="4919"/>
                      <a:pt x="6921" y="6009"/>
                      <a:pt x="8111" y="6421"/>
                    </a:cubicBezTo>
                    <a:cubicBezTo>
                      <a:pt x="9362" y="6852"/>
                      <a:pt x="11514" y="6872"/>
                      <a:pt x="11907" y="6872"/>
                    </a:cubicBezTo>
                    <a:cubicBezTo>
                      <a:pt x="11948" y="6872"/>
                      <a:pt x="11969" y="6872"/>
                      <a:pt x="11969" y="6872"/>
                    </a:cubicBezTo>
                    <a:lnTo>
                      <a:pt x="1244" y="0"/>
                    </a:lnTo>
                    <a:close/>
                  </a:path>
                </a:pathLst>
              </a:custGeom>
              <a:solidFill>
                <a:srgbClr val="DB833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gad153999c5_0_117"/>
              <p:cNvSpPr/>
              <p:nvPr/>
            </p:nvSpPr>
            <p:spPr>
              <a:xfrm flipH="1">
                <a:off x="2352035" y="2749756"/>
                <a:ext cx="95742" cy="73249"/>
              </a:xfrm>
              <a:custGeom>
                <a:rect b="b" l="l" r="r" t="t"/>
                <a:pathLst>
                  <a:path extrusionOk="0" h="1257" w="1643">
                    <a:moveTo>
                      <a:pt x="823" y="0"/>
                    </a:moveTo>
                    <a:lnTo>
                      <a:pt x="0" y="874"/>
                    </a:lnTo>
                    <a:cubicBezTo>
                      <a:pt x="0" y="874"/>
                      <a:pt x="361" y="1257"/>
                      <a:pt x="910" y="1257"/>
                    </a:cubicBezTo>
                    <a:cubicBezTo>
                      <a:pt x="1128" y="1257"/>
                      <a:pt x="1375" y="1196"/>
                      <a:pt x="1642" y="1028"/>
                    </a:cubicBezTo>
                    <a:lnTo>
                      <a:pt x="823" y="0"/>
                    </a:lnTo>
                    <a:close/>
                  </a:path>
                </a:pathLst>
              </a:custGeom>
              <a:solidFill>
                <a:srgbClr val="E5A62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gad153999c5_0_117"/>
              <p:cNvSpPr/>
              <p:nvPr/>
            </p:nvSpPr>
            <p:spPr>
              <a:xfrm flipH="1">
                <a:off x="2232343" y="1721074"/>
                <a:ext cx="1100010" cy="726308"/>
              </a:xfrm>
              <a:custGeom>
                <a:rect b="b" l="l" r="r" t="t"/>
                <a:pathLst>
                  <a:path extrusionOk="0" h="12464" w="18877">
                    <a:moveTo>
                      <a:pt x="10211" y="0"/>
                    </a:moveTo>
                    <a:cubicBezTo>
                      <a:pt x="5546" y="0"/>
                      <a:pt x="327" y="2374"/>
                      <a:pt x="1792" y="7743"/>
                    </a:cubicBezTo>
                    <a:cubicBezTo>
                      <a:pt x="1792" y="7743"/>
                      <a:pt x="0" y="8289"/>
                      <a:pt x="325" y="10269"/>
                    </a:cubicBezTo>
                    <a:cubicBezTo>
                      <a:pt x="617" y="12054"/>
                      <a:pt x="1942" y="12464"/>
                      <a:pt x="3049" y="12464"/>
                    </a:cubicBezTo>
                    <a:cubicBezTo>
                      <a:pt x="3168" y="12464"/>
                      <a:pt x="3285" y="12459"/>
                      <a:pt x="3397" y="12451"/>
                    </a:cubicBezTo>
                    <a:cubicBezTo>
                      <a:pt x="4557" y="12365"/>
                      <a:pt x="16669" y="10283"/>
                      <a:pt x="17027" y="8306"/>
                    </a:cubicBezTo>
                    <a:cubicBezTo>
                      <a:pt x="17027" y="8306"/>
                      <a:pt x="18877" y="2694"/>
                      <a:pt x="14416" y="766"/>
                    </a:cubicBezTo>
                    <a:cubicBezTo>
                      <a:pt x="13254" y="263"/>
                      <a:pt x="11763" y="0"/>
                      <a:pt x="10211" y="0"/>
                    </a:cubicBezTo>
                    <a:close/>
                  </a:path>
                </a:pathLst>
              </a:custGeom>
              <a:solidFill>
                <a:srgbClr val="FFB39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gad153999c5_0_117"/>
              <p:cNvSpPr/>
              <p:nvPr/>
            </p:nvSpPr>
            <p:spPr>
              <a:xfrm flipH="1">
                <a:off x="2743249" y="1720778"/>
                <a:ext cx="619262" cy="453302"/>
              </a:xfrm>
              <a:custGeom>
                <a:rect b="b" l="l" r="r" t="t"/>
                <a:pathLst>
                  <a:path extrusionOk="0" h="7779" w="10627">
                    <a:moveTo>
                      <a:pt x="9021" y="0"/>
                    </a:moveTo>
                    <a:cubicBezTo>
                      <a:pt x="7740" y="0"/>
                      <a:pt x="5817" y="236"/>
                      <a:pt x="3724" y="1313"/>
                    </a:cubicBezTo>
                    <a:cubicBezTo>
                      <a:pt x="1" y="3231"/>
                      <a:pt x="2008" y="7778"/>
                      <a:pt x="2008" y="7778"/>
                    </a:cubicBezTo>
                    <a:lnTo>
                      <a:pt x="3817" y="7601"/>
                    </a:lnTo>
                    <a:cubicBezTo>
                      <a:pt x="3287" y="289"/>
                      <a:pt x="10626" y="143"/>
                      <a:pt x="10626" y="143"/>
                    </a:cubicBezTo>
                    <a:cubicBezTo>
                      <a:pt x="10626" y="143"/>
                      <a:pt x="10018" y="0"/>
                      <a:pt x="9021" y="0"/>
                    </a:cubicBezTo>
                    <a:close/>
                  </a:path>
                </a:pathLst>
              </a:custGeom>
              <a:solidFill>
                <a:srgbClr val="A57D5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gad153999c5_0_117"/>
              <p:cNvSpPr/>
              <p:nvPr/>
            </p:nvSpPr>
            <p:spPr>
              <a:xfrm flipH="1">
                <a:off x="2246853" y="2157592"/>
                <a:ext cx="918025" cy="726775"/>
              </a:xfrm>
              <a:custGeom>
                <a:rect b="b" l="l" r="r" t="t"/>
                <a:pathLst>
                  <a:path extrusionOk="0" h="12472" w="15754">
                    <a:moveTo>
                      <a:pt x="2625" y="1"/>
                    </a:moveTo>
                    <a:cubicBezTo>
                      <a:pt x="2328" y="1"/>
                      <a:pt x="1543" y="359"/>
                      <a:pt x="1632" y="597"/>
                    </a:cubicBezTo>
                    <a:cubicBezTo>
                      <a:pt x="1735" y="870"/>
                      <a:pt x="2431" y="2242"/>
                      <a:pt x="2329" y="3495"/>
                    </a:cubicBezTo>
                    <a:cubicBezTo>
                      <a:pt x="2165" y="5543"/>
                      <a:pt x="0" y="4403"/>
                      <a:pt x="205" y="6635"/>
                    </a:cubicBezTo>
                    <a:cubicBezTo>
                      <a:pt x="320" y="7908"/>
                      <a:pt x="1169" y="8146"/>
                      <a:pt x="1913" y="8146"/>
                    </a:cubicBezTo>
                    <a:cubicBezTo>
                      <a:pt x="2136" y="8146"/>
                      <a:pt x="2349" y="8125"/>
                      <a:pt x="2530" y="8103"/>
                    </a:cubicBezTo>
                    <a:cubicBezTo>
                      <a:pt x="2710" y="8081"/>
                      <a:pt x="2859" y="8061"/>
                      <a:pt x="2955" y="8061"/>
                    </a:cubicBezTo>
                    <a:cubicBezTo>
                      <a:pt x="3008" y="8061"/>
                      <a:pt x="3045" y="8067"/>
                      <a:pt x="3063" y="8083"/>
                    </a:cubicBezTo>
                    <a:cubicBezTo>
                      <a:pt x="3250" y="8253"/>
                      <a:pt x="2039" y="9039"/>
                      <a:pt x="3113" y="10131"/>
                    </a:cubicBezTo>
                    <a:cubicBezTo>
                      <a:pt x="3524" y="10548"/>
                      <a:pt x="3981" y="10676"/>
                      <a:pt x="4411" y="10676"/>
                    </a:cubicBezTo>
                    <a:cubicBezTo>
                      <a:pt x="4753" y="10676"/>
                      <a:pt x="5079" y="10595"/>
                      <a:pt x="5352" y="10514"/>
                    </a:cubicBezTo>
                    <a:cubicBezTo>
                      <a:pt x="5625" y="10432"/>
                      <a:pt x="5847" y="10353"/>
                      <a:pt x="5983" y="10353"/>
                    </a:cubicBezTo>
                    <a:cubicBezTo>
                      <a:pt x="5988" y="10353"/>
                      <a:pt x="5993" y="10353"/>
                      <a:pt x="5998" y="10353"/>
                    </a:cubicBezTo>
                    <a:cubicBezTo>
                      <a:pt x="6413" y="10370"/>
                      <a:pt x="7494" y="12471"/>
                      <a:pt x="10177" y="12471"/>
                    </a:cubicBezTo>
                    <a:cubicBezTo>
                      <a:pt x="10255" y="12471"/>
                      <a:pt x="10335" y="12470"/>
                      <a:pt x="10416" y="12466"/>
                    </a:cubicBezTo>
                    <a:cubicBezTo>
                      <a:pt x="12587" y="12370"/>
                      <a:pt x="12378" y="11117"/>
                      <a:pt x="12771" y="10947"/>
                    </a:cubicBezTo>
                    <a:cubicBezTo>
                      <a:pt x="12801" y="10934"/>
                      <a:pt x="12837" y="10928"/>
                      <a:pt x="12879" y="10928"/>
                    </a:cubicBezTo>
                    <a:cubicBezTo>
                      <a:pt x="13023" y="10928"/>
                      <a:pt x="13230" y="10998"/>
                      <a:pt x="13463" y="11070"/>
                    </a:cubicBezTo>
                    <a:cubicBezTo>
                      <a:pt x="13697" y="11140"/>
                      <a:pt x="13958" y="11210"/>
                      <a:pt x="14212" y="11210"/>
                    </a:cubicBezTo>
                    <a:cubicBezTo>
                      <a:pt x="14567" y="11210"/>
                      <a:pt x="14908" y="11073"/>
                      <a:pt x="15143" y="10605"/>
                    </a:cubicBezTo>
                    <a:cubicBezTo>
                      <a:pt x="15754" y="9380"/>
                      <a:pt x="14539" y="9107"/>
                      <a:pt x="14532" y="8783"/>
                    </a:cubicBezTo>
                    <a:cubicBezTo>
                      <a:pt x="14528" y="8458"/>
                      <a:pt x="15716" y="1208"/>
                      <a:pt x="14153" y="815"/>
                    </a:cubicBezTo>
                    <a:cubicBezTo>
                      <a:pt x="13711" y="704"/>
                      <a:pt x="13348" y="666"/>
                      <a:pt x="13020" y="666"/>
                    </a:cubicBezTo>
                    <a:cubicBezTo>
                      <a:pt x="12321" y="666"/>
                      <a:pt x="11788" y="839"/>
                      <a:pt x="11010" y="839"/>
                    </a:cubicBezTo>
                    <a:cubicBezTo>
                      <a:pt x="9866" y="839"/>
                      <a:pt x="6247" y="1833"/>
                      <a:pt x="4578" y="1870"/>
                    </a:cubicBezTo>
                    <a:cubicBezTo>
                      <a:pt x="4559" y="1871"/>
                      <a:pt x="4539" y="1871"/>
                      <a:pt x="4520" y="1871"/>
                    </a:cubicBezTo>
                    <a:cubicBezTo>
                      <a:pt x="2911" y="1871"/>
                      <a:pt x="3028" y="331"/>
                      <a:pt x="2721" y="27"/>
                    </a:cubicBezTo>
                    <a:cubicBezTo>
                      <a:pt x="2703" y="9"/>
                      <a:pt x="2669" y="1"/>
                      <a:pt x="2625"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gad153999c5_0_117"/>
              <p:cNvSpPr/>
              <p:nvPr/>
            </p:nvSpPr>
            <p:spPr>
              <a:xfrm flipH="1">
                <a:off x="3070768" y="2294007"/>
                <a:ext cx="133910" cy="97140"/>
              </a:xfrm>
              <a:custGeom>
                <a:rect b="b" l="l" r="r" t="t"/>
                <a:pathLst>
                  <a:path extrusionOk="0" h="1667" w="2298">
                    <a:moveTo>
                      <a:pt x="946" y="0"/>
                    </a:moveTo>
                    <a:cubicBezTo>
                      <a:pt x="817" y="0"/>
                      <a:pt x="690" y="21"/>
                      <a:pt x="578" y="62"/>
                    </a:cubicBezTo>
                    <a:cubicBezTo>
                      <a:pt x="407" y="127"/>
                      <a:pt x="260" y="239"/>
                      <a:pt x="161" y="399"/>
                    </a:cubicBezTo>
                    <a:cubicBezTo>
                      <a:pt x="59" y="560"/>
                      <a:pt x="1" y="771"/>
                      <a:pt x="1" y="1031"/>
                    </a:cubicBezTo>
                    <a:lnTo>
                      <a:pt x="69" y="1031"/>
                    </a:lnTo>
                    <a:cubicBezTo>
                      <a:pt x="69" y="864"/>
                      <a:pt x="93" y="721"/>
                      <a:pt x="137" y="601"/>
                    </a:cubicBezTo>
                    <a:cubicBezTo>
                      <a:pt x="202" y="420"/>
                      <a:pt x="315" y="287"/>
                      <a:pt x="451" y="198"/>
                    </a:cubicBezTo>
                    <a:cubicBezTo>
                      <a:pt x="591" y="113"/>
                      <a:pt x="762" y="68"/>
                      <a:pt x="946" y="68"/>
                    </a:cubicBezTo>
                    <a:cubicBezTo>
                      <a:pt x="1144" y="68"/>
                      <a:pt x="1359" y="116"/>
                      <a:pt x="1570" y="215"/>
                    </a:cubicBezTo>
                    <a:cubicBezTo>
                      <a:pt x="1761" y="303"/>
                      <a:pt x="1946" y="428"/>
                      <a:pt x="2119" y="588"/>
                    </a:cubicBezTo>
                    <a:lnTo>
                      <a:pt x="2119" y="588"/>
                    </a:lnTo>
                    <a:cubicBezTo>
                      <a:pt x="2096" y="588"/>
                      <a:pt x="2070" y="587"/>
                      <a:pt x="2042" y="587"/>
                    </a:cubicBezTo>
                    <a:cubicBezTo>
                      <a:pt x="1960" y="587"/>
                      <a:pt x="1854" y="594"/>
                      <a:pt x="1745" y="608"/>
                    </a:cubicBezTo>
                    <a:cubicBezTo>
                      <a:pt x="1581" y="628"/>
                      <a:pt x="1403" y="669"/>
                      <a:pt x="1260" y="758"/>
                    </a:cubicBezTo>
                    <a:cubicBezTo>
                      <a:pt x="1192" y="803"/>
                      <a:pt x="1131" y="861"/>
                      <a:pt x="1086" y="932"/>
                    </a:cubicBezTo>
                    <a:cubicBezTo>
                      <a:pt x="1042" y="1004"/>
                      <a:pt x="1017" y="1089"/>
                      <a:pt x="1017" y="1188"/>
                    </a:cubicBezTo>
                    <a:lnTo>
                      <a:pt x="1017" y="1215"/>
                    </a:lnTo>
                    <a:cubicBezTo>
                      <a:pt x="1022" y="1304"/>
                      <a:pt x="1038" y="1376"/>
                      <a:pt x="1063" y="1434"/>
                    </a:cubicBezTo>
                    <a:cubicBezTo>
                      <a:pt x="1083" y="1478"/>
                      <a:pt x="1107" y="1516"/>
                      <a:pt x="1134" y="1546"/>
                    </a:cubicBezTo>
                    <a:cubicBezTo>
                      <a:pt x="1178" y="1591"/>
                      <a:pt x="1230" y="1622"/>
                      <a:pt x="1284" y="1642"/>
                    </a:cubicBezTo>
                    <a:cubicBezTo>
                      <a:pt x="1339" y="1659"/>
                      <a:pt x="1400" y="1666"/>
                      <a:pt x="1458" y="1666"/>
                    </a:cubicBezTo>
                    <a:cubicBezTo>
                      <a:pt x="1564" y="1666"/>
                      <a:pt x="1670" y="1642"/>
                      <a:pt x="1752" y="1619"/>
                    </a:cubicBezTo>
                    <a:cubicBezTo>
                      <a:pt x="1830" y="1595"/>
                      <a:pt x="1882" y="1570"/>
                      <a:pt x="1885" y="1570"/>
                    </a:cubicBezTo>
                    <a:lnTo>
                      <a:pt x="1854" y="1509"/>
                    </a:lnTo>
                    <a:cubicBezTo>
                      <a:pt x="1851" y="1509"/>
                      <a:pt x="1796" y="1533"/>
                      <a:pt x="1725" y="1557"/>
                    </a:cubicBezTo>
                    <a:cubicBezTo>
                      <a:pt x="1649" y="1578"/>
                      <a:pt x="1550" y="1598"/>
                      <a:pt x="1458" y="1598"/>
                    </a:cubicBezTo>
                    <a:cubicBezTo>
                      <a:pt x="1411" y="1598"/>
                      <a:pt x="1366" y="1595"/>
                      <a:pt x="1321" y="1581"/>
                    </a:cubicBezTo>
                    <a:cubicBezTo>
                      <a:pt x="1291" y="1574"/>
                      <a:pt x="1260" y="1560"/>
                      <a:pt x="1233" y="1543"/>
                    </a:cubicBezTo>
                    <a:cubicBezTo>
                      <a:pt x="1195" y="1516"/>
                      <a:pt x="1161" y="1478"/>
                      <a:pt x="1134" y="1427"/>
                    </a:cubicBezTo>
                    <a:cubicBezTo>
                      <a:pt x="1107" y="1373"/>
                      <a:pt x="1090" y="1304"/>
                      <a:pt x="1086" y="1215"/>
                    </a:cubicBezTo>
                    <a:lnTo>
                      <a:pt x="1086" y="1188"/>
                    </a:lnTo>
                    <a:cubicBezTo>
                      <a:pt x="1086" y="1130"/>
                      <a:pt x="1096" y="1079"/>
                      <a:pt x="1113" y="1031"/>
                    </a:cubicBezTo>
                    <a:cubicBezTo>
                      <a:pt x="1144" y="952"/>
                      <a:pt x="1195" y="888"/>
                      <a:pt x="1267" y="837"/>
                    </a:cubicBezTo>
                    <a:cubicBezTo>
                      <a:pt x="1373" y="762"/>
                      <a:pt x="1513" y="717"/>
                      <a:pt x="1652" y="689"/>
                    </a:cubicBezTo>
                    <a:cubicBezTo>
                      <a:pt x="1796" y="662"/>
                      <a:pt x="1936" y="656"/>
                      <a:pt x="2042" y="656"/>
                    </a:cubicBezTo>
                    <a:cubicBezTo>
                      <a:pt x="2090" y="656"/>
                      <a:pt x="2131" y="659"/>
                      <a:pt x="2161" y="659"/>
                    </a:cubicBezTo>
                    <a:cubicBezTo>
                      <a:pt x="2175" y="662"/>
                      <a:pt x="2185" y="662"/>
                      <a:pt x="2196" y="662"/>
                    </a:cubicBezTo>
                    <a:lnTo>
                      <a:pt x="2205" y="662"/>
                    </a:lnTo>
                    <a:lnTo>
                      <a:pt x="2298" y="673"/>
                    </a:lnTo>
                    <a:lnTo>
                      <a:pt x="2233" y="604"/>
                    </a:lnTo>
                    <a:cubicBezTo>
                      <a:pt x="2038" y="407"/>
                      <a:pt x="1820" y="256"/>
                      <a:pt x="1602" y="154"/>
                    </a:cubicBezTo>
                    <a:cubicBezTo>
                      <a:pt x="1380" y="51"/>
                      <a:pt x="1154" y="0"/>
                      <a:pt x="946" y="0"/>
                    </a:cubicBezTo>
                    <a:close/>
                  </a:path>
                </a:pathLst>
              </a:custGeom>
              <a:solidFill>
                <a:srgbClr val="A57D5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gad153999c5_0_117"/>
              <p:cNvSpPr/>
              <p:nvPr/>
            </p:nvSpPr>
            <p:spPr>
              <a:xfrm flipH="1">
                <a:off x="2334903" y="1953464"/>
                <a:ext cx="133269" cy="71267"/>
              </a:xfrm>
              <a:custGeom>
                <a:rect b="b" l="l" r="r" t="t"/>
                <a:pathLst>
                  <a:path extrusionOk="0" h="1223" w="2287">
                    <a:moveTo>
                      <a:pt x="776" y="0"/>
                    </a:moveTo>
                    <a:cubicBezTo>
                      <a:pt x="526" y="0"/>
                      <a:pt x="310" y="70"/>
                      <a:pt x="200" y="236"/>
                    </a:cubicBezTo>
                    <a:cubicBezTo>
                      <a:pt x="1" y="534"/>
                      <a:pt x="1114" y="1223"/>
                      <a:pt x="1747" y="1223"/>
                    </a:cubicBezTo>
                    <a:cubicBezTo>
                      <a:pt x="1947" y="1223"/>
                      <a:pt x="2099" y="1154"/>
                      <a:pt x="2146" y="983"/>
                    </a:cubicBezTo>
                    <a:cubicBezTo>
                      <a:pt x="2286" y="467"/>
                      <a:pt x="1419" y="0"/>
                      <a:pt x="776" y="0"/>
                    </a:cubicBezTo>
                    <a:close/>
                  </a:path>
                </a:pathLst>
              </a:custGeom>
              <a:solidFill>
                <a:srgbClr val="03030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gad153999c5_0_117"/>
              <p:cNvSpPr/>
              <p:nvPr/>
            </p:nvSpPr>
            <p:spPr>
              <a:xfrm flipH="1">
                <a:off x="2669446" y="1936332"/>
                <a:ext cx="206052" cy="82397"/>
              </a:xfrm>
              <a:custGeom>
                <a:rect b="b" l="l" r="r" t="t"/>
                <a:pathLst>
                  <a:path extrusionOk="0" h="1414" w="3536">
                    <a:moveTo>
                      <a:pt x="2647" y="1"/>
                    </a:moveTo>
                    <a:cubicBezTo>
                      <a:pt x="1698" y="1"/>
                      <a:pt x="1" y="660"/>
                      <a:pt x="373" y="1356"/>
                    </a:cubicBezTo>
                    <a:cubicBezTo>
                      <a:pt x="395" y="1396"/>
                      <a:pt x="468" y="1414"/>
                      <a:pt x="578" y="1414"/>
                    </a:cubicBezTo>
                    <a:cubicBezTo>
                      <a:pt x="1288" y="1414"/>
                      <a:pt x="3535" y="651"/>
                      <a:pt x="3210" y="175"/>
                    </a:cubicBezTo>
                    <a:cubicBezTo>
                      <a:pt x="3126" y="54"/>
                      <a:pt x="2917" y="1"/>
                      <a:pt x="2647" y="1"/>
                    </a:cubicBezTo>
                    <a:close/>
                  </a:path>
                </a:pathLst>
              </a:custGeom>
              <a:solidFill>
                <a:srgbClr val="03030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gad153999c5_0_117"/>
              <p:cNvSpPr/>
              <p:nvPr/>
            </p:nvSpPr>
            <p:spPr>
              <a:xfrm flipH="1">
                <a:off x="2390844" y="2104972"/>
                <a:ext cx="50173" cy="25407"/>
              </a:xfrm>
              <a:custGeom>
                <a:rect b="b" l="l" r="r" t="t"/>
                <a:pathLst>
                  <a:path extrusionOk="0" h="436" w="861">
                    <a:moveTo>
                      <a:pt x="1" y="1"/>
                    </a:moveTo>
                    <a:cubicBezTo>
                      <a:pt x="1" y="240"/>
                      <a:pt x="192" y="435"/>
                      <a:pt x="431" y="435"/>
                    </a:cubicBezTo>
                    <a:cubicBezTo>
                      <a:pt x="669" y="435"/>
                      <a:pt x="861" y="240"/>
                      <a:pt x="861"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gad153999c5_0_117"/>
              <p:cNvSpPr/>
              <p:nvPr/>
            </p:nvSpPr>
            <p:spPr>
              <a:xfrm flipH="1">
                <a:off x="2717054" y="2104972"/>
                <a:ext cx="68878" cy="34672"/>
              </a:xfrm>
              <a:custGeom>
                <a:rect b="b" l="l" r="r" t="t"/>
                <a:pathLst>
                  <a:path extrusionOk="0" h="595" w="1182">
                    <a:moveTo>
                      <a:pt x="1" y="1"/>
                    </a:moveTo>
                    <a:cubicBezTo>
                      <a:pt x="1" y="329"/>
                      <a:pt x="263" y="595"/>
                      <a:pt x="590" y="595"/>
                    </a:cubicBezTo>
                    <a:cubicBezTo>
                      <a:pt x="915" y="595"/>
                      <a:pt x="1181" y="329"/>
                      <a:pt x="1181"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gad153999c5_0_117"/>
              <p:cNvSpPr/>
              <p:nvPr/>
            </p:nvSpPr>
            <p:spPr>
              <a:xfrm flipH="1">
                <a:off x="2600101" y="2254499"/>
                <a:ext cx="91546" cy="41548"/>
              </a:xfrm>
              <a:custGeom>
                <a:rect b="b" l="l" r="r" t="t"/>
                <a:pathLst>
                  <a:path extrusionOk="0" h="713" w="1571">
                    <a:moveTo>
                      <a:pt x="7" y="0"/>
                    </a:moveTo>
                    <a:cubicBezTo>
                      <a:pt x="6" y="0"/>
                      <a:pt x="4" y="1"/>
                      <a:pt x="4" y="3"/>
                    </a:cubicBezTo>
                    <a:cubicBezTo>
                      <a:pt x="1" y="6"/>
                      <a:pt x="1" y="9"/>
                      <a:pt x="4" y="12"/>
                    </a:cubicBezTo>
                    <a:cubicBezTo>
                      <a:pt x="4" y="12"/>
                      <a:pt x="7" y="16"/>
                      <a:pt x="14" y="23"/>
                    </a:cubicBezTo>
                    <a:cubicBezTo>
                      <a:pt x="89" y="118"/>
                      <a:pt x="513" y="712"/>
                      <a:pt x="1195" y="712"/>
                    </a:cubicBezTo>
                    <a:cubicBezTo>
                      <a:pt x="1311" y="712"/>
                      <a:pt x="1434" y="696"/>
                      <a:pt x="1567" y="658"/>
                    </a:cubicBezTo>
                    <a:cubicBezTo>
                      <a:pt x="1570" y="655"/>
                      <a:pt x="1570" y="651"/>
                      <a:pt x="1570" y="647"/>
                    </a:cubicBezTo>
                    <a:cubicBezTo>
                      <a:pt x="1570" y="644"/>
                      <a:pt x="1567" y="644"/>
                      <a:pt x="1564" y="644"/>
                    </a:cubicBezTo>
                    <a:cubicBezTo>
                      <a:pt x="1434" y="685"/>
                      <a:pt x="1311" y="702"/>
                      <a:pt x="1195" y="702"/>
                    </a:cubicBezTo>
                    <a:cubicBezTo>
                      <a:pt x="836" y="702"/>
                      <a:pt x="546" y="532"/>
                      <a:pt x="345" y="361"/>
                    </a:cubicBezTo>
                    <a:cubicBezTo>
                      <a:pt x="242" y="275"/>
                      <a:pt x="164" y="190"/>
                      <a:pt x="110" y="122"/>
                    </a:cubicBezTo>
                    <a:cubicBezTo>
                      <a:pt x="83" y="91"/>
                      <a:pt x="58" y="61"/>
                      <a:pt x="42" y="40"/>
                    </a:cubicBezTo>
                    <a:cubicBezTo>
                      <a:pt x="34" y="30"/>
                      <a:pt x="28" y="23"/>
                      <a:pt x="24" y="16"/>
                    </a:cubicBezTo>
                    <a:cubicBezTo>
                      <a:pt x="17" y="9"/>
                      <a:pt x="14" y="6"/>
                      <a:pt x="10" y="3"/>
                    </a:cubicBezTo>
                    <a:cubicBezTo>
                      <a:pt x="10" y="1"/>
                      <a:pt x="9" y="0"/>
                      <a:pt x="7" y="0"/>
                    </a:cubicBezTo>
                    <a:close/>
                  </a:path>
                </a:pathLst>
              </a:custGeom>
              <a:solidFill>
                <a:srgbClr val="B26E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gad153999c5_0_117"/>
              <p:cNvSpPr/>
              <p:nvPr/>
            </p:nvSpPr>
            <p:spPr>
              <a:xfrm flipH="1">
                <a:off x="2383094" y="2104797"/>
                <a:ext cx="106056" cy="699"/>
              </a:xfrm>
              <a:custGeom>
                <a:rect b="b" l="l" r="r" t="t"/>
                <a:pathLst>
                  <a:path extrusionOk="0" h="12" w="1820">
                    <a:moveTo>
                      <a:pt x="0" y="1"/>
                    </a:moveTo>
                    <a:lnTo>
                      <a:pt x="0" y="11"/>
                    </a:lnTo>
                    <a:lnTo>
                      <a:pt x="1820" y="11"/>
                    </a:lnTo>
                    <a:lnTo>
                      <a:pt x="1820" y="1"/>
                    </a:lnTo>
                    <a:close/>
                  </a:path>
                </a:pathLst>
              </a:custGeom>
              <a:solidFill>
                <a:srgbClr val="DD83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gad153999c5_0_117"/>
              <p:cNvSpPr/>
              <p:nvPr/>
            </p:nvSpPr>
            <p:spPr>
              <a:xfrm flipH="1">
                <a:off x="2706331" y="2104622"/>
                <a:ext cx="145856" cy="1049"/>
              </a:xfrm>
              <a:custGeom>
                <a:rect b="b" l="l" r="r" t="t"/>
                <a:pathLst>
                  <a:path extrusionOk="0" h="18" w="2503">
                    <a:moveTo>
                      <a:pt x="0" y="0"/>
                    </a:moveTo>
                    <a:lnTo>
                      <a:pt x="0" y="18"/>
                    </a:lnTo>
                    <a:lnTo>
                      <a:pt x="2502" y="18"/>
                    </a:lnTo>
                    <a:lnTo>
                      <a:pt x="2502" y="0"/>
                    </a:lnTo>
                    <a:close/>
                  </a:path>
                </a:pathLst>
              </a:custGeom>
              <a:solidFill>
                <a:srgbClr val="DD83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gad153999c5_0_117"/>
              <p:cNvSpPr/>
              <p:nvPr/>
            </p:nvSpPr>
            <p:spPr>
              <a:xfrm flipH="1">
                <a:off x="2265325" y="2010163"/>
                <a:ext cx="74822" cy="223592"/>
              </a:xfrm>
              <a:custGeom>
                <a:rect b="b" l="l" r="r" t="t"/>
                <a:pathLst>
                  <a:path extrusionOk="0" h="3837" w="1284">
                    <a:moveTo>
                      <a:pt x="584" y="2294"/>
                    </a:moveTo>
                    <a:cubicBezTo>
                      <a:pt x="608" y="2294"/>
                      <a:pt x="608" y="2332"/>
                      <a:pt x="584" y="2332"/>
                    </a:cubicBezTo>
                    <a:cubicBezTo>
                      <a:pt x="556" y="2332"/>
                      <a:pt x="556" y="2294"/>
                      <a:pt x="584" y="2294"/>
                    </a:cubicBezTo>
                    <a:close/>
                    <a:moveTo>
                      <a:pt x="345" y="0"/>
                    </a:moveTo>
                    <a:lnTo>
                      <a:pt x="345" y="0"/>
                    </a:lnTo>
                    <a:cubicBezTo>
                      <a:pt x="362" y="194"/>
                      <a:pt x="372" y="386"/>
                      <a:pt x="379" y="574"/>
                    </a:cubicBezTo>
                    <a:cubicBezTo>
                      <a:pt x="433" y="659"/>
                      <a:pt x="471" y="751"/>
                      <a:pt x="498" y="850"/>
                    </a:cubicBezTo>
                    <a:cubicBezTo>
                      <a:pt x="577" y="1123"/>
                      <a:pt x="577" y="1413"/>
                      <a:pt x="560" y="1697"/>
                    </a:cubicBezTo>
                    <a:cubicBezTo>
                      <a:pt x="560" y="1707"/>
                      <a:pt x="550" y="1714"/>
                      <a:pt x="543" y="1714"/>
                    </a:cubicBezTo>
                    <a:cubicBezTo>
                      <a:pt x="533" y="1714"/>
                      <a:pt x="523" y="1707"/>
                      <a:pt x="523" y="1697"/>
                    </a:cubicBezTo>
                    <a:cubicBezTo>
                      <a:pt x="539" y="1427"/>
                      <a:pt x="539" y="1154"/>
                      <a:pt x="471" y="895"/>
                    </a:cubicBezTo>
                    <a:cubicBezTo>
                      <a:pt x="451" y="809"/>
                      <a:pt x="420" y="724"/>
                      <a:pt x="379" y="649"/>
                    </a:cubicBezTo>
                    <a:lnTo>
                      <a:pt x="379" y="649"/>
                    </a:lnTo>
                    <a:cubicBezTo>
                      <a:pt x="396" y="2137"/>
                      <a:pt x="0" y="3345"/>
                      <a:pt x="0" y="3345"/>
                    </a:cubicBezTo>
                    <a:cubicBezTo>
                      <a:pt x="208" y="3397"/>
                      <a:pt x="369" y="3570"/>
                      <a:pt x="488" y="3837"/>
                    </a:cubicBezTo>
                    <a:cubicBezTo>
                      <a:pt x="580" y="3762"/>
                      <a:pt x="659" y="3676"/>
                      <a:pt x="731" y="3588"/>
                    </a:cubicBezTo>
                    <a:cubicBezTo>
                      <a:pt x="1171" y="2932"/>
                      <a:pt x="1191" y="2055"/>
                      <a:pt x="1191" y="1905"/>
                    </a:cubicBezTo>
                    <a:cubicBezTo>
                      <a:pt x="1191" y="1676"/>
                      <a:pt x="1205" y="1431"/>
                      <a:pt x="1222" y="1195"/>
                    </a:cubicBezTo>
                    <a:cubicBezTo>
                      <a:pt x="1249" y="741"/>
                      <a:pt x="1284" y="174"/>
                      <a:pt x="1154" y="17"/>
                    </a:cubicBezTo>
                    <a:lnTo>
                      <a:pt x="1137" y="17"/>
                    </a:lnTo>
                    <a:cubicBezTo>
                      <a:pt x="990" y="17"/>
                      <a:pt x="703" y="10"/>
                      <a:pt x="345" y="0"/>
                    </a:cubicBezTo>
                    <a:close/>
                  </a:path>
                </a:pathLst>
              </a:custGeom>
              <a:solidFill>
                <a:srgbClr val="D1DB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gad153999c5_0_117"/>
              <p:cNvSpPr/>
              <p:nvPr/>
            </p:nvSpPr>
            <p:spPr>
              <a:xfrm flipH="1">
                <a:off x="2317071" y="2006725"/>
                <a:ext cx="186006" cy="198418"/>
              </a:xfrm>
              <a:custGeom>
                <a:rect b="b" l="l" r="r" t="t"/>
                <a:pathLst>
                  <a:path extrusionOk="0" h="3405" w="3192">
                    <a:moveTo>
                      <a:pt x="2059" y="1684"/>
                    </a:moveTo>
                    <a:lnTo>
                      <a:pt x="2059" y="1694"/>
                    </a:lnTo>
                    <a:lnTo>
                      <a:pt x="1926" y="1694"/>
                    </a:lnTo>
                    <a:cubicBezTo>
                      <a:pt x="1922" y="1929"/>
                      <a:pt x="1731" y="2121"/>
                      <a:pt x="1496" y="2121"/>
                    </a:cubicBezTo>
                    <a:cubicBezTo>
                      <a:pt x="1260" y="2121"/>
                      <a:pt x="1069" y="1929"/>
                      <a:pt x="1066" y="1694"/>
                    </a:cubicBezTo>
                    <a:lnTo>
                      <a:pt x="239" y="1694"/>
                    </a:lnTo>
                    <a:lnTo>
                      <a:pt x="239" y="1684"/>
                    </a:lnTo>
                    <a:close/>
                    <a:moveTo>
                      <a:pt x="185" y="1"/>
                    </a:moveTo>
                    <a:cubicBezTo>
                      <a:pt x="92" y="141"/>
                      <a:pt x="1" y="885"/>
                      <a:pt x="110" y="2418"/>
                    </a:cubicBezTo>
                    <a:cubicBezTo>
                      <a:pt x="137" y="2804"/>
                      <a:pt x="215" y="3125"/>
                      <a:pt x="349" y="3387"/>
                    </a:cubicBezTo>
                    <a:cubicBezTo>
                      <a:pt x="795" y="3336"/>
                      <a:pt x="1192" y="3258"/>
                      <a:pt x="1666" y="3258"/>
                    </a:cubicBezTo>
                    <a:cubicBezTo>
                      <a:pt x="1991" y="3258"/>
                      <a:pt x="2356" y="3295"/>
                      <a:pt x="2796" y="3404"/>
                    </a:cubicBezTo>
                    <a:cubicBezTo>
                      <a:pt x="2796" y="3404"/>
                      <a:pt x="3192" y="2196"/>
                      <a:pt x="3175" y="708"/>
                    </a:cubicBezTo>
                    <a:cubicBezTo>
                      <a:pt x="3124" y="612"/>
                      <a:pt x="3056" y="530"/>
                      <a:pt x="2963" y="469"/>
                    </a:cubicBezTo>
                    <a:cubicBezTo>
                      <a:pt x="2946" y="458"/>
                      <a:pt x="2957" y="434"/>
                      <a:pt x="2974" y="434"/>
                    </a:cubicBezTo>
                    <a:cubicBezTo>
                      <a:pt x="2977" y="434"/>
                      <a:pt x="2980" y="434"/>
                      <a:pt x="2984" y="438"/>
                    </a:cubicBezTo>
                    <a:cubicBezTo>
                      <a:pt x="3062" y="489"/>
                      <a:pt x="3124" y="554"/>
                      <a:pt x="3175" y="633"/>
                    </a:cubicBezTo>
                    <a:cubicBezTo>
                      <a:pt x="3168" y="445"/>
                      <a:pt x="3158" y="253"/>
                      <a:pt x="3141" y="59"/>
                    </a:cubicBezTo>
                    <a:cubicBezTo>
                      <a:pt x="3018" y="59"/>
                      <a:pt x="2885" y="56"/>
                      <a:pt x="2749" y="53"/>
                    </a:cubicBezTo>
                    <a:cubicBezTo>
                      <a:pt x="2745" y="56"/>
                      <a:pt x="2745" y="62"/>
                      <a:pt x="2745" y="69"/>
                    </a:cubicBezTo>
                    <a:cubicBezTo>
                      <a:pt x="2697" y="240"/>
                      <a:pt x="2544" y="308"/>
                      <a:pt x="2345" y="308"/>
                    </a:cubicBezTo>
                    <a:cubicBezTo>
                      <a:pt x="2076" y="308"/>
                      <a:pt x="1721" y="185"/>
                      <a:pt x="1417" y="18"/>
                    </a:cubicBezTo>
                    <a:cubicBezTo>
                      <a:pt x="929" y="7"/>
                      <a:pt x="478" y="1"/>
                      <a:pt x="185" y="1"/>
                    </a:cubicBezTo>
                    <a:close/>
                  </a:path>
                </a:pathLst>
              </a:custGeom>
              <a:solidFill>
                <a:srgbClr val="D1B39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gad153999c5_0_117"/>
              <p:cNvSpPr/>
              <p:nvPr/>
            </p:nvSpPr>
            <p:spPr>
              <a:xfrm flipH="1">
                <a:off x="2311652" y="2196518"/>
                <a:ext cx="171146" cy="58331"/>
              </a:xfrm>
              <a:custGeom>
                <a:rect b="b" l="l" r="r" t="t"/>
                <a:pathLst>
                  <a:path extrusionOk="0" h="1001" w="2937">
                    <a:moveTo>
                      <a:pt x="1318" y="1"/>
                    </a:moveTo>
                    <a:cubicBezTo>
                      <a:pt x="844" y="1"/>
                      <a:pt x="447" y="79"/>
                      <a:pt x="1" y="130"/>
                    </a:cubicBezTo>
                    <a:cubicBezTo>
                      <a:pt x="304" y="724"/>
                      <a:pt x="891" y="1001"/>
                      <a:pt x="1813" y="1001"/>
                    </a:cubicBezTo>
                    <a:lnTo>
                      <a:pt x="1875" y="1001"/>
                    </a:lnTo>
                    <a:cubicBezTo>
                      <a:pt x="2336" y="998"/>
                      <a:pt x="2680" y="854"/>
                      <a:pt x="2936" y="639"/>
                    </a:cubicBezTo>
                    <a:cubicBezTo>
                      <a:pt x="2817" y="372"/>
                      <a:pt x="2656" y="199"/>
                      <a:pt x="2448" y="147"/>
                    </a:cubicBezTo>
                    <a:cubicBezTo>
                      <a:pt x="2008" y="38"/>
                      <a:pt x="1643" y="1"/>
                      <a:pt x="1318"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gad153999c5_0_117"/>
              <p:cNvSpPr/>
              <p:nvPr/>
            </p:nvSpPr>
            <p:spPr>
              <a:xfrm flipH="1">
                <a:off x="2342886" y="2007774"/>
                <a:ext cx="77619" cy="16957"/>
              </a:xfrm>
              <a:custGeom>
                <a:rect b="b" l="l" r="r" t="t"/>
                <a:pathLst>
                  <a:path extrusionOk="0" h="291" w="1332">
                    <a:moveTo>
                      <a:pt x="0" y="0"/>
                    </a:moveTo>
                    <a:cubicBezTo>
                      <a:pt x="304" y="167"/>
                      <a:pt x="659" y="290"/>
                      <a:pt x="928" y="290"/>
                    </a:cubicBezTo>
                    <a:cubicBezTo>
                      <a:pt x="1127" y="290"/>
                      <a:pt x="1280" y="222"/>
                      <a:pt x="1328" y="51"/>
                    </a:cubicBezTo>
                    <a:cubicBezTo>
                      <a:pt x="1328" y="44"/>
                      <a:pt x="1328" y="38"/>
                      <a:pt x="1332" y="35"/>
                    </a:cubicBezTo>
                    <a:cubicBezTo>
                      <a:pt x="1242" y="30"/>
                      <a:pt x="1150" y="27"/>
                      <a:pt x="1058" y="27"/>
                    </a:cubicBezTo>
                    <a:cubicBezTo>
                      <a:pt x="710" y="17"/>
                      <a:pt x="345" y="10"/>
                      <a:pt x="0" y="0"/>
                    </a:cubicBezTo>
                    <a:close/>
                  </a:path>
                </a:pathLst>
              </a:custGeom>
              <a:solidFill>
                <a:srgbClr val="03030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gad153999c5_0_117"/>
              <p:cNvSpPr/>
              <p:nvPr/>
            </p:nvSpPr>
            <p:spPr>
              <a:xfrm flipH="1">
                <a:off x="2390844" y="2105438"/>
                <a:ext cx="50173" cy="24941"/>
              </a:xfrm>
              <a:custGeom>
                <a:rect b="b" l="l" r="r" t="t"/>
                <a:pathLst>
                  <a:path extrusionOk="0" h="428" w="861">
                    <a:moveTo>
                      <a:pt x="1" y="0"/>
                    </a:moveTo>
                    <a:cubicBezTo>
                      <a:pt x="4" y="235"/>
                      <a:pt x="195" y="427"/>
                      <a:pt x="431" y="427"/>
                    </a:cubicBezTo>
                    <a:cubicBezTo>
                      <a:pt x="666" y="427"/>
                      <a:pt x="857" y="235"/>
                      <a:pt x="861" y="0"/>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gad153999c5_0_117"/>
              <p:cNvSpPr/>
              <p:nvPr/>
            </p:nvSpPr>
            <p:spPr>
              <a:xfrm flipH="1">
                <a:off x="2383094" y="2104797"/>
                <a:ext cx="106056" cy="699"/>
              </a:xfrm>
              <a:custGeom>
                <a:rect b="b" l="l" r="r" t="t"/>
                <a:pathLst>
                  <a:path extrusionOk="0" h="12" w="1820">
                    <a:moveTo>
                      <a:pt x="0" y="1"/>
                    </a:moveTo>
                    <a:lnTo>
                      <a:pt x="0" y="11"/>
                    </a:lnTo>
                    <a:lnTo>
                      <a:pt x="1820" y="11"/>
                    </a:lnTo>
                    <a:lnTo>
                      <a:pt x="1820" y="1"/>
                    </a:lnTo>
                    <a:close/>
                  </a:path>
                </a:pathLst>
              </a:custGeom>
              <a:solidFill>
                <a:srgbClr val="BF83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gad153999c5_0_117"/>
              <p:cNvSpPr/>
              <p:nvPr/>
            </p:nvSpPr>
            <p:spPr>
              <a:xfrm flipH="1">
                <a:off x="2581395" y="1988252"/>
                <a:ext cx="346547" cy="270792"/>
              </a:xfrm>
              <a:custGeom>
                <a:rect b="b" l="l" r="r" t="t"/>
                <a:pathLst>
                  <a:path extrusionOk="0" h="4647" w="5947">
                    <a:moveTo>
                      <a:pt x="4697" y="605"/>
                    </a:moveTo>
                    <a:cubicBezTo>
                      <a:pt x="4700" y="605"/>
                      <a:pt x="4704" y="605"/>
                      <a:pt x="4707" y="608"/>
                    </a:cubicBezTo>
                    <a:cubicBezTo>
                      <a:pt x="4871" y="718"/>
                      <a:pt x="4967" y="895"/>
                      <a:pt x="5022" y="1079"/>
                    </a:cubicBezTo>
                    <a:cubicBezTo>
                      <a:pt x="5096" y="1353"/>
                      <a:pt x="5100" y="1646"/>
                      <a:pt x="5083" y="1926"/>
                    </a:cubicBezTo>
                    <a:cubicBezTo>
                      <a:pt x="5083" y="1939"/>
                      <a:pt x="5072" y="1943"/>
                      <a:pt x="5062" y="1943"/>
                    </a:cubicBezTo>
                    <a:cubicBezTo>
                      <a:pt x="5052" y="1943"/>
                      <a:pt x="5045" y="1939"/>
                      <a:pt x="5045" y="1926"/>
                    </a:cubicBezTo>
                    <a:cubicBezTo>
                      <a:pt x="5059" y="1660"/>
                      <a:pt x="5059" y="1383"/>
                      <a:pt x="4994" y="1123"/>
                    </a:cubicBezTo>
                    <a:cubicBezTo>
                      <a:pt x="4943" y="936"/>
                      <a:pt x="4854" y="751"/>
                      <a:pt x="4686" y="642"/>
                    </a:cubicBezTo>
                    <a:cubicBezTo>
                      <a:pt x="4673" y="628"/>
                      <a:pt x="4683" y="605"/>
                      <a:pt x="4697" y="605"/>
                    </a:cubicBezTo>
                    <a:close/>
                    <a:moveTo>
                      <a:pt x="5103" y="2523"/>
                    </a:moveTo>
                    <a:cubicBezTo>
                      <a:pt x="5127" y="2523"/>
                      <a:pt x="5127" y="2561"/>
                      <a:pt x="5103" y="2561"/>
                    </a:cubicBezTo>
                    <a:cubicBezTo>
                      <a:pt x="5080" y="2561"/>
                      <a:pt x="5080" y="2523"/>
                      <a:pt x="5103" y="2523"/>
                    </a:cubicBezTo>
                    <a:close/>
                    <a:moveTo>
                      <a:pt x="3802" y="1997"/>
                    </a:moveTo>
                    <a:lnTo>
                      <a:pt x="3802" y="2015"/>
                    </a:lnTo>
                    <a:lnTo>
                      <a:pt x="3618" y="2015"/>
                    </a:lnTo>
                    <a:cubicBezTo>
                      <a:pt x="3615" y="2336"/>
                      <a:pt x="3352" y="2598"/>
                      <a:pt x="3027" y="2598"/>
                    </a:cubicBezTo>
                    <a:cubicBezTo>
                      <a:pt x="2704" y="2598"/>
                      <a:pt x="2441" y="2336"/>
                      <a:pt x="2438" y="2015"/>
                    </a:cubicBezTo>
                    <a:lnTo>
                      <a:pt x="1300" y="2015"/>
                    </a:lnTo>
                    <a:lnTo>
                      <a:pt x="1300" y="1997"/>
                    </a:lnTo>
                    <a:close/>
                    <a:moveTo>
                      <a:pt x="475" y="1"/>
                    </a:moveTo>
                    <a:cubicBezTo>
                      <a:pt x="290" y="1"/>
                      <a:pt x="0" y="154"/>
                      <a:pt x="0" y="574"/>
                    </a:cubicBezTo>
                    <a:lnTo>
                      <a:pt x="0" y="2229"/>
                    </a:lnTo>
                    <a:cubicBezTo>
                      <a:pt x="0" y="3431"/>
                      <a:pt x="338" y="4291"/>
                      <a:pt x="1754" y="4646"/>
                    </a:cubicBezTo>
                    <a:cubicBezTo>
                      <a:pt x="2827" y="4486"/>
                      <a:pt x="4124" y="4200"/>
                      <a:pt x="5192" y="3995"/>
                    </a:cubicBezTo>
                    <a:cubicBezTo>
                      <a:pt x="5946" y="2909"/>
                      <a:pt x="5833" y="1127"/>
                      <a:pt x="5797" y="513"/>
                    </a:cubicBezTo>
                    <a:cubicBezTo>
                      <a:pt x="5792" y="420"/>
                      <a:pt x="5786" y="356"/>
                      <a:pt x="5786" y="318"/>
                    </a:cubicBezTo>
                    <a:cubicBezTo>
                      <a:pt x="5786" y="165"/>
                      <a:pt x="5697" y="72"/>
                      <a:pt x="5575" y="21"/>
                    </a:cubicBezTo>
                    <a:cubicBezTo>
                      <a:pt x="5496" y="4"/>
                      <a:pt x="5411" y="1"/>
                      <a:pt x="5329" y="1"/>
                    </a:cubicBezTo>
                    <a:lnTo>
                      <a:pt x="3372" y="1"/>
                    </a:lnTo>
                    <a:cubicBezTo>
                      <a:pt x="2737" y="288"/>
                      <a:pt x="1871" y="523"/>
                      <a:pt x="1478" y="523"/>
                    </a:cubicBezTo>
                    <a:cubicBezTo>
                      <a:pt x="1365" y="523"/>
                      <a:pt x="1294" y="502"/>
                      <a:pt x="1273" y="465"/>
                    </a:cubicBezTo>
                    <a:cubicBezTo>
                      <a:pt x="1188" y="304"/>
                      <a:pt x="1212" y="148"/>
                      <a:pt x="1307" y="1"/>
                    </a:cubicBezTo>
                    <a:close/>
                  </a:path>
                </a:pathLst>
              </a:custGeom>
              <a:solidFill>
                <a:srgbClr val="D1B39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gad153999c5_0_117"/>
              <p:cNvSpPr/>
              <p:nvPr/>
            </p:nvSpPr>
            <p:spPr>
              <a:xfrm flipH="1">
                <a:off x="2625391" y="2220992"/>
                <a:ext cx="200341" cy="48774"/>
              </a:xfrm>
              <a:custGeom>
                <a:rect b="b" l="l" r="r" t="t"/>
                <a:pathLst>
                  <a:path extrusionOk="0" h="837" w="3438">
                    <a:moveTo>
                      <a:pt x="3438" y="1"/>
                    </a:moveTo>
                    <a:lnTo>
                      <a:pt x="3438" y="1"/>
                    </a:lnTo>
                    <a:cubicBezTo>
                      <a:pt x="2370" y="206"/>
                      <a:pt x="1073" y="492"/>
                      <a:pt x="0" y="652"/>
                    </a:cubicBezTo>
                    <a:cubicBezTo>
                      <a:pt x="479" y="775"/>
                      <a:pt x="1079" y="836"/>
                      <a:pt x="1831" y="836"/>
                    </a:cubicBezTo>
                    <a:cubicBezTo>
                      <a:pt x="2015" y="836"/>
                      <a:pt x="2189" y="820"/>
                      <a:pt x="2352" y="786"/>
                    </a:cubicBezTo>
                    <a:cubicBezTo>
                      <a:pt x="2387" y="779"/>
                      <a:pt x="2414" y="768"/>
                      <a:pt x="2445" y="759"/>
                    </a:cubicBezTo>
                    <a:cubicBezTo>
                      <a:pt x="2379" y="683"/>
                      <a:pt x="2335" y="622"/>
                      <a:pt x="2315" y="598"/>
                    </a:cubicBezTo>
                    <a:cubicBezTo>
                      <a:pt x="2308" y="591"/>
                      <a:pt x="2305" y="587"/>
                      <a:pt x="2305" y="587"/>
                    </a:cubicBezTo>
                    <a:cubicBezTo>
                      <a:pt x="2302" y="584"/>
                      <a:pt x="2302" y="581"/>
                      <a:pt x="2305" y="578"/>
                    </a:cubicBezTo>
                    <a:lnTo>
                      <a:pt x="2308" y="574"/>
                    </a:lnTo>
                    <a:cubicBezTo>
                      <a:pt x="2311" y="574"/>
                      <a:pt x="2311" y="578"/>
                      <a:pt x="2311" y="578"/>
                    </a:cubicBezTo>
                    <a:cubicBezTo>
                      <a:pt x="2315" y="581"/>
                      <a:pt x="2318" y="584"/>
                      <a:pt x="2325" y="591"/>
                    </a:cubicBezTo>
                    <a:cubicBezTo>
                      <a:pt x="2329" y="598"/>
                      <a:pt x="2335" y="605"/>
                      <a:pt x="2343" y="615"/>
                    </a:cubicBezTo>
                    <a:cubicBezTo>
                      <a:pt x="2359" y="636"/>
                      <a:pt x="2384" y="666"/>
                      <a:pt x="2411" y="697"/>
                    </a:cubicBezTo>
                    <a:cubicBezTo>
                      <a:pt x="2424" y="714"/>
                      <a:pt x="2441" y="734"/>
                      <a:pt x="2458" y="755"/>
                    </a:cubicBezTo>
                    <a:cubicBezTo>
                      <a:pt x="2759" y="649"/>
                      <a:pt x="3018" y="485"/>
                      <a:pt x="3233" y="253"/>
                    </a:cubicBezTo>
                    <a:cubicBezTo>
                      <a:pt x="3308" y="174"/>
                      <a:pt x="3376" y="89"/>
                      <a:pt x="3438"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gad153999c5_0_117"/>
              <p:cNvSpPr/>
              <p:nvPr/>
            </p:nvSpPr>
            <p:spPr>
              <a:xfrm flipH="1">
                <a:off x="2731389" y="1988252"/>
                <a:ext cx="127325" cy="30477"/>
              </a:xfrm>
              <a:custGeom>
                <a:rect b="b" l="l" r="r" t="t"/>
                <a:pathLst>
                  <a:path extrusionOk="0" h="523" w="2185">
                    <a:moveTo>
                      <a:pt x="119" y="1"/>
                    </a:moveTo>
                    <a:cubicBezTo>
                      <a:pt x="24" y="148"/>
                      <a:pt x="0" y="304"/>
                      <a:pt x="85" y="465"/>
                    </a:cubicBezTo>
                    <a:cubicBezTo>
                      <a:pt x="106" y="502"/>
                      <a:pt x="177" y="523"/>
                      <a:pt x="290" y="523"/>
                    </a:cubicBezTo>
                    <a:cubicBezTo>
                      <a:pt x="683" y="523"/>
                      <a:pt x="1549" y="288"/>
                      <a:pt x="2184" y="1"/>
                    </a:cubicBezTo>
                    <a:close/>
                  </a:path>
                </a:pathLst>
              </a:custGeom>
              <a:solidFill>
                <a:srgbClr val="03030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gad153999c5_0_117"/>
              <p:cNvSpPr/>
              <p:nvPr/>
            </p:nvSpPr>
            <p:spPr>
              <a:xfrm flipH="1">
                <a:off x="2717054" y="2105613"/>
                <a:ext cx="68878" cy="34031"/>
              </a:xfrm>
              <a:custGeom>
                <a:rect b="b" l="l" r="r" t="t"/>
                <a:pathLst>
                  <a:path extrusionOk="0" h="584" w="1182">
                    <a:moveTo>
                      <a:pt x="1" y="1"/>
                    </a:moveTo>
                    <a:cubicBezTo>
                      <a:pt x="4" y="322"/>
                      <a:pt x="267" y="584"/>
                      <a:pt x="590" y="584"/>
                    </a:cubicBezTo>
                    <a:cubicBezTo>
                      <a:pt x="915" y="584"/>
                      <a:pt x="1178" y="322"/>
                      <a:pt x="1181"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gad153999c5_0_117"/>
              <p:cNvSpPr/>
              <p:nvPr/>
            </p:nvSpPr>
            <p:spPr>
              <a:xfrm flipH="1">
                <a:off x="2682440" y="2254441"/>
                <a:ext cx="9207" cy="10780"/>
              </a:xfrm>
              <a:custGeom>
                <a:rect b="b" l="l" r="r" t="t"/>
                <a:pathLst>
                  <a:path extrusionOk="0" h="185" w="158">
                    <a:moveTo>
                      <a:pt x="7" y="0"/>
                    </a:moveTo>
                    <a:lnTo>
                      <a:pt x="4" y="4"/>
                    </a:lnTo>
                    <a:cubicBezTo>
                      <a:pt x="1" y="7"/>
                      <a:pt x="1" y="10"/>
                      <a:pt x="4" y="13"/>
                    </a:cubicBezTo>
                    <a:cubicBezTo>
                      <a:pt x="4" y="13"/>
                      <a:pt x="7" y="17"/>
                      <a:pt x="14" y="24"/>
                    </a:cubicBezTo>
                    <a:cubicBezTo>
                      <a:pt x="34" y="48"/>
                      <a:pt x="78" y="109"/>
                      <a:pt x="144" y="185"/>
                    </a:cubicBezTo>
                    <a:cubicBezTo>
                      <a:pt x="151" y="185"/>
                      <a:pt x="154" y="181"/>
                      <a:pt x="157" y="181"/>
                    </a:cubicBezTo>
                    <a:cubicBezTo>
                      <a:pt x="140" y="160"/>
                      <a:pt x="123" y="140"/>
                      <a:pt x="110" y="123"/>
                    </a:cubicBezTo>
                    <a:cubicBezTo>
                      <a:pt x="83" y="92"/>
                      <a:pt x="58" y="62"/>
                      <a:pt x="42" y="41"/>
                    </a:cubicBezTo>
                    <a:cubicBezTo>
                      <a:pt x="34" y="31"/>
                      <a:pt x="28" y="24"/>
                      <a:pt x="24" y="17"/>
                    </a:cubicBezTo>
                    <a:cubicBezTo>
                      <a:pt x="17" y="10"/>
                      <a:pt x="14" y="7"/>
                      <a:pt x="10" y="4"/>
                    </a:cubicBezTo>
                    <a:cubicBezTo>
                      <a:pt x="10" y="4"/>
                      <a:pt x="10" y="0"/>
                      <a:pt x="7" y="0"/>
                    </a:cubicBezTo>
                    <a:close/>
                  </a:path>
                </a:pathLst>
              </a:custGeom>
              <a:solidFill>
                <a:srgbClr val="A96E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gad153999c5_0_117"/>
              <p:cNvSpPr/>
              <p:nvPr/>
            </p:nvSpPr>
            <p:spPr>
              <a:xfrm flipH="1">
                <a:off x="2706331" y="2104622"/>
                <a:ext cx="145856" cy="1049"/>
              </a:xfrm>
              <a:custGeom>
                <a:rect b="b" l="l" r="r" t="t"/>
                <a:pathLst>
                  <a:path extrusionOk="0" h="18" w="2503">
                    <a:moveTo>
                      <a:pt x="0" y="0"/>
                    </a:moveTo>
                    <a:lnTo>
                      <a:pt x="0" y="18"/>
                    </a:lnTo>
                    <a:lnTo>
                      <a:pt x="2502" y="18"/>
                    </a:lnTo>
                    <a:lnTo>
                      <a:pt x="2502" y="0"/>
                    </a:lnTo>
                    <a:close/>
                  </a:path>
                </a:pathLst>
              </a:custGeom>
              <a:solidFill>
                <a:srgbClr val="BF83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gad153999c5_0_117"/>
              <p:cNvSpPr/>
              <p:nvPr/>
            </p:nvSpPr>
            <p:spPr>
              <a:xfrm flipH="1">
                <a:off x="2245454" y="1984873"/>
                <a:ext cx="285069" cy="296257"/>
              </a:xfrm>
              <a:custGeom>
                <a:rect b="b" l="l" r="r" t="t"/>
                <a:pathLst>
                  <a:path extrusionOk="0" h="5084" w="4892">
                    <a:moveTo>
                      <a:pt x="529" y="338"/>
                    </a:moveTo>
                    <a:cubicBezTo>
                      <a:pt x="1041" y="338"/>
                      <a:pt x="2008" y="362"/>
                      <a:pt x="2861" y="382"/>
                    </a:cubicBezTo>
                    <a:cubicBezTo>
                      <a:pt x="3533" y="400"/>
                      <a:pt x="4113" y="417"/>
                      <a:pt x="4343" y="417"/>
                    </a:cubicBezTo>
                    <a:cubicBezTo>
                      <a:pt x="4384" y="417"/>
                      <a:pt x="4404" y="431"/>
                      <a:pt x="4417" y="444"/>
                    </a:cubicBezTo>
                    <a:cubicBezTo>
                      <a:pt x="4551" y="591"/>
                      <a:pt x="4516" y="1168"/>
                      <a:pt x="4489" y="1629"/>
                    </a:cubicBezTo>
                    <a:cubicBezTo>
                      <a:pt x="4472" y="1865"/>
                      <a:pt x="4458" y="2110"/>
                      <a:pt x="4458" y="2339"/>
                    </a:cubicBezTo>
                    <a:cubicBezTo>
                      <a:pt x="4458" y="2585"/>
                      <a:pt x="4407" y="4725"/>
                      <a:pt x="2602" y="4749"/>
                    </a:cubicBezTo>
                    <a:cubicBezTo>
                      <a:pt x="2583" y="4749"/>
                      <a:pt x="2564" y="4750"/>
                      <a:pt x="2546" y="4750"/>
                    </a:cubicBezTo>
                    <a:cubicBezTo>
                      <a:pt x="1194" y="4750"/>
                      <a:pt x="545" y="4158"/>
                      <a:pt x="451" y="2840"/>
                    </a:cubicBezTo>
                    <a:cubicBezTo>
                      <a:pt x="341" y="1257"/>
                      <a:pt x="437" y="482"/>
                      <a:pt x="529" y="338"/>
                    </a:cubicBezTo>
                    <a:close/>
                    <a:moveTo>
                      <a:pt x="499" y="1"/>
                    </a:moveTo>
                    <a:cubicBezTo>
                      <a:pt x="444" y="1"/>
                      <a:pt x="369" y="18"/>
                      <a:pt x="297" y="96"/>
                    </a:cubicBezTo>
                    <a:cubicBezTo>
                      <a:pt x="1" y="420"/>
                      <a:pt x="58" y="1970"/>
                      <a:pt x="124" y="2865"/>
                    </a:cubicBezTo>
                    <a:cubicBezTo>
                      <a:pt x="229" y="4356"/>
                      <a:pt x="1021" y="5083"/>
                      <a:pt x="2550" y="5083"/>
                    </a:cubicBezTo>
                    <a:lnTo>
                      <a:pt x="2608" y="5083"/>
                    </a:lnTo>
                    <a:cubicBezTo>
                      <a:pt x="4216" y="5066"/>
                      <a:pt x="4789" y="3592"/>
                      <a:pt x="4789" y="2339"/>
                    </a:cubicBezTo>
                    <a:cubicBezTo>
                      <a:pt x="4789" y="2120"/>
                      <a:pt x="4803" y="1882"/>
                      <a:pt x="4817" y="1649"/>
                    </a:cubicBezTo>
                    <a:cubicBezTo>
                      <a:pt x="4858" y="1014"/>
                      <a:pt x="4892" y="468"/>
                      <a:pt x="4657" y="215"/>
                    </a:cubicBezTo>
                    <a:cubicBezTo>
                      <a:pt x="4578" y="127"/>
                      <a:pt x="4469" y="79"/>
                      <a:pt x="4343" y="79"/>
                    </a:cubicBezTo>
                    <a:cubicBezTo>
                      <a:pt x="4117" y="79"/>
                      <a:pt x="3540" y="65"/>
                      <a:pt x="2868" y="48"/>
                    </a:cubicBezTo>
                    <a:cubicBezTo>
                      <a:pt x="1994" y="28"/>
                      <a:pt x="1004" y="1"/>
                      <a:pt x="499" y="1"/>
                    </a:cubicBezTo>
                    <a:close/>
                  </a:path>
                </a:pathLst>
              </a:custGeom>
              <a:solidFill>
                <a:srgbClr val="D6B2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gad153999c5_0_117"/>
              <p:cNvSpPr/>
              <p:nvPr/>
            </p:nvSpPr>
            <p:spPr>
              <a:xfrm flipH="1">
                <a:off x="2562282" y="1967974"/>
                <a:ext cx="397710" cy="321897"/>
              </a:xfrm>
              <a:custGeom>
                <a:rect b="b" l="l" r="r" t="t"/>
                <a:pathLst>
                  <a:path extrusionOk="0" h="5524" w="6825">
                    <a:moveTo>
                      <a:pt x="5725" y="304"/>
                    </a:moveTo>
                    <a:cubicBezTo>
                      <a:pt x="6005" y="304"/>
                      <a:pt x="6336" y="365"/>
                      <a:pt x="6336" y="666"/>
                    </a:cubicBezTo>
                    <a:cubicBezTo>
                      <a:pt x="6336" y="704"/>
                      <a:pt x="6342" y="768"/>
                      <a:pt x="6347" y="861"/>
                    </a:cubicBezTo>
                    <a:cubicBezTo>
                      <a:pt x="6388" y="1526"/>
                      <a:pt x="6514" y="3557"/>
                      <a:pt x="5537" y="4595"/>
                    </a:cubicBezTo>
                    <a:cubicBezTo>
                      <a:pt x="5148" y="5011"/>
                      <a:pt x="4612" y="5224"/>
                      <a:pt x="3950" y="5224"/>
                    </a:cubicBezTo>
                    <a:cubicBezTo>
                      <a:pt x="912" y="5224"/>
                      <a:pt x="300" y="4209"/>
                      <a:pt x="300" y="2574"/>
                    </a:cubicBezTo>
                    <a:lnTo>
                      <a:pt x="300" y="891"/>
                    </a:lnTo>
                    <a:cubicBezTo>
                      <a:pt x="300" y="461"/>
                      <a:pt x="594" y="304"/>
                      <a:pt x="782" y="304"/>
                    </a:cubicBezTo>
                    <a:close/>
                    <a:moveTo>
                      <a:pt x="782" y="1"/>
                    </a:moveTo>
                    <a:cubicBezTo>
                      <a:pt x="458" y="1"/>
                      <a:pt x="1" y="277"/>
                      <a:pt x="1" y="891"/>
                    </a:cubicBezTo>
                    <a:lnTo>
                      <a:pt x="1" y="2574"/>
                    </a:lnTo>
                    <a:cubicBezTo>
                      <a:pt x="1" y="4671"/>
                      <a:pt x="1144" y="5523"/>
                      <a:pt x="3950" y="5523"/>
                    </a:cubicBezTo>
                    <a:cubicBezTo>
                      <a:pt x="4701" y="5523"/>
                      <a:pt x="5309" y="5281"/>
                      <a:pt x="5759" y="4803"/>
                    </a:cubicBezTo>
                    <a:cubicBezTo>
                      <a:pt x="6824" y="3667"/>
                      <a:pt x="6691" y="1540"/>
                      <a:pt x="6646" y="840"/>
                    </a:cubicBezTo>
                    <a:cubicBezTo>
                      <a:pt x="6643" y="758"/>
                      <a:pt x="6640" y="700"/>
                      <a:pt x="6640" y="666"/>
                    </a:cubicBezTo>
                    <a:cubicBezTo>
                      <a:pt x="6640" y="250"/>
                      <a:pt x="6298" y="1"/>
                      <a:pt x="5725" y="1"/>
                    </a:cubicBezTo>
                    <a:close/>
                  </a:path>
                </a:pathLst>
              </a:custGeom>
              <a:solidFill>
                <a:srgbClr val="D6B2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gad153999c5_0_117"/>
              <p:cNvSpPr/>
              <p:nvPr/>
            </p:nvSpPr>
            <p:spPr>
              <a:xfrm flipH="1">
                <a:off x="2242657" y="1987670"/>
                <a:ext cx="279941" cy="286118"/>
              </a:xfrm>
              <a:custGeom>
                <a:rect b="b" l="l" r="r" t="t"/>
                <a:pathLst>
                  <a:path extrusionOk="0" h="4910" w="4804">
                    <a:moveTo>
                      <a:pt x="520" y="328"/>
                    </a:moveTo>
                    <a:cubicBezTo>
                      <a:pt x="1021" y="328"/>
                      <a:pt x="1970" y="352"/>
                      <a:pt x="2810" y="372"/>
                    </a:cubicBezTo>
                    <a:cubicBezTo>
                      <a:pt x="3469" y="389"/>
                      <a:pt x="4043" y="403"/>
                      <a:pt x="4268" y="403"/>
                    </a:cubicBezTo>
                    <a:cubicBezTo>
                      <a:pt x="4305" y="403"/>
                      <a:pt x="4326" y="413"/>
                      <a:pt x="4339" y="430"/>
                    </a:cubicBezTo>
                    <a:cubicBezTo>
                      <a:pt x="4473" y="570"/>
                      <a:pt x="4435" y="1127"/>
                      <a:pt x="4407" y="1574"/>
                    </a:cubicBezTo>
                    <a:cubicBezTo>
                      <a:pt x="4394" y="1803"/>
                      <a:pt x="4380" y="2039"/>
                      <a:pt x="4380" y="2260"/>
                    </a:cubicBezTo>
                    <a:cubicBezTo>
                      <a:pt x="4380" y="2496"/>
                      <a:pt x="4330" y="4564"/>
                      <a:pt x="2558" y="4585"/>
                    </a:cubicBezTo>
                    <a:cubicBezTo>
                      <a:pt x="2538" y="4585"/>
                      <a:pt x="2518" y="4585"/>
                      <a:pt x="2498" y="4585"/>
                    </a:cubicBezTo>
                    <a:cubicBezTo>
                      <a:pt x="1173" y="4585"/>
                      <a:pt x="535" y="4013"/>
                      <a:pt x="445" y="2745"/>
                    </a:cubicBezTo>
                    <a:cubicBezTo>
                      <a:pt x="336" y="1212"/>
                      <a:pt x="427" y="468"/>
                      <a:pt x="520" y="328"/>
                    </a:cubicBezTo>
                    <a:close/>
                    <a:moveTo>
                      <a:pt x="489" y="0"/>
                    </a:moveTo>
                    <a:cubicBezTo>
                      <a:pt x="438" y="0"/>
                      <a:pt x="363" y="17"/>
                      <a:pt x="295" y="93"/>
                    </a:cubicBezTo>
                    <a:cubicBezTo>
                      <a:pt x="1" y="407"/>
                      <a:pt x="59" y="1905"/>
                      <a:pt x="120" y="2769"/>
                    </a:cubicBezTo>
                    <a:cubicBezTo>
                      <a:pt x="223" y="4210"/>
                      <a:pt x="1004" y="4909"/>
                      <a:pt x="2507" y="4909"/>
                    </a:cubicBezTo>
                    <a:lnTo>
                      <a:pt x="2561" y="4909"/>
                    </a:lnTo>
                    <a:cubicBezTo>
                      <a:pt x="4141" y="4892"/>
                      <a:pt x="4705" y="3472"/>
                      <a:pt x="4705" y="2260"/>
                    </a:cubicBezTo>
                    <a:cubicBezTo>
                      <a:pt x="4705" y="2048"/>
                      <a:pt x="4719" y="1817"/>
                      <a:pt x="4732" y="1595"/>
                    </a:cubicBezTo>
                    <a:cubicBezTo>
                      <a:pt x="4770" y="980"/>
                      <a:pt x="4804" y="451"/>
                      <a:pt x="4575" y="208"/>
                    </a:cubicBezTo>
                    <a:cubicBezTo>
                      <a:pt x="4497" y="123"/>
                      <a:pt x="4387" y="79"/>
                      <a:pt x="4268" y="79"/>
                    </a:cubicBezTo>
                    <a:cubicBezTo>
                      <a:pt x="4046" y="79"/>
                      <a:pt x="3476" y="62"/>
                      <a:pt x="2817" y="48"/>
                    </a:cubicBezTo>
                    <a:cubicBezTo>
                      <a:pt x="1960" y="27"/>
                      <a:pt x="987" y="0"/>
                      <a:pt x="489" y="0"/>
                    </a:cubicBezTo>
                    <a:close/>
                  </a:path>
                </a:pathLst>
              </a:custGeom>
              <a:solidFill>
                <a:srgbClr val="FAE0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gad153999c5_0_117"/>
              <p:cNvSpPr/>
              <p:nvPr/>
            </p:nvSpPr>
            <p:spPr>
              <a:xfrm flipH="1">
                <a:off x="2554590" y="1970945"/>
                <a:ext cx="390484" cy="316128"/>
              </a:xfrm>
              <a:custGeom>
                <a:rect b="b" l="l" r="r" t="t"/>
                <a:pathLst>
                  <a:path extrusionOk="0" h="5425" w="6701">
                    <a:moveTo>
                      <a:pt x="5623" y="298"/>
                    </a:moveTo>
                    <a:cubicBezTo>
                      <a:pt x="5899" y="298"/>
                      <a:pt x="6223" y="359"/>
                      <a:pt x="6223" y="653"/>
                    </a:cubicBezTo>
                    <a:cubicBezTo>
                      <a:pt x="6223" y="690"/>
                      <a:pt x="6227" y="755"/>
                      <a:pt x="6234" y="843"/>
                    </a:cubicBezTo>
                    <a:cubicBezTo>
                      <a:pt x="6275" y="1499"/>
                      <a:pt x="6398" y="3493"/>
                      <a:pt x="5438" y="4513"/>
                    </a:cubicBezTo>
                    <a:cubicBezTo>
                      <a:pt x="5056" y="4919"/>
                      <a:pt x="4530" y="5127"/>
                      <a:pt x="3879" y="5127"/>
                    </a:cubicBezTo>
                    <a:cubicBezTo>
                      <a:pt x="895" y="5127"/>
                      <a:pt x="294" y="4131"/>
                      <a:pt x="294" y="2526"/>
                    </a:cubicBezTo>
                    <a:lnTo>
                      <a:pt x="294" y="871"/>
                    </a:lnTo>
                    <a:cubicBezTo>
                      <a:pt x="294" y="451"/>
                      <a:pt x="584" y="298"/>
                      <a:pt x="769" y="298"/>
                    </a:cubicBezTo>
                    <a:close/>
                    <a:moveTo>
                      <a:pt x="769" y="0"/>
                    </a:moveTo>
                    <a:cubicBezTo>
                      <a:pt x="447" y="0"/>
                      <a:pt x="0" y="270"/>
                      <a:pt x="0" y="871"/>
                    </a:cubicBezTo>
                    <a:lnTo>
                      <a:pt x="0" y="2526"/>
                    </a:lnTo>
                    <a:cubicBezTo>
                      <a:pt x="0" y="4585"/>
                      <a:pt x="1123" y="5425"/>
                      <a:pt x="3879" y="5425"/>
                    </a:cubicBezTo>
                    <a:cubicBezTo>
                      <a:pt x="4616" y="5425"/>
                      <a:pt x="5213" y="5186"/>
                      <a:pt x="5656" y="4715"/>
                    </a:cubicBezTo>
                    <a:cubicBezTo>
                      <a:pt x="6701" y="3602"/>
                      <a:pt x="6571" y="1510"/>
                      <a:pt x="6530" y="823"/>
                    </a:cubicBezTo>
                    <a:cubicBezTo>
                      <a:pt x="6524" y="744"/>
                      <a:pt x="6521" y="687"/>
                      <a:pt x="6521" y="653"/>
                    </a:cubicBezTo>
                    <a:cubicBezTo>
                      <a:pt x="6521" y="243"/>
                      <a:pt x="6186" y="0"/>
                      <a:pt x="5623" y="0"/>
                    </a:cubicBezTo>
                    <a:close/>
                  </a:path>
                </a:pathLst>
              </a:custGeom>
              <a:solidFill>
                <a:srgbClr val="FAE0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gad153999c5_0_117"/>
              <p:cNvSpPr/>
              <p:nvPr/>
            </p:nvSpPr>
            <p:spPr>
              <a:xfrm flipH="1">
                <a:off x="2460480" y="2092851"/>
                <a:ext cx="85777" cy="108678"/>
              </a:xfrm>
              <a:custGeom>
                <a:rect b="b" l="l" r="r" t="t"/>
                <a:pathLst>
                  <a:path extrusionOk="0" h="1865" w="1472">
                    <a:moveTo>
                      <a:pt x="14" y="1"/>
                    </a:moveTo>
                    <a:lnTo>
                      <a:pt x="14" y="1"/>
                    </a:lnTo>
                    <a:cubicBezTo>
                      <a:pt x="0" y="72"/>
                      <a:pt x="57" y="1213"/>
                      <a:pt x="115" y="1213"/>
                    </a:cubicBezTo>
                    <a:cubicBezTo>
                      <a:pt x="115" y="1213"/>
                      <a:pt x="116" y="1213"/>
                      <a:pt x="117" y="1213"/>
                    </a:cubicBezTo>
                    <a:cubicBezTo>
                      <a:pt x="132" y="1206"/>
                      <a:pt x="198" y="1165"/>
                      <a:pt x="290" y="1117"/>
                    </a:cubicBezTo>
                    <a:lnTo>
                      <a:pt x="290" y="1117"/>
                    </a:lnTo>
                    <a:lnTo>
                      <a:pt x="14" y="1"/>
                    </a:lnTo>
                    <a:close/>
                    <a:moveTo>
                      <a:pt x="844" y="950"/>
                    </a:moveTo>
                    <a:cubicBezTo>
                      <a:pt x="651" y="950"/>
                      <a:pt x="437" y="1042"/>
                      <a:pt x="290" y="1117"/>
                    </a:cubicBezTo>
                    <a:lnTo>
                      <a:pt x="290" y="1117"/>
                    </a:lnTo>
                    <a:lnTo>
                      <a:pt x="475" y="1865"/>
                    </a:lnTo>
                    <a:cubicBezTo>
                      <a:pt x="475" y="1865"/>
                      <a:pt x="1472" y="1571"/>
                      <a:pt x="1196" y="1131"/>
                    </a:cubicBezTo>
                    <a:cubicBezTo>
                      <a:pt x="1110" y="997"/>
                      <a:pt x="983" y="950"/>
                      <a:pt x="844" y="950"/>
                    </a:cubicBezTo>
                    <a:close/>
                  </a:path>
                </a:pathLst>
              </a:custGeom>
              <a:solidFill>
                <a:srgbClr val="E396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gad153999c5_0_117"/>
              <p:cNvSpPr/>
              <p:nvPr/>
            </p:nvSpPr>
            <p:spPr>
              <a:xfrm flipH="1">
                <a:off x="2473416" y="2092851"/>
                <a:ext cx="72433" cy="108853"/>
              </a:xfrm>
              <a:custGeom>
                <a:rect b="b" l="l" r="r" t="t"/>
                <a:pathLst>
                  <a:path extrusionOk="0" h="1868" w="1243">
                    <a:moveTo>
                      <a:pt x="1" y="1"/>
                    </a:moveTo>
                    <a:lnTo>
                      <a:pt x="1" y="45"/>
                    </a:lnTo>
                    <a:cubicBezTo>
                      <a:pt x="1" y="158"/>
                      <a:pt x="10" y="451"/>
                      <a:pt x="31" y="714"/>
                    </a:cubicBezTo>
                    <a:cubicBezTo>
                      <a:pt x="42" y="848"/>
                      <a:pt x="51" y="971"/>
                      <a:pt x="62" y="1063"/>
                    </a:cubicBezTo>
                    <a:cubicBezTo>
                      <a:pt x="69" y="1107"/>
                      <a:pt x="75" y="1148"/>
                      <a:pt x="83" y="1172"/>
                    </a:cubicBezTo>
                    <a:cubicBezTo>
                      <a:pt x="86" y="1186"/>
                      <a:pt x="89" y="1196"/>
                      <a:pt x="92" y="1203"/>
                    </a:cubicBezTo>
                    <a:cubicBezTo>
                      <a:pt x="92" y="1209"/>
                      <a:pt x="96" y="1209"/>
                      <a:pt x="96" y="1213"/>
                    </a:cubicBezTo>
                    <a:cubicBezTo>
                      <a:pt x="100" y="1217"/>
                      <a:pt x="103" y="1217"/>
                      <a:pt x="106" y="1217"/>
                    </a:cubicBezTo>
                    <a:lnTo>
                      <a:pt x="110" y="1217"/>
                    </a:lnTo>
                    <a:cubicBezTo>
                      <a:pt x="116" y="1217"/>
                      <a:pt x="127" y="1209"/>
                      <a:pt x="141" y="1199"/>
                    </a:cubicBezTo>
                    <a:cubicBezTo>
                      <a:pt x="192" y="1172"/>
                      <a:pt x="297" y="1110"/>
                      <a:pt x="423" y="1056"/>
                    </a:cubicBezTo>
                    <a:cubicBezTo>
                      <a:pt x="550" y="1001"/>
                      <a:pt x="700" y="954"/>
                      <a:pt x="837" y="954"/>
                    </a:cubicBezTo>
                    <a:cubicBezTo>
                      <a:pt x="973" y="954"/>
                      <a:pt x="1099" y="1001"/>
                      <a:pt x="1181" y="1135"/>
                    </a:cubicBezTo>
                    <a:cubicBezTo>
                      <a:pt x="1216" y="1189"/>
                      <a:pt x="1233" y="1237"/>
                      <a:pt x="1233" y="1288"/>
                    </a:cubicBezTo>
                    <a:cubicBezTo>
                      <a:pt x="1233" y="1373"/>
                      <a:pt x="1185" y="1452"/>
                      <a:pt x="1113" y="1524"/>
                    </a:cubicBezTo>
                    <a:cubicBezTo>
                      <a:pt x="1008" y="1626"/>
                      <a:pt x="844" y="1712"/>
                      <a:pt x="710" y="1770"/>
                    </a:cubicBezTo>
                    <a:cubicBezTo>
                      <a:pt x="642" y="1797"/>
                      <a:pt x="581" y="1820"/>
                      <a:pt x="540" y="1834"/>
                    </a:cubicBezTo>
                    <a:cubicBezTo>
                      <a:pt x="516" y="1844"/>
                      <a:pt x="499" y="1848"/>
                      <a:pt x="485" y="1852"/>
                    </a:cubicBezTo>
                    <a:cubicBezTo>
                      <a:pt x="475" y="1858"/>
                      <a:pt x="468" y="1858"/>
                      <a:pt x="468" y="1858"/>
                    </a:cubicBezTo>
                    <a:lnTo>
                      <a:pt x="472" y="1868"/>
                    </a:lnTo>
                    <a:cubicBezTo>
                      <a:pt x="472" y="1868"/>
                      <a:pt x="663" y="1814"/>
                      <a:pt x="853" y="1712"/>
                    </a:cubicBezTo>
                    <a:cubicBezTo>
                      <a:pt x="953" y="1660"/>
                      <a:pt x="1048" y="1602"/>
                      <a:pt x="1120" y="1530"/>
                    </a:cubicBezTo>
                    <a:cubicBezTo>
                      <a:pt x="1192" y="1458"/>
                      <a:pt x="1243" y="1376"/>
                      <a:pt x="1243" y="1288"/>
                    </a:cubicBezTo>
                    <a:cubicBezTo>
                      <a:pt x="1243" y="1237"/>
                      <a:pt x="1226" y="1182"/>
                      <a:pt x="1192" y="1127"/>
                    </a:cubicBezTo>
                    <a:cubicBezTo>
                      <a:pt x="1107" y="991"/>
                      <a:pt x="976" y="943"/>
                      <a:pt x="837" y="943"/>
                    </a:cubicBezTo>
                    <a:cubicBezTo>
                      <a:pt x="677" y="943"/>
                      <a:pt x="505" y="1008"/>
                      <a:pt x="366" y="1069"/>
                    </a:cubicBezTo>
                    <a:cubicBezTo>
                      <a:pt x="297" y="1104"/>
                      <a:pt x="236" y="1135"/>
                      <a:pt x="192" y="1162"/>
                    </a:cubicBezTo>
                    <a:cubicBezTo>
                      <a:pt x="168" y="1172"/>
                      <a:pt x="151" y="1182"/>
                      <a:pt x="137" y="1192"/>
                    </a:cubicBezTo>
                    <a:cubicBezTo>
                      <a:pt x="120" y="1199"/>
                      <a:pt x="110" y="1206"/>
                      <a:pt x="106" y="1206"/>
                    </a:cubicBezTo>
                    <a:cubicBezTo>
                      <a:pt x="103" y="1206"/>
                      <a:pt x="100" y="1199"/>
                      <a:pt x="100" y="1192"/>
                    </a:cubicBezTo>
                    <a:cubicBezTo>
                      <a:pt x="86" y="1159"/>
                      <a:pt x="75" y="1083"/>
                      <a:pt x="65" y="987"/>
                    </a:cubicBezTo>
                    <a:cubicBezTo>
                      <a:pt x="34" y="694"/>
                      <a:pt x="10" y="202"/>
                      <a:pt x="10" y="45"/>
                    </a:cubicBezTo>
                    <a:lnTo>
                      <a:pt x="10" y="4"/>
                    </a:lnTo>
                    <a:lnTo>
                      <a:pt x="1" y="1"/>
                    </a:lnTo>
                    <a:close/>
                  </a:path>
                </a:pathLst>
              </a:custGeom>
              <a:solidFill>
                <a:srgbClr val="B26E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gad153999c5_0_117"/>
              <p:cNvSpPr/>
              <p:nvPr/>
            </p:nvSpPr>
            <p:spPr>
              <a:xfrm flipH="1">
                <a:off x="2946822" y="2104447"/>
                <a:ext cx="129132" cy="109436"/>
              </a:xfrm>
              <a:custGeom>
                <a:rect b="b" l="l" r="r" t="t"/>
                <a:pathLst>
                  <a:path extrusionOk="0" h="1878" w="2216">
                    <a:moveTo>
                      <a:pt x="2062" y="0"/>
                    </a:moveTo>
                    <a:lnTo>
                      <a:pt x="1" y="1382"/>
                    </a:lnTo>
                    <a:lnTo>
                      <a:pt x="236" y="1878"/>
                    </a:lnTo>
                    <a:lnTo>
                      <a:pt x="2216" y="260"/>
                    </a:lnTo>
                    <a:lnTo>
                      <a:pt x="2062" y="0"/>
                    </a:lnTo>
                    <a:close/>
                  </a:path>
                </a:pathLst>
              </a:custGeom>
              <a:solidFill>
                <a:srgbClr val="D6B2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gad153999c5_0_117"/>
              <p:cNvSpPr/>
              <p:nvPr/>
            </p:nvSpPr>
            <p:spPr>
              <a:xfrm flipH="1">
                <a:off x="2517937" y="2111207"/>
                <a:ext cx="55184" cy="1457"/>
              </a:xfrm>
              <a:custGeom>
                <a:rect b="b" l="l" r="r" t="t"/>
                <a:pathLst>
                  <a:path extrusionOk="0" h="25" w="947">
                    <a:moveTo>
                      <a:pt x="1" y="0"/>
                    </a:moveTo>
                    <a:lnTo>
                      <a:pt x="1" y="24"/>
                    </a:lnTo>
                    <a:lnTo>
                      <a:pt x="946" y="24"/>
                    </a:lnTo>
                    <a:lnTo>
                      <a:pt x="946" y="0"/>
                    </a:lnTo>
                    <a:close/>
                  </a:path>
                </a:pathLst>
              </a:custGeom>
              <a:solidFill>
                <a:srgbClr val="D6B2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gad153999c5_0_117"/>
              <p:cNvSpPr/>
              <p:nvPr/>
            </p:nvSpPr>
            <p:spPr>
              <a:xfrm flipH="1">
                <a:off x="2507389" y="2102058"/>
                <a:ext cx="65731" cy="2214"/>
              </a:xfrm>
              <a:custGeom>
                <a:rect b="b" l="l" r="r" t="t"/>
                <a:pathLst>
                  <a:path extrusionOk="0" h="38" w="1128">
                    <a:moveTo>
                      <a:pt x="1" y="0"/>
                    </a:moveTo>
                    <a:lnTo>
                      <a:pt x="1" y="38"/>
                    </a:lnTo>
                    <a:lnTo>
                      <a:pt x="1127" y="38"/>
                    </a:lnTo>
                    <a:lnTo>
                      <a:pt x="1127" y="0"/>
                    </a:lnTo>
                    <a:close/>
                  </a:path>
                </a:pathLst>
              </a:custGeom>
              <a:solidFill>
                <a:srgbClr val="FAE0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gad153999c5_0_117"/>
              <p:cNvSpPr/>
              <p:nvPr/>
            </p:nvSpPr>
            <p:spPr>
              <a:xfrm flipH="1">
                <a:off x="2254778" y="2007074"/>
                <a:ext cx="9498" cy="15442"/>
              </a:xfrm>
              <a:custGeom>
                <a:rect b="b" l="l" r="r" t="t"/>
                <a:pathLst>
                  <a:path extrusionOk="0" h="265" w="163">
                    <a:moveTo>
                      <a:pt x="9" y="1"/>
                    </a:moveTo>
                    <a:cubicBezTo>
                      <a:pt x="4" y="1"/>
                      <a:pt x="0" y="6"/>
                      <a:pt x="6" y="9"/>
                    </a:cubicBezTo>
                    <a:cubicBezTo>
                      <a:pt x="84" y="70"/>
                      <a:pt x="135" y="159"/>
                      <a:pt x="152" y="261"/>
                    </a:cubicBezTo>
                    <a:cubicBezTo>
                      <a:pt x="152" y="264"/>
                      <a:pt x="154" y="265"/>
                      <a:pt x="156" y="265"/>
                    </a:cubicBezTo>
                    <a:cubicBezTo>
                      <a:pt x="159" y="265"/>
                      <a:pt x="163" y="262"/>
                      <a:pt x="163" y="258"/>
                    </a:cubicBezTo>
                    <a:cubicBezTo>
                      <a:pt x="146" y="155"/>
                      <a:pt x="94" y="67"/>
                      <a:pt x="12" y="1"/>
                    </a:cubicBezTo>
                    <a:cubicBezTo>
                      <a:pt x="11" y="1"/>
                      <a:pt x="10" y="1"/>
                      <a:pt x="9" y="1"/>
                    </a:cubicBez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 name="Google Shape;262;gad153999c5_0_117"/>
              <p:cNvSpPr/>
              <p:nvPr/>
            </p:nvSpPr>
            <p:spPr>
              <a:xfrm flipH="1">
                <a:off x="2253379" y="2035803"/>
                <a:ext cx="699" cy="466"/>
              </a:xfrm>
              <a:custGeom>
                <a:rect b="b" l="l" r="r" t="t"/>
                <a:pathLst>
                  <a:path extrusionOk="0" h="8" w="12">
                    <a:moveTo>
                      <a:pt x="8" y="0"/>
                    </a:moveTo>
                    <a:cubicBezTo>
                      <a:pt x="1" y="0"/>
                      <a:pt x="1" y="7"/>
                      <a:pt x="8" y="7"/>
                    </a:cubicBezTo>
                    <a:cubicBezTo>
                      <a:pt x="12" y="7"/>
                      <a:pt x="12" y="0"/>
                      <a:pt x="8" y="0"/>
                    </a:cubicBez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gad153999c5_0_117"/>
              <p:cNvSpPr/>
              <p:nvPr/>
            </p:nvSpPr>
            <p:spPr>
              <a:xfrm flipH="1">
                <a:off x="2522890" y="2097746"/>
                <a:ext cx="30302" cy="991"/>
              </a:xfrm>
              <a:custGeom>
                <a:rect b="b" l="l" r="r" t="t"/>
                <a:pathLst>
                  <a:path extrusionOk="0" h="17" w="520">
                    <a:moveTo>
                      <a:pt x="150" y="1"/>
                    </a:moveTo>
                    <a:cubicBezTo>
                      <a:pt x="103" y="1"/>
                      <a:pt x="55" y="1"/>
                      <a:pt x="7" y="2"/>
                    </a:cubicBezTo>
                    <a:cubicBezTo>
                      <a:pt x="0" y="2"/>
                      <a:pt x="0" y="13"/>
                      <a:pt x="7" y="13"/>
                    </a:cubicBezTo>
                    <a:cubicBezTo>
                      <a:pt x="76" y="11"/>
                      <a:pt x="145" y="11"/>
                      <a:pt x="215" y="11"/>
                    </a:cubicBezTo>
                    <a:cubicBezTo>
                      <a:pt x="313" y="11"/>
                      <a:pt x="412" y="12"/>
                      <a:pt x="513" y="16"/>
                    </a:cubicBezTo>
                    <a:cubicBezTo>
                      <a:pt x="519" y="16"/>
                      <a:pt x="519" y="6"/>
                      <a:pt x="513" y="6"/>
                    </a:cubicBezTo>
                    <a:cubicBezTo>
                      <a:pt x="390" y="3"/>
                      <a:pt x="270" y="1"/>
                      <a:pt x="150" y="1"/>
                    </a:cubicBez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 name="Google Shape;264;gad153999c5_0_117"/>
              <p:cNvSpPr/>
              <p:nvPr/>
            </p:nvSpPr>
            <p:spPr>
              <a:xfrm flipH="1">
                <a:off x="2571839" y="1986038"/>
                <a:ext cx="13519" cy="24183"/>
              </a:xfrm>
              <a:custGeom>
                <a:rect b="b" l="l" r="r" t="t"/>
                <a:pathLst>
                  <a:path extrusionOk="0" h="415" w="232">
                    <a:moveTo>
                      <a:pt x="7" y="0"/>
                    </a:moveTo>
                    <a:cubicBezTo>
                      <a:pt x="4" y="0"/>
                      <a:pt x="0" y="5"/>
                      <a:pt x="3" y="8"/>
                    </a:cubicBezTo>
                    <a:cubicBezTo>
                      <a:pt x="108" y="117"/>
                      <a:pt x="221" y="244"/>
                      <a:pt x="187" y="411"/>
                    </a:cubicBezTo>
                    <a:cubicBezTo>
                      <a:pt x="187" y="413"/>
                      <a:pt x="190" y="415"/>
                      <a:pt x="193" y="415"/>
                    </a:cubicBezTo>
                    <a:cubicBezTo>
                      <a:pt x="195" y="415"/>
                      <a:pt x="197" y="414"/>
                      <a:pt x="197" y="411"/>
                    </a:cubicBezTo>
                    <a:cubicBezTo>
                      <a:pt x="231" y="244"/>
                      <a:pt x="118" y="113"/>
                      <a:pt x="9" y="1"/>
                    </a:cubicBezTo>
                    <a:cubicBezTo>
                      <a:pt x="9" y="1"/>
                      <a:pt x="8" y="0"/>
                      <a:pt x="7" y="0"/>
                    </a:cubicBez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gad153999c5_0_117"/>
              <p:cNvSpPr/>
              <p:nvPr/>
            </p:nvSpPr>
            <p:spPr>
              <a:xfrm flipH="1">
                <a:off x="2573412" y="2020885"/>
                <a:ext cx="874" cy="641"/>
              </a:xfrm>
              <a:custGeom>
                <a:rect b="b" l="l" r="r" t="t"/>
                <a:pathLst>
                  <a:path extrusionOk="0" h="11" w="15">
                    <a:moveTo>
                      <a:pt x="7" y="0"/>
                    </a:moveTo>
                    <a:cubicBezTo>
                      <a:pt x="0" y="0"/>
                      <a:pt x="0" y="10"/>
                      <a:pt x="7" y="10"/>
                    </a:cubicBezTo>
                    <a:cubicBezTo>
                      <a:pt x="14" y="10"/>
                      <a:pt x="14" y="0"/>
                      <a:pt x="7" y="0"/>
                    </a:cubicBez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gad153999c5_0_117"/>
              <p:cNvSpPr/>
              <p:nvPr/>
            </p:nvSpPr>
            <p:spPr>
              <a:xfrm flipH="1">
                <a:off x="2306524" y="2043553"/>
                <a:ext cx="11538" cy="66489"/>
              </a:xfrm>
              <a:custGeom>
                <a:rect b="b" l="l" r="r" t="t"/>
                <a:pathLst>
                  <a:path extrusionOk="0" h="1141" w="198">
                    <a:moveTo>
                      <a:pt x="0" y="1"/>
                    </a:moveTo>
                    <a:lnTo>
                      <a:pt x="0" y="76"/>
                    </a:lnTo>
                    <a:cubicBezTo>
                      <a:pt x="41" y="151"/>
                      <a:pt x="72" y="236"/>
                      <a:pt x="92" y="322"/>
                    </a:cubicBezTo>
                    <a:cubicBezTo>
                      <a:pt x="160" y="581"/>
                      <a:pt x="160" y="854"/>
                      <a:pt x="144" y="1124"/>
                    </a:cubicBezTo>
                    <a:cubicBezTo>
                      <a:pt x="144" y="1134"/>
                      <a:pt x="154" y="1141"/>
                      <a:pt x="164" y="1141"/>
                    </a:cubicBezTo>
                    <a:cubicBezTo>
                      <a:pt x="171" y="1141"/>
                      <a:pt x="181" y="1134"/>
                      <a:pt x="181" y="1124"/>
                    </a:cubicBezTo>
                    <a:cubicBezTo>
                      <a:pt x="198" y="840"/>
                      <a:pt x="198" y="550"/>
                      <a:pt x="119" y="277"/>
                    </a:cubicBezTo>
                    <a:cubicBezTo>
                      <a:pt x="92" y="178"/>
                      <a:pt x="54" y="86"/>
                      <a:pt x="0" y="1"/>
                    </a:cubicBezTo>
                    <a:close/>
                  </a:path>
                </a:pathLst>
              </a:custGeom>
              <a:solidFill>
                <a:srgbClr val="ECF0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gad153999c5_0_117"/>
              <p:cNvSpPr/>
              <p:nvPr/>
            </p:nvSpPr>
            <p:spPr>
              <a:xfrm flipH="1">
                <a:off x="2318004" y="2032015"/>
                <a:ext cx="13461" cy="15967"/>
              </a:xfrm>
              <a:custGeom>
                <a:rect b="b" l="l" r="r" t="t"/>
                <a:pathLst>
                  <a:path extrusionOk="0" h="274" w="231">
                    <a:moveTo>
                      <a:pt x="29" y="0"/>
                    </a:moveTo>
                    <a:cubicBezTo>
                      <a:pt x="12" y="0"/>
                      <a:pt x="1" y="24"/>
                      <a:pt x="18" y="35"/>
                    </a:cubicBezTo>
                    <a:cubicBezTo>
                      <a:pt x="111" y="96"/>
                      <a:pt x="179" y="178"/>
                      <a:pt x="230" y="274"/>
                    </a:cubicBezTo>
                    <a:lnTo>
                      <a:pt x="230" y="199"/>
                    </a:lnTo>
                    <a:cubicBezTo>
                      <a:pt x="179" y="120"/>
                      <a:pt x="117" y="55"/>
                      <a:pt x="39" y="4"/>
                    </a:cubicBezTo>
                    <a:cubicBezTo>
                      <a:pt x="35" y="0"/>
                      <a:pt x="32" y="0"/>
                      <a:pt x="29" y="0"/>
                    </a:cubicBezTo>
                    <a:close/>
                  </a:path>
                </a:pathLst>
              </a:custGeom>
              <a:solidFill>
                <a:srgbClr val="EBDED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 name="Google Shape;268;gad153999c5_0_117"/>
              <p:cNvSpPr/>
              <p:nvPr/>
            </p:nvSpPr>
            <p:spPr>
              <a:xfrm flipH="1">
                <a:off x="2304718" y="2143840"/>
                <a:ext cx="3030" cy="2214"/>
              </a:xfrm>
              <a:custGeom>
                <a:rect b="b" l="l" r="r" t="t"/>
                <a:pathLst>
                  <a:path extrusionOk="0" h="38" w="52">
                    <a:moveTo>
                      <a:pt x="28" y="0"/>
                    </a:moveTo>
                    <a:cubicBezTo>
                      <a:pt x="0" y="0"/>
                      <a:pt x="0" y="38"/>
                      <a:pt x="28" y="38"/>
                    </a:cubicBezTo>
                    <a:cubicBezTo>
                      <a:pt x="52" y="38"/>
                      <a:pt x="52" y="0"/>
                      <a:pt x="28" y="0"/>
                    </a:cubicBezTo>
                    <a:close/>
                  </a:path>
                </a:pathLst>
              </a:custGeom>
              <a:solidFill>
                <a:srgbClr val="ECF0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gad153999c5_0_117"/>
              <p:cNvSpPr/>
              <p:nvPr/>
            </p:nvSpPr>
            <p:spPr>
              <a:xfrm flipH="1">
                <a:off x="2630694" y="2023449"/>
                <a:ext cx="24941" cy="78027"/>
              </a:xfrm>
              <a:custGeom>
                <a:rect b="b" l="l" r="r" t="t"/>
                <a:pathLst>
                  <a:path extrusionOk="0" h="1339" w="428">
                    <a:moveTo>
                      <a:pt x="24" y="1"/>
                    </a:moveTo>
                    <a:cubicBezTo>
                      <a:pt x="10" y="1"/>
                      <a:pt x="0" y="24"/>
                      <a:pt x="13" y="38"/>
                    </a:cubicBezTo>
                    <a:cubicBezTo>
                      <a:pt x="181" y="147"/>
                      <a:pt x="270" y="332"/>
                      <a:pt x="321" y="519"/>
                    </a:cubicBezTo>
                    <a:cubicBezTo>
                      <a:pt x="386" y="779"/>
                      <a:pt x="386" y="1056"/>
                      <a:pt x="372" y="1322"/>
                    </a:cubicBezTo>
                    <a:cubicBezTo>
                      <a:pt x="372" y="1335"/>
                      <a:pt x="379" y="1339"/>
                      <a:pt x="389" y="1339"/>
                    </a:cubicBezTo>
                    <a:cubicBezTo>
                      <a:pt x="399" y="1339"/>
                      <a:pt x="410" y="1335"/>
                      <a:pt x="410" y="1322"/>
                    </a:cubicBezTo>
                    <a:cubicBezTo>
                      <a:pt x="427" y="1042"/>
                      <a:pt x="423" y="749"/>
                      <a:pt x="349" y="475"/>
                    </a:cubicBezTo>
                    <a:cubicBezTo>
                      <a:pt x="294" y="291"/>
                      <a:pt x="198" y="114"/>
                      <a:pt x="34" y="4"/>
                    </a:cubicBezTo>
                    <a:cubicBezTo>
                      <a:pt x="31" y="1"/>
                      <a:pt x="27" y="1"/>
                      <a:pt x="24" y="1"/>
                    </a:cubicBezTo>
                    <a:close/>
                  </a:path>
                </a:pathLst>
              </a:custGeom>
              <a:solidFill>
                <a:srgbClr val="EBDED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gad153999c5_0_117"/>
              <p:cNvSpPr/>
              <p:nvPr/>
            </p:nvSpPr>
            <p:spPr>
              <a:xfrm flipH="1">
                <a:off x="2629120" y="2135274"/>
                <a:ext cx="2855" cy="2273"/>
              </a:xfrm>
              <a:custGeom>
                <a:rect b="b" l="l" r="r" t="t"/>
                <a:pathLst>
                  <a:path extrusionOk="0" h="39" w="49">
                    <a:moveTo>
                      <a:pt x="24" y="0"/>
                    </a:moveTo>
                    <a:cubicBezTo>
                      <a:pt x="1" y="0"/>
                      <a:pt x="1" y="38"/>
                      <a:pt x="24" y="38"/>
                    </a:cubicBezTo>
                    <a:cubicBezTo>
                      <a:pt x="48" y="38"/>
                      <a:pt x="48" y="0"/>
                      <a:pt x="24" y="0"/>
                    </a:cubicBezTo>
                    <a:close/>
                  </a:path>
                </a:pathLst>
              </a:custGeom>
              <a:solidFill>
                <a:srgbClr val="EBDED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gad153999c5_0_117"/>
              <p:cNvSpPr/>
              <p:nvPr/>
            </p:nvSpPr>
            <p:spPr>
              <a:xfrm flipH="1">
                <a:off x="3075896" y="2137430"/>
                <a:ext cx="159608" cy="47609"/>
              </a:xfrm>
              <a:custGeom>
                <a:rect b="b" l="l" r="r" t="t"/>
                <a:pathLst>
                  <a:path extrusionOk="0" h="817" w="2739">
                    <a:moveTo>
                      <a:pt x="509" y="1"/>
                    </a:moveTo>
                    <a:cubicBezTo>
                      <a:pt x="347" y="1"/>
                      <a:pt x="177" y="12"/>
                      <a:pt x="1" y="38"/>
                    </a:cubicBezTo>
                    <a:lnTo>
                      <a:pt x="130" y="598"/>
                    </a:lnTo>
                    <a:cubicBezTo>
                      <a:pt x="130" y="598"/>
                      <a:pt x="596" y="409"/>
                      <a:pt x="1237" y="409"/>
                    </a:cubicBezTo>
                    <a:cubicBezTo>
                      <a:pt x="1685" y="409"/>
                      <a:pt x="2219" y="502"/>
                      <a:pt x="2739" y="816"/>
                    </a:cubicBezTo>
                    <a:cubicBezTo>
                      <a:pt x="2739" y="816"/>
                      <a:pt x="1881" y="1"/>
                      <a:pt x="509" y="1"/>
                    </a:cubicBezTo>
                    <a:close/>
                  </a:path>
                </a:pathLst>
              </a:custGeom>
              <a:solidFill>
                <a:srgbClr val="A57D5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gad153999c5_0_117"/>
              <p:cNvSpPr/>
              <p:nvPr/>
            </p:nvSpPr>
            <p:spPr>
              <a:xfrm flipH="1">
                <a:off x="3176998" y="3230503"/>
                <a:ext cx="197777" cy="26048"/>
              </a:xfrm>
              <a:custGeom>
                <a:rect b="b" l="l" r="r" t="t"/>
                <a:pathLst>
                  <a:path extrusionOk="0" h="447" w="3394">
                    <a:moveTo>
                      <a:pt x="1774" y="1"/>
                    </a:moveTo>
                    <a:cubicBezTo>
                      <a:pt x="1405" y="1"/>
                      <a:pt x="1037" y="38"/>
                      <a:pt x="677" y="140"/>
                    </a:cubicBezTo>
                    <a:cubicBezTo>
                      <a:pt x="448" y="202"/>
                      <a:pt x="226" y="294"/>
                      <a:pt x="21" y="410"/>
                    </a:cubicBezTo>
                    <a:cubicBezTo>
                      <a:pt x="1" y="419"/>
                      <a:pt x="13" y="446"/>
                      <a:pt x="30" y="446"/>
                    </a:cubicBezTo>
                    <a:cubicBezTo>
                      <a:pt x="33" y="446"/>
                      <a:pt x="36" y="446"/>
                      <a:pt x="38" y="444"/>
                    </a:cubicBezTo>
                    <a:cubicBezTo>
                      <a:pt x="573" y="139"/>
                      <a:pt x="1177" y="40"/>
                      <a:pt x="1782" y="40"/>
                    </a:cubicBezTo>
                    <a:cubicBezTo>
                      <a:pt x="2042" y="40"/>
                      <a:pt x="2302" y="58"/>
                      <a:pt x="2558" y="86"/>
                    </a:cubicBezTo>
                    <a:cubicBezTo>
                      <a:pt x="2827" y="117"/>
                      <a:pt x="3093" y="154"/>
                      <a:pt x="3360" y="195"/>
                    </a:cubicBezTo>
                    <a:cubicBezTo>
                      <a:pt x="3361" y="195"/>
                      <a:pt x="3362" y="195"/>
                      <a:pt x="3363" y="195"/>
                    </a:cubicBezTo>
                    <a:cubicBezTo>
                      <a:pt x="3384" y="195"/>
                      <a:pt x="3393" y="161"/>
                      <a:pt x="3370" y="158"/>
                    </a:cubicBezTo>
                    <a:cubicBezTo>
                      <a:pt x="2844" y="79"/>
                      <a:pt x="2307" y="1"/>
                      <a:pt x="1774"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gad153999c5_0_117"/>
              <p:cNvSpPr/>
              <p:nvPr/>
            </p:nvSpPr>
            <p:spPr>
              <a:xfrm flipH="1">
                <a:off x="3152524" y="3015419"/>
                <a:ext cx="141660" cy="26223"/>
              </a:xfrm>
              <a:custGeom>
                <a:rect b="b" l="l" r="r" t="t"/>
                <a:pathLst>
                  <a:path extrusionOk="0" h="450" w="2431">
                    <a:moveTo>
                      <a:pt x="990" y="1"/>
                    </a:moveTo>
                    <a:cubicBezTo>
                      <a:pt x="660" y="1"/>
                      <a:pt x="330" y="62"/>
                      <a:pt x="21" y="186"/>
                    </a:cubicBezTo>
                    <a:cubicBezTo>
                      <a:pt x="0" y="195"/>
                      <a:pt x="5" y="228"/>
                      <a:pt x="23" y="228"/>
                    </a:cubicBezTo>
                    <a:cubicBezTo>
                      <a:pt x="26" y="228"/>
                      <a:pt x="28" y="228"/>
                      <a:pt x="31" y="227"/>
                    </a:cubicBezTo>
                    <a:cubicBezTo>
                      <a:pt x="337" y="104"/>
                      <a:pt x="665" y="43"/>
                      <a:pt x="992" y="43"/>
                    </a:cubicBezTo>
                    <a:cubicBezTo>
                      <a:pt x="1482" y="43"/>
                      <a:pt x="1972" y="179"/>
                      <a:pt x="2390" y="445"/>
                    </a:cubicBezTo>
                    <a:cubicBezTo>
                      <a:pt x="2394" y="448"/>
                      <a:pt x="2398" y="450"/>
                      <a:pt x="2402" y="450"/>
                    </a:cubicBezTo>
                    <a:cubicBezTo>
                      <a:pt x="2420" y="450"/>
                      <a:pt x="2430" y="422"/>
                      <a:pt x="2410" y="411"/>
                    </a:cubicBezTo>
                    <a:cubicBezTo>
                      <a:pt x="1987" y="140"/>
                      <a:pt x="1489" y="1"/>
                      <a:pt x="990" y="1"/>
                    </a:cubicBezTo>
                    <a:close/>
                  </a:path>
                </a:pathLst>
              </a:custGeom>
              <a:solidFill>
                <a:srgbClr val="DB833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gad153999c5_0_117"/>
              <p:cNvSpPr/>
              <p:nvPr/>
            </p:nvSpPr>
            <p:spPr>
              <a:xfrm flipH="1">
                <a:off x="3148153" y="3065475"/>
                <a:ext cx="128549" cy="52270"/>
              </a:xfrm>
              <a:custGeom>
                <a:rect b="b" l="l" r="r" t="t"/>
                <a:pathLst>
                  <a:path extrusionOk="0" h="897" w="2206">
                    <a:moveTo>
                      <a:pt x="212" y="1"/>
                    </a:moveTo>
                    <a:cubicBezTo>
                      <a:pt x="151" y="1"/>
                      <a:pt x="90" y="4"/>
                      <a:pt x="28" y="10"/>
                    </a:cubicBezTo>
                    <a:cubicBezTo>
                      <a:pt x="2" y="13"/>
                      <a:pt x="1" y="51"/>
                      <a:pt x="25" y="51"/>
                    </a:cubicBezTo>
                    <a:cubicBezTo>
                      <a:pt x="26" y="51"/>
                      <a:pt x="27" y="51"/>
                      <a:pt x="28" y="51"/>
                    </a:cubicBezTo>
                    <a:cubicBezTo>
                      <a:pt x="90" y="45"/>
                      <a:pt x="150" y="42"/>
                      <a:pt x="210" y="42"/>
                    </a:cubicBezTo>
                    <a:cubicBezTo>
                      <a:pt x="943" y="42"/>
                      <a:pt x="1584" y="483"/>
                      <a:pt x="2165" y="894"/>
                    </a:cubicBezTo>
                    <a:cubicBezTo>
                      <a:pt x="2169" y="896"/>
                      <a:pt x="2172" y="897"/>
                      <a:pt x="2176" y="897"/>
                    </a:cubicBezTo>
                    <a:cubicBezTo>
                      <a:pt x="2194" y="897"/>
                      <a:pt x="2206" y="871"/>
                      <a:pt x="2185" y="856"/>
                    </a:cubicBezTo>
                    <a:cubicBezTo>
                      <a:pt x="1602" y="443"/>
                      <a:pt x="951" y="1"/>
                      <a:pt x="212" y="1"/>
                    </a:cubicBezTo>
                    <a:close/>
                  </a:path>
                </a:pathLst>
              </a:custGeom>
              <a:solidFill>
                <a:srgbClr val="DB833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gad153999c5_0_117"/>
              <p:cNvSpPr/>
              <p:nvPr/>
            </p:nvSpPr>
            <p:spPr>
              <a:xfrm flipH="1">
                <a:off x="2398944" y="1814659"/>
                <a:ext cx="105998" cy="100170"/>
              </a:xfrm>
              <a:custGeom>
                <a:rect b="b" l="l" r="r" t="t"/>
                <a:pathLst>
                  <a:path extrusionOk="0" h="1719" w="1819">
                    <a:moveTo>
                      <a:pt x="31" y="1"/>
                    </a:moveTo>
                    <a:cubicBezTo>
                      <a:pt x="12" y="1"/>
                      <a:pt x="1" y="28"/>
                      <a:pt x="19" y="37"/>
                    </a:cubicBezTo>
                    <a:cubicBezTo>
                      <a:pt x="742" y="406"/>
                      <a:pt x="1552" y="863"/>
                      <a:pt x="1777" y="1706"/>
                    </a:cubicBezTo>
                    <a:cubicBezTo>
                      <a:pt x="1780" y="1714"/>
                      <a:pt x="1787" y="1718"/>
                      <a:pt x="1795" y="1718"/>
                    </a:cubicBezTo>
                    <a:cubicBezTo>
                      <a:pt x="1807" y="1718"/>
                      <a:pt x="1818" y="1710"/>
                      <a:pt x="1815" y="1696"/>
                    </a:cubicBezTo>
                    <a:cubicBezTo>
                      <a:pt x="1585" y="842"/>
                      <a:pt x="770" y="379"/>
                      <a:pt x="39" y="3"/>
                    </a:cubicBezTo>
                    <a:cubicBezTo>
                      <a:pt x="36" y="1"/>
                      <a:pt x="33" y="1"/>
                      <a:pt x="31" y="1"/>
                    </a:cubicBezTo>
                    <a:close/>
                  </a:path>
                </a:pathLst>
              </a:custGeom>
              <a:solidFill>
                <a:srgbClr val="E2B59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gad153999c5_0_117"/>
              <p:cNvSpPr/>
              <p:nvPr/>
            </p:nvSpPr>
            <p:spPr>
              <a:xfrm flipH="1">
                <a:off x="2542411" y="1779812"/>
                <a:ext cx="2855" cy="2214"/>
              </a:xfrm>
              <a:custGeom>
                <a:rect b="b" l="l" r="r" t="t"/>
                <a:pathLst>
                  <a:path extrusionOk="0" h="38" w="49">
                    <a:moveTo>
                      <a:pt x="24" y="0"/>
                    </a:moveTo>
                    <a:cubicBezTo>
                      <a:pt x="0" y="0"/>
                      <a:pt x="0" y="38"/>
                      <a:pt x="24" y="38"/>
                    </a:cubicBezTo>
                    <a:cubicBezTo>
                      <a:pt x="49" y="38"/>
                      <a:pt x="49" y="0"/>
                      <a:pt x="24" y="0"/>
                    </a:cubicBezTo>
                    <a:close/>
                  </a:path>
                </a:pathLst>
              </a:custGeom>
              <a:solidFill>
                <a:srgbClr val="E2B59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gad153999c5_0_117"/>
              <p:cNvSpPr/>
              <p:nvPr/>
            </p:nvSpPr>
            <p:spPr>
              <a:xfrm flipH="1">
                <a:off x="2286536" y="2935644"/>
                <a:ext cx="81873" cy="296898"/>
              </a:xfrm>
              <a:custGeom>
                <a:rect b="b" l="l" r="r" t="t"/>
                <a:pathLst>
                  <a:path extrusionOk="0" h="5095" w="1405">
                    <a:moveTo>
                      <a:pt x="26" y="0"/>
                    </a:moveTo>
                    <a:cubicBezTo>
                      <a:pt x="14" y="0"/>
                      <a:pt x="1" y="11"/>
                      <a:pt x="7" y="26"/>
                    </a:cubicBezTo>
                    <a:cubicBezTo>
                      <a:pt x="424" y="1319"/>
                      <a:pt x="792" y="2630"/>
                      <a:pt x="1106" y="3951"/>
                    </a:cubicBezTo>
                    <a:cubicBezTo>
                      <a:pt x="1195" y="4327"/>
                      <a:pt x="1281" y="4702"/>
                      <a:pt x="1362" y="5081"/>
                    </a:cubicBezTo>
                    <a:cubicBezTo>
                      <a:pt x="1364" y="5090"/>
                      <a:pt x="1371" y="5095"/>
                      <a:pt x="1378" y="5095"/>
                    </a:cubicBezTo>
                    <a:cubicBezTo>
                      <a:pt x="1390" y="5095"/>
                      <a:pt x="1404" y="5084"/>
                      <a:pt x="1400" y="5068"/>
                    </a:cubicBezTo>
                    <a:cubicBezTo>
                      <a:pt x="1117" y="3740"/>
                      <a:pt x="778" y="2422"/>
                      <a:pt x="389" y="1118"/>
                    </a:cubicBezTo>
                    <a:cubicBezTo>
                      <a:pt x="280" y="749"/>
                      <a:pt x="164" y="381"/>
                      <a:pt x="45" y="15"/>
                    </a:cubicBezTo>
                    <a:cubicBezTo>
                      <a:pt x="42" y="5"/>
                      <a:pt x="34" y="0"/>
                      <a:pt x="26" y="0"/>
                    </a:cubicBezTo>
                    <a:close/>
                  </a:path>
                </a:pathLst>
              </a:custGeom>
              <a:solidFill>
                <a:srgbClr val="DB833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gad153999c5_0_117"/>
              <p:cNvSpPr/>
              <p:nvPr/>
            </p:nvSpPr>
            <p:spPr>
              <a:xfrm flipH="1">
                <a:off x="2327968" y="2354028"/>
                <a:ext cx="23775" cy="255000"/>
              </a:xfrm>
              <a:custGeom>
                <a:rect b="b" l="l" r="r" t="t"/>
                <a:pathLst>
                  <a:path extrusionOk="0" h="4376" w="408">
                    <a:moveTo>
                      <a:pt x="259" y="0"/>
                    </a:moveTo>
                    <a:cubicBezTo>
                      <a:pt x="249" y="0"/>
                      <a:pt x="240" y="6"/>
                      <a:pt x="240" y="18"/>
                    </a:cubicBezTo>
                    <a:cubicBezTo>
                      <a:pt x="322" y="1148"/>
                      <a:pt x="407" y="2295"/>
                      <a:pt x="226" y="3418"/>
                    </a:cubicBezTo>
                    <a:cubicBezTo>
                      <a:pt x="175" y="3735"/>
                      <a:pt x="103" y="4047"/>
                      <a:pt x="5" y="4354"/>
                    </a:cubicBezTo>
                    <a:cubicBezTo>
                      <a:pt x="1" y="4368"/>
                      <a:pt x="12" y="4376"/>
                      <a:pt x="23" y="4376"/>
                    </a:cubicBezTo>
                    <a:cubicBezTo>
                      <a:pt x="31" y="4376"/>
                      <a:pt x="39" y="4372"/>
                      <a:pt x="42" y="4364"/>
                    </a:cubicBezTo>
                    <a:cubicBezTo>
                      <a:pt x="387" y="3275"/>
                      <a:pt x="404" y="2117"/>
                      <a:pt x="342" y="987"/>
                    </a:cubicBezTo>
                    <a:cubicBezTo>
                      <a:pt x="325" y="663"/>
                      <a:pt x="301" y="343"/>
                      <a:pt x="278" y="18"/>
                    </a:cubicBezTo>
                    <a:cubicBezTo>
                      <a:pt x="278" y="6"/>
                      <a:pt x="268" y="0"/>
                      <a:pt x="259" y="0"/>
                    </a:cubicBezTo>
                    <a:close/>
                  </a:path>
                </a:pathLst>
              </a:custGeom>
              <a:solidFill>
                <a:srgbClr val="2B52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gad153999c5_0_117"/>
              <p:cNvSpPr/>
              <p:nvPr/>
            </p:nvSpPr>
            <p:spPr>
              <a:xfrm flipH="1">
                <a:off x="2290790" y="2722542"/>
                <a:ext cx="48541" cy="47900"/>
              </a:xfrm>
              <a:custGeom>
                <a:rect b="b" l="l" r="r" t="t"/>
                <a:pathLst>
                  <a:path extrusionOk="0" h="822" w="833">
                    <a:moveTo>
                      <a:pt x="622" y="0"/>
                    </a:moveTo>
                    <a:cubicBezTo>
                      <a:pt x="611" y="0"/>
                      <a:pt x="597" y="13"/>
                      <a:pt x="604" y="30"/>
                    </a:cubicBezTo>
                    <a:cubicBezTo>
                      <a:pt x="689" y="221"/>
                      <a:pt x="795" y="508"/>
                      <a:pt x="614" y="679"/>
                    </a:cubicBezTo>
                    <a:cubicBezTo>
                      <a:pt x="529" y="760"/>
                      <a:pt x="412" y="784"/>
                      <a:pt x="294" y="784"/>
                    </a:cubicBezTo>
                    <a:cubicBezTo>
                      <a:pt x="204" y="784"/>
                      <a:pt x="113" y="770"/>
                      <a:pt x="34" y="757"/>
                    </a:cubicBezTo>
                    <a:cubicBezTo>
                      <a:pt x="33" y="757"/>
                      <a:pt x="32" y="757"/>
                      <a:pt x="31" y="757"/>
                    </a:cubicBezTo>
                    <a:cubicBezTo>
                      <a:pt x="9" y="757"/>
                      <a:pt x="1" y="791"/>
                      <a:pt x="24" y="795"/>
                    </a:cubicBezTo>
                    <a:cubicBezTo>
                      <a:pt x="105" y="808"/>
                      <a:pt x="197" y="822"/>
                      <a:pt x="288" y="822"/>
                    </a:cubicBezTo>
                    <a:cubicBezTo>
                      <a:pt x="424" y="822"/>
                      <a:pt x="558" y="792"/>
                      <a:pt x="652" y="692"/>
                    </a:cubicBezTo>
                    <a:cubicBezTo>
                      <a:pt x="832" y="504"/>
                      <a:pt x="727" y="217"/>
                      <a:pt x="635" y="9"/>
                    </a:cubicBezTo>
                    <a:cubicBezTo>
                      <a:pt x="633" y="3"/>
                      <a:pt x="628" y="0"/>
                      <a:pt x="622" y="0"/>
                    </a:cubicBezTo>
                    <a:close/>
                  </a:path>
                </a:pathLst>
              </a:custGeom>
              <a:solidFill>
                <a:srgbClr val="2B52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ad153999c5_0_117"/>
              <p:cNvSpPr/>
              <p:nvPr/>
            </p:nvSpPr>
            <p:spPr>
              <a:xfrm flipH="1">
                <a:off x="2454653" y="2790080"/>
                <a:ext cx="184607" cy="57107"/>
              </a:xfrm>
              <a:custGeom>
                <a:rect b="b" l="l" r="r" t="t"/>
                <a:pathLst>
                  <a:path extrusionOk="0" h="980" w="3168">
                    <a:moveTo>
                      <a:pt x="3146" y="1"/>
                    </a:moveTo>
                    <a:cubicBezTo>
                      <a:pt x="3139" y="1"/>
                      <a:pt x="3132" y="5"/>
                      <a:pt x="3129" y="14"/>
                    </a:cubicBezTo>
                    <a:cubicBezTo>
                      <a:pt x="3003" y="404"/>
                      <a:pt x="2696" y="717"/>
                      <a:pt x="2313" y="861"/>
                    </a:cubicBezTo>
                    <a:cubicBezTo>
                      <a:pt x="2160" y="918"/>
                      <a:pt x="2004" y="941"/>
                      <a:pt x="1846" y="941"/>
                    </a:cubicBezTo>
                    <a:cubicBezTo>
                      <a:pt x="1788" y="941"/>
                      <a:pt x="1730" y="938"/>
                      <a:pt x="1672" y="933"/>
                    </a:cubicBezTo>
                    <a:cubicBezTo>
                      <a:pt x="1405" y="912"/>
                      <a:pt x="1142" y="865"/>
                      <a:pt x="887" y="813"/>
                    </a:cubicBezTo>
                    <a:cubicBezTo>
                      <a:pt x="597" y="755"/>
                      <a:pt x="313" y="684"/>
                      <a:pt x="33" y="599"/>
                    </a:cubicBezTo>
                    <a:cubicBezTo>
                      <a:pt x="31" y="598"/>
                      <a:pt x="29" y="598"/>
                      <a:pt x="27" y="598"/>
                    </a:cubicBezTo>
                    <a:cubicBezTo>
                      <a:pt x="8" y="598"/>
                      <a:pt x="1" y="629"/>
                      <a:pt x="23" y="635"/>
                    </a:cubicBezTo>
                    <a:cubicBezTo>
                      <a:pt x="545" y="793"/>
                      <a:pt x="1088" y="912"/>
                      <a:pt x="1631" y="967"/>
                    </a:cubicBezTo>
                    <a:cubicBezTo>
                      <a:pt x="1703" y="975"/>
                      <a:pt x="1776" y="979"/>
                      <a:pt x="1848" y="979"/>
                    </a:cubicBezTo>
                    <a:cubicBezTo>
                      <a:pt x="2004" y="979"/>
                      <a:pt x="2157" y="959"/>
                      <a:pt x="2307" y="906"/>
                    </a:cubicBezTo>
                    <a:cubicBezTo>
                      <a:pt x="2494" y="837"/>
                      <a:pt x="2665" y="728"/>
                      <a:pt x="2809" y="591"/>
                    </a:cubicBezTo>
                    <a:cubicBezTo>
                      <a:pt x="2973" y="435"/>
                      <a:pt x="3096" y="240"/>
                      <a:pt x="3164" y="25"/>
                    </a:cubicBezTo>
                    <a:cubicBezTo>
                      <a:pt x="3167" y="10"/>
                      <a:pt x="3157" y="1"/>
                      <a:pt x="3146" y="1"/>
                    </a:cubicBezTo>
                    <a:close/>
                  </a:path>
                </a:pathLst>
              </a:custGeom>
              <a:solidFill>
                <a:srgbClr val="2B52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gad153999c5_0_117"/>
              <p:cNvSpPr/>
              <p:nvPr/>
            </p:nvSpPr>
            <p:spPr>
              <a:xfrm flipH="1" rot="10800000">
                <a:off x="1763789" y="1537450"/>
                <a:ext cx="2272500" cy="2272500"/>
              </a:xfrm>
              <a:prstGeom prst="ellipse">
                <a:avLst/>
              </a:prstGeom>
              <a:gradFill>
                <a:gsLst>
                  <a:gs pos="0">
                    <a:srgbClr val="645CA7">
                      <a:alpha val="76078"/>
                    </a:srgbClr>
                  </a:gs>
                  <a:gs pos="100000">
                    <a:srgbClr val="D77EAD">
                      <a:alpha val="76078"/>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gad153999c5_0_117"/>
              <p:cNvSpPr/>
              <p:nvPr/>
            </p:nvSpPr>
            <p:spPr>
              <a:xfrm flipH="1">
                <a:off x="3691588" y="2990725"/>
                <a:ext cx="62400" cy="624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gad153999c5_0_117"/>
              <p:cNvSpPr/>
              <p:nvPr/>
            </p:nvSpPr>
            <p:spPr>
              <a:xfrm flipH="1">
                <a:off x="2239863" y="2199450"/>
                <a:ext cx="62400" cy="624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 name="Google Shape;284;gad153999c5_0_117"/>
              <p:cNvSpPr/>
              <p:nvPr/>
            </p:nvSpPr>
            <p:spPr>
              <a:xfrm flipH="1">
                <a:off x="3561113" y="3020813"/>
                <a:ext cx="32400" cy="324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gad153999c5_0_117"/>
              <p:cNvSpPr/>
              <p:nvPr/>
            </p:nvSpPr>
            <p:spPr>
              <a:xfrm flipH="1">
                <a:off x="3239338" y="2432263"/>
                <a:ext cx="32400" cy="324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 name="Google Shape;286;gad153999c5_0_117"/>
              <p:cNvSpPr/>
              <p:nvPr/>
            </p:nvSpPr>
            <p:spPr>
              <a:xfrm flipH="1">
                <a:off x="3467413" y="2506200"/>
                <a:ext cx="62400" cy="62400"/>
              </a:xfrm>
              <a:prstGeom prst="ellipse">
                <a:avLst/>
              </a:prstGeom>
              <a:gradFill>
                <a:gsLst>
                  <a:gs pos="0">
                    <a:srgbClr val="645CA7"/>
                  </a:gs>
                  <a:gs pos="100000">
                    <a:srgbClr val="D77EAD"/>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gad153999c5_0_117"/>
              <p:cNvSpPr/>
              <p:nvPr/>
            </p:nvSpPr>
            <p:spPr>
              <a:xfrm flipH="1">
                <a:off x="3581538" y="2288625"/>
                <a:ext cx="62400" cy="62400"/>
              </a:xfrm>
              <a:prstGeom prst="ellipse">
                <a:avLst/>
              </a:prstGeom>
              <a:gradFill>
                <a:gsLst>
                  <a:gs pos="0">
                    <a:srgbClr val="645CA7"/>
                  </a:gs>
                  <a:gs pos="100000">
                    <a:srgbClr val="D77EAD"/>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gad153999c5_0_117"/>
              <p:cNvSpPr/>
              <p:nvPr/>
            </p:nvSpPr>
            <p:spPr>
              <a:xfrm flipH="1">
                <a:off x="2627713" y="2877150"/>
                <a:ext cx="62400" cy="62400"/>
              </a:xfrm>
              <a:prstGeom prst="ellipse">
                <a:avLst/>
              </a:prstGeom>
              <a:gradFill>
                <a:gsLst>
                  <a:gs pos="0">
                    <a:srgbClr val="645CA7"/>
                  </a:gs>
                  <a:gs pos="100000">
                    <a:srgbClr val="D77EAD"/>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gad153999c5_0_117"/>
              <p:cNvSpPr/>
              <p:nvPr/>
            </p:nvSpPr>
            <p:spPr>
              <a:xfrm flipH="1">
                <a:off x="3953438" y="2521188"/>
                <a:ext cx="32400" cy="324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gad153999c5_0_117"/>
              <p:cNvSpPr/>
              <p:nvPr/>
            </p:nvSpPr>
            <p:spPr>
              <a:xfrm flipH="1">
                <a:off x="2524388" y="2568588"/>
                <a:ext cx="32400" cy="324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gad153999c5_0_117"/>
              <p:cNvSpPr/>
              <p:nvPr/>
            </p:nvSpPr>
            <p:spPr>
              <a:xfrm flipH="1">
                <a:off x="2161391" y="1931292"/>
                <a:ext cx="1926775" cy="1422570"/>
              </a:xfrm>
              <a:custGeom>
                <a:rect b="b" l="l" r="r" t="t"/>
                <a:pathLst>
                  <a:path extrusionOk="0" h="15577" w="21098">
                    <a:moveTo>
                      <a:pt x="1074" y="0"/>
                    </a:moveTo>
                    <a:lnTo>
                      <a:pt x="295" y="468"/>
                    </a:lnTo>
                    <a:cubicBezTo>
                      <a:pt x="295" y="468"/>
                      <a:pt x="1" y="7414"/>
                      <a:pt x="7135" y="7414"/>
                    </a:cubicBezTo>
                    <a:cubicBezTo>
                      <a:pt x="7482" y="7414"/>
                      <a:pt x="7848" y="7398"/>
                      <a:pt x="8232" y="7363"/>
                    </a:cubicBezTo>
                    <a:lnTo>
                      <a:pt x="8232" y="7363"/>
                    </a:lnTo>
                    <a:cubicBezTo>
                      <a:pt x="8232" y="7363"/>
                      <a:pt x="5712" y="12159"/>
                      <a:pt x="5712" y="15576"/>
                    </a:cubicBezTo>
                    <a:lnTo>
                      <a:pt x="20920" y="15576"/>
                    </a:lnTo>
                    <a:cubicBezTo>
                      <a:pt x="20988" y="15576"/>
                      <a:pt x="21097" y="6957"/>
                      <a:pt x="14482" y="5557"/>
                    </a:cubicBezTo>
                    <a:lnTo>
                      <a:pt x="11772" y="4957"/>
                    </a:lnTo>
                    <a:cubicBezTo>
                      <a:pt x="7423" y="4909"/>
                      <a:pt x="2688" y="3618"/>
                      <a:pt x="1074" y="0"/>
                    </a:cubicBezTo>
                    <a:close/>
                  </a:path>
                </a:pathLst>
              </a:custGeom>
              <a:solidFill>
                <a:srgbClr val="D77EA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gad153999c5_0_117"/>
              <p:cNvSpPr/>
              <p:nvPr/>
            </p:nvSpPr>
            <p:spPr>
              <a:xfrm flipH="1">
                <a:off x="3268067" y="1922930"/>
                <a:ext cx="848135" cy="764390"/>
              </a:xfrm>
              <a:custGeom>
                <a:rect b="b" l="l" r="r" t="t"/>
                <a:pathLst>
                  <a:path extrusionOk="0" h="8370" w="9287">
                    <a:moveTo>
                      <a:pt x="612" y="1"/>
                    </a:moveTo>
                    <a:lnTo>
                      <a:pt x="612" y="1"/>
                    </a:lnTo>
                    <a:cubicBezTo>
                      <a:pt x="0" y="7151"/>
                      <a:pt x="3401" y="8369"/>
                      <a:pt x="5790" y="8369"/>
                    </a:cubicBezTo>
                    <a:cubicBezTo>
                      <a:pt x="7025" y="8369"/>
                      <a:pt x="7989" y="8044"/>
                      <a:pt x="7989" y="8044"/>
                    </a:cubicBezTo>
                    <a:lnTo>
                      <a:pt x="9287" y="6344"/>
                    </a:lnTo>
                    <a:lnTo>
                      <a:pt x="9287" y="6344"/>
                    </a:lnTo>
                    <a:cubicBezTo>
                      <a:pt x="9287" y="6344"/>
                      <a:pt x="8997" y="6403"/>
                      <a:pt x="8381" y="6403"/>
                    </a:cubicBezTo>
                    <a:cubicBezTo>
                      <a:pt x="7628" y="6403"/>
                      <a:pt x="6387" y="6314"/>
                      <a:pt x="4592" y="5920"/>
                    </a:cubicBezTo>
                    <a:cubicBezTo>
                      <a:pt x="1329" y="5203"/>
                      <a:pt x="612" y="1"/>
                      <a:pt x="612" y="1"/>
                    </a:cubicBezTo>
                    <a:close/>
                  </a:path>
                </a:pathLst>
              </a:custGeom>
              <a:solidFill>
                <a:srgbClr val="E06FA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ad153999c5_0_117"/>
              <p:cNvSpPr/>
              <p:nvPr/>
            </p:nvSpPr>
            <p:spPr>
              <a:xfrm flipH="1">
                <a:off x="2124589" y="2249285"/>
                <a:ext cx="646398" cy="284021"/>
              </a:xfrm>
              <a:custGeom>
                <a:rect b="b" l="l" r="r" t="t"/>
                <a:pathLst>
                  <a:path extrusionOk="0" h="3110" w="7078">
                    <a:moveTo>
                      <a:pt x="6767" y="0"/>
                    </a:moveTo>
                    <a:cubicBezTo>
                      <a:pt x="6709" y="79"/>
                      <a:pt x="6647" y="153"/>
                      <a:pt x="6583" y="215"/>
                    </a:cubicBezTo>
                    <a:cubicBezTo>
                      <a:pt x="5094" y="1676"/>
                      <a:pt x="1267" y="1704"/>
                      <a:pt x="554" y="1830"/>
                    </a:cubicBezTo>
                    <a:cubicBezTo>
                      <a:pt x="489" y="1840"/>
                      <a:pt x="56" y="2007"/>
                      <a:pt x="1" y="2025"/>
                    </a:cubicBezTo>
                    <a:cubicBezTo>
                      <a:pt x="653" y="2151"/>
                      <a:pt x="1946" y="3014"/>
                      <a:pt x="3909" y="3096"/>
                    </a:cubicBezTo>
                    <a:cubicBezTo>
                      <a:pt x="4130" y="3105"/>
                      <a:pt x="4338" y="3109"/>
                      <a:pt x="4534" y="3109"/>
                    </a:cubicBezTo>
                    <a:cubicBezTo>
                      <a:pt x="6275" y="3109"/>
                      <a:pt x="7078" y="2792"/>
                      <a:pt x="7078" y="2792"/>
                    </a:cubicBezTo>
                    <a:lnTo>
                      <a:pt x="6767" y="0"/>
                    </a:lnTo>
                    <a:close/>
                  </a:path>
                </a:pathLst>
              </a:custGeom>
              <a:solidFill>
                <a:srgbClr val="42200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gad153999c5_0_117"/>
              <p:cNvSpPr/>
              <p:nvPr/>
            </p:nvSpPr>
            <p:spPr>
              <a:xfrm flipH="1">
                <a:off x="2003034" y="1275944"/>
                <a:ext cx="1577183" cy="1192887"/>
              </a:xfrm>
              <a:custGeom>
                <a:rect b="b" l="l" r="r" t="t"/>
                <a:pathLst>
                  <a:path extrusionOk="0" h="13062" w="17270">
                    <a:moveTo>
                      <a:pt x="7914" y="0"/>
                    </a:moveTo>
                    <a:cubicBezTo>
                      <a:pt x="5704" y="0"/>
                      <a:pt x="4311" y="1144"/>
                      <a:pt x="3414" y="3015"/>
                    </a:cubicBezTo>
                    <a:cubicBezTo>
                      <a:pt x="3393" y="3063"/>
                      <a:pt x="3373" y="3110"/>
                      <a:pt x="3352" y="3159"/>
                    </a:cubicBezTo>
                    <a:cubicBezTo>
                      <a:pt x="3029" y="3957"/>
                      <a:pt x="3049" y="4930"/>
                      <a:pt x="2140" y="5281"/>
                    </a:cubicBezTo>
                    <a:cubicBezTo>
                      <a:pt x="1178" y="5657"/>
                      <a:pt x="1" y="7893"/>
                      <a:pt x="2639" y="9631"/>
                    </a:cubicBezTo>
                    <a:cubicBezTo>
                      <a:pt x="5277" y="11372"/>
                      <a:pt x="6179" y="12023"/>
                      <a:pt x="6179" y="12023"/>
                    </a:cubicBezTo>
                    <a:lnTo>
                      <a:pt x="6169" y="12139"/>
                    </a:lnTo>
                    <a:cubicBezTo>
                      <a:pt x="6155" y="12294"/>
                      <a:pt x="6220" y="12440"/>
                      <a:pt x="6347" y="12529"/>
                    </a:cubicBezTo>
                    <a:cubicBezTo>
                      <a:pt x="6561" y="12686"/>
                      <a:pt x="6954" y="12908"/>
                      <a:pt x="7514" y="12986"/>
                    </a:cubicBezTo>
                    <a:cubicBezTo>
                      <a:pt x="7910" y="13041"/>
                      <a:pt x="8231" y="13058"/>
                      <a:pt x="8466" y="13061"/>
                    </a:cubicBezTo>
                    <a:cubicBezTo>
                      <a:pt x="8469" y="13061"/>
                      <a:pt x="8472" y="13061"/>
                      <a:pt x="8475" y="13061"/>
                    </a:cubicBezTo>
                    <a:cubicBezTo>
                      <a:pt x="8666" y="13061"/>
                      <a:pt x="8836" y="12956"/>
                      <a:pt x="8937" y="12795"/>
                    </a:cubicBezTo>
                    <a:cubicBezTo>
                      <a:pt x="8985" y="12724"/>
                      <a:pt x="9080" y="12645"/>
                      <a:pt x="9265" y="12590"/>
                    </a:cubicBezTo>
                    <a:cubicBezTo>
                      <a:pt x="9316" y="12576"/>
                      <a:pt x="9374" y="12563"/>
                      <a:pt x="9439" y="12549"/>
                    </a:cubicBezTo>
                    <a:cubicBezTo>
                      <a:pt x="10156" y="12426"/>
                      <a:pt x="13955" y="12334"/>
                      <a:pt x="15444" y="10873"/>
                    </a:cubicBezTo>
                    <a:cubicBezTo>
                      <a:pt x="15508" y="10811"/>
                      <a:pt x="15570" y="10737"/>
                      <a:pt x="15628" y="10658"/>
                    </a:cubicBezTo>
                    <a:cubicBezTo>
                      <a:pt x="16972" y="8900"/>
                      <a:pt x="17270" y="3264"/>
                      <a:pt x="12453" y="1151"/>
                    </a:cubicBezTo>
                    <a:cubicBezTo>
                      <a:pt x="10646" y="359"/>
                      <a:pt x="9152" y="0"/>
                      <a:pt x="7914" y="0"/>
                    </a:cubicBezTo>
                    <a:close/>
                  </a:path>
                </a:pathLst>
              </a:custGeom>
              <a:solidFill>
                <a:srgbClr val="F9B29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ad153999c5_0_117"/>
              <p:cNvSpPr/>
              <p:nvPr/>
            </p:nvSpPr>
            <p:spPr>
              <a:xfrm flipH="1">
                <a:off x="2279567" y="2324993"/>
                <a:ext cx="745121" cy="152878"/>
              </a:xfrm>
              <a:custGeom>
                <a:rect b="b" l="l" r="r" t="t"/>
                <a:pathLst>
                  <a:path extrusionOk="0" h="1674" w="8159">
                    <a:moveTo>
                      <a:pt x="8159" y="0"/>
                    </a:moveTo>
                    <a:lnTo>
                      <a:pt x="8159" y="0"/>
                    </a:lnTo>
                    <a:cubicBezTo>
                      <a:pt x="7571" y="424"/>
                      <a:pt x="3694" y="741"/>
                      <a:pt x="3117" y="847"/>
                    </a:cubicBezTo>
                    <a:cubicBezTo>
                      <a:pt x="2544" y="950"/>
                      <a:pt x="2816" y="1281"/>
                      <a:pt x="1864" y="1363"/>
                    </a:cubicBezTo>
                    <a:cubicBezTo>
                      <a:pt x="1816" y="1367"/>
                      <a:pt x="1768" y="1369"/>
                      <a:pt x="1720" y="1369"/>
                    </a:cubicBezTo>
                    <a:cubicBezTo>
                      <a:pt x="828" y="1369"/>
                      <a:pt x="32" y="652"/>
                      <a:pt x="1" y="643"/>
                    </a:cubicBezTo>
                    <a:lnTo>
                      <a:pt x="1" y="643"/>
                    </a:lnTo>
                    <a:lnTo>
                      <a:pt x="18" y="799"/>
                    </a:lnTo>
                    <a:cubicBezTo>
                      <a:pt x="31" y="1483"/>
                      <a:pt x="898" y="1673"/>
                      <a:pt x="1704" y="1673"/>
                    </a:cubicBezTo>
                    <a:cubicBezTo>
                      <a:pt x="2338" y="1673"/>
                      <a:pt x="2935" y="1556"/>
                      <a:pt x="3049" y="1468"/>
                    </a:cubicBezTo>
                    <a:cubicBezTo>
                      <a:pt x="3311" y="1267"/>
                      <a:pt x="4786" y="1314"/>
                      <a:pt x="6350" y="1079"/>
                    </a:cubicBezTo>
                    <a:cubicBezTo>
                      <a:pt x="7910" y="847"/>
                      <a:pt x="8159" y="0"/>
                      <a:pt x="8159" y="0"/>
                    </a:cubicBezTo>
                    <a:close/>
                  </a:path>
                </a:pathLst>
              </a:custGeom>
              <a:solidFill>
                <a:srgbClr val="F9998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gad153999c5_0_117"/>
              <p:cNvSpPr/>
              <p:nvPr/>
            </p:nvSpPr>
            <p:spPr>
              <a:xfrm flipH="1">
                <a:off x="2606537" y="1234301"/>
                <a:ext cx="709295" cy="480332"/>
              </a:xfrm>
              <a:custGeom>
                <a:rect b="b" l="l" r="r" t="t"/>
                <a:pathLst>
                  <a:path extrusionOk="0" h="4802" w="8046">
                    <a:moveTo>
                      <a:pt x="4926" y="0"/>
                    </a:moveTo>
                    <a:cubicBezTo>
                      <a:pt x="4504" y="0"/>
                      <a:pt x="4028" y="50"/>
                      <a:pt x="3492" y="167"/>
                    </a:cubicBezTo>
                    <a:cubicBezTo>
                      <a:pt x="631" y="792"/>
                      <a:pt x="0" y="4233"/>
                      <a:pt x="631" y="4721"/>
                    </a:cubicBezTo>
                    <a:cubicBezTo>
                      <a:pt x="703" y="4776"/>
                      <a:pt x="799" y="4801"/>
                      <a:pt x="916" y="4801"/>
                    </a:cubicBezTo>
                    <a:cubicBezTo>
                      <a:pt x="1827" y="4801"/>
                      <a:pt x="3955" y="3240"/>
                      <a:pt x="4929" y="2250"/>
                    </a:cubicBezTo>
                    <a:cubicBezTo>
                      <a:pt x="5620" y="1546"/>
                      <a:pt x="6280" y="1341"/>
                      <a:pt x="6813" y="1341"/>
                    </a:cubicBezTo>
                    <a:cubicBezTo>
                      <a:pt x="7551" y="1341"/>
                      <a:pt x="8046" y="1734"/>
                      <a:pt x="8046" y="1734"/>
                    </a:cubicBezTo>
                    <a:cubicBezTo>
                      <a:pt x="8046" y="1734"/>
                      <a:pt x="7414" y="0"/>
                      <a:pt x="4926" y="0"/>
                    </a:cubicBezTo>
                    <a:close/>
                  </a:path>
                </a:pathLst>
              </a:custGeom>
              <a:solidFill>
                <a:srgbClr val="F9998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gad153999c5_0_117"/>
              <p:cNvSpPr/>
              <p:nvPr/>
            </p:nvSpPr>
            <p:spPr>
              <a:xfrm flipH="1">
                <a:off x="3048341" y="1713116"/>
                <a:ext cx="272605" cy="140914"/>
              </a:xfrm>
              <a:custGeom>
                <a:rect b="b" l="l" r="r" t="t"/>
                <a:pathLst>
                  <a:path extrusionOk="0" h="1543" w="2985">
                    <a:moveTo>
                      <a:pt x="1773" y="0"/>
                    </a:moveTo>
                    <a:cubicBezTo>
                      <a:pt x="1158" y="0"/>
                      <a:pt x="266" y="292"/>
                      <a:pt x="29" y="809"/>
                    </a:cubicBezTo>
                    <a:cubicBezTo>
                      <a:pt x="1" y="870"/>
                      <a:pt x="55" y="926"/>
                      <a:pt x="105" y="926"/>
                    </a:cubicBezTo>
                    <a:cubicBezTo>
                      <a:pt x="127" y="926"/>
                      <a:pt x="149" y="915"/>
                      <a:pt x="162" y="887"/>
                    </a:cubicBezTo>
                    <a:cubicBezTo>
                      <a:pt x="377" y="423"/>
                      <a:pt x="1277" y="153"/>
                      <a:pt x="1767" y="153"/>
                    </a:cubicBezTo>
                    <a:cubicBezTo>
                      <a:pt x="1782" y="153"/>
                      <a:pt x="1797" y="153"/>
                      <a:pt x="1811" y="154"/>
                    </a:cubicBezTo>
                    <a:cubicBezTo>
                      <a:pt x="2183" y="170"/>
                      <a:pt x="2589" y="313"/>
                      <a:pt x="2736" y="707"/>
                    </a:cubicBezTo>
                    <a:cubicBezTo>
                      <a:pt x="2821" y="942"/>
                      <a:pt x="2787" y="1225"/>
                      <a:pt x="2763" y="1468"/>
                    </a:cubicBezTo>
                    <a:cubicBezTo>
                      <a:pt x="2758" y="1517"/>
                      <a:pt x="2795" y="1542"/>
                      <a:pt x="2834" y="1542"/>
                    </a:cubicBezTo>
                    <a:cubicBezTo>
                      <a:pt x="2873" y="1542"/>
                      <a:pt x="2915" y="1517"/>
                      <a:pt x="2920" y="1468"/>
                    </a:cubicBezTo>
                    <a:cubicBezTo>
                      <a:pt x="2985" y="740"/>
                      <a:pt x="2811" y="143"/>
                      <a:pt x="2008" y="17"/>
                    </a:cubicBezTo>
                    <a:cubicBezTo>
                      <a:pt x="1937" y="6"/>
                      <a:pt x="1858" y="0"/>
                      <a:pt x="1773" y="0"/>
                    </a:cubicBezTo>
                    <a:close/>
                  </a:path>
                </a:pathLst>
              </a:custGeom>
              <a:solidFill>
                <a:srgbClr val="5B433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gad153999c5_0_117"/>
              <p:cNvSpPr/>
              <p:nvPr/>
            </p:nvSpPr>
            <p:spPr>
              <a:xfrm flipH="1">
                <a:off x="2783590" y="1827546"/>
                <a:ext cx="174065" cy="83562"/>
              </a:xfrm>
              <a:custGeom>
                <a:rect b="b" l="l" r="r" t="t"/>
                <a:pathLst>
                  <a:path extrusionOk="0" h="915" w="1906">
                    <a:moveTo>
                      <a:pt x="1669" y="0"/>
                    </a:moveTo>
                    <a:cubicBezTo>
                      <a:pt x="1616" y="0"/>
                      <a:pt x="1562" y="56"/>
                      <a:pt x="1598" y="116"/>
                    </a:cubicBezTo>
                    <a:cubicBezTo>
                      <a:pt x="1687" y="269"/>
                      <a:pt x="1584" y="406"/>
                      <a:pt x="1441" y="470"/>
                    </a:cubicBezTo>
                    <a:cubicBezTo>
                      <a:pt x="1407" y="485"/>
                      <a:pt x="1372" y="492"/>
                      <a:pt x="1336" y="492"/>
                    </a:cubicBezTo>
                    <a:cubicBezTo>
                      <a:pt x="1226" y="492"/>
                      <a:pt x="1113" y="429"/>
                      <a:pt x="1038" y="355"/>
                    </a:cubicBezTo>
                    <a:cubicBezTo>
                      <a:pt x="959" y="276"/>
                      <a:pt x="915" y="177"/>
                      <a:pt x="820" y="109"/>
                    </a:cubicBezTo>
                    <a:cubicBezTo>
                      <a:pt x="744" y="58"/>
                      <a:pt x="658" y="33"/>
                      <a:pt x="570" y="33"/>
                    </a:cubicBezTo>
                    <a:cubicBezTo>
                      <a:pt x="522" y="33"/>
                      <a:pt x="474" y="40"/>
                      <a:pt x="427" y="54"/>
                    </a:cubicBezTo>
                    <a:cubicBezTo>
                      <a:pt x="75" y="163"/>
                      <a:pt x="1" y="546"/>
                      <a:pt x="96" y="859"/>
                    </a:cubicBezTo>
                    <a:cubicBezTo>
                      <a:pt x="107" y="898"/>
                      <a:pt x="137" y="914"/>
                      <a:pt x="168" y="914"/>
                    </a:cubicBezTo>
                    <a:cubicBezTo>
                      <a:pt x="215" y="914"/>
                      <a:pt x="263" y="876"/>
                      <a:pt x="246" y="818"/>
                    </a:cubicBezTo>
                    <a:cubicBezTo>
                      <a:pt x="178" y="593"/>
                      <a:pt x="209" y="293"/>
                      <a:pt x="472" y="215"/>
                    </a:cubicBezTo>
                    <a:cubicBezTo>
                      <a:pt x="504" y="205"/>
                      <a:pt x="534" y="201"/>
                      <a:pt x="562" y="201"/>
                    </a:cubicBezTo>
                    <a:cubicBezTo>
                      <a:pt x="708" y="201"/>
                      <a:pt x="808" y="316"/>
                      <a:pt x="905" y="433"/>
                    </a:cubicBezTo>
                    <a:cubicBezTo>
                      <a:pt x="1016" y="567"/>
                      <a:pt x="1142" y="642"/>
                      <a:pt x="1309" y="642"/>
                    </a:cubicBezTo>
                    <a:cubicBezTo>
                      <a:pt x="1333" y="642"/>
                      <a:pt x="1357" y="640"/>
                      <a:pt x="1383" y="637"/>
                    </a:cubicBezTo>
                    <a:cubicBezTo>
                      <a:pt x="1693" y="601"/>
                      <a:pt x="1905" y="334"/>
                      <a:pt x="1731" y="37"/>
                    </a:cubicBezTo>
                    <a:cubicBezTo>
                      <a:pt x="1715" y="11"/>
                      <a:pt x="1692" y="0"/>
                      <a:pt x="1669" y="0"/>
                    </a:cubicBezTo>
                    <a:close/>
                  </a:path>
                </a:pathLst>
              </a:custGeom>
              <a:solidFill>
                <a:srgbClr val="C6856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gad153999c5_0_117"/>
              <p:cNvSpPr/>
              <p:nvPr/>
            </p:nvSpPr>
            <p:spPr>
              <a:xfrm flipH="1">
                <a:off x="2392080" y="1861063"/>
                <a:ext cx="284386" cy="170595"/>
              </a:xfrm>
              <a:custGeom>
                <a:rect b="b" l="l" r="r" t="t"/>
                <a:pathLst>
                  <a:path extrusionOk="0" h="1868" w="3114">
                    <a:moveTo>
                      <a:pt x="1701" y="1"/>
                    </a:moveTo>
                    <a:cubicBezTo>
                      <a:pt x="1044" y="1"/>
                      <a:pt x="259" y="415"/>
                      <a:pt x="21" y="1008"/>
                    </a:cubicBezTo>
                    <a:cubicBezTo>
                      <a:pt x="0" y="1064"/>
                      <a:pt x="47" y="1101"/>
                      <a:pt x="95" y="1101"/>
                    </a:cubicBezTo>
                    <a:cubicBezTo>
                      <a:pt x="126" y="1101"/>
                      <a:pt x="158" y="1085"/>
                      <a:pt x="171" y="1049"/>
                    </a:cubicBezTo>
                    <a:cubicBezTo>
                      <a:pt x="380" y="528"/>
                      <a:pt x="1160" y="155"/>
                      <a:pt x="1708" y="155"/>
                    </a:cubicBezTo>
                    <a:cubicBezTo>
                      <a:pt x="1716" y="155"/>
                      <a:pt x="1723" y="155"/>
                      <a:pt x="1731" y="155"/>
                    </a:cubicBezTo>
                    <a:cubicBezTo>
                      <a:pt x="2598" y="175"/>
                      <a:pt x="2956" y="1025"/>
                      <a:pt x="2738" y="1773"/>
                    </a:cubicBezTo>
                    <a:cubicBezTo>
                      <a:pt x="2720" y="1830"/>
                      <a:pt x="2767" y="1868"/>
                      <a:pt x="2814" y="1868"/>
                    </a:cubicBezTo>
                    <a:cubicBezTo>
                      <a:pt x="2845" y="1868"/>
                      <a:pt x="2876" y="1852"/>
                      <a:pt x="2888" y="1814"/>
                    </a:cubicBezTo>
                    <a:cubicBezTo>
                      <a:pt x="3114" y="1042"/>
                      <a:pt x="2796" y="158"/>
                      <a:pt x="1926" y="18"/>
                    </a:cubicBezTo>
                    <a:cubicBezTo>
                      <a:pt x="1853" y="6"/>
                      <a:pt x="1778" y="1"/>
                      <a:pt x="1701" y="1"/>
                    </a:cubicBezTo>
                    <a:close/>
                  </a:path>
                </a:pathLst>
              </a:custGeom>
              <a:solidFill>
                <a:srgbClr val="5B433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gad153999c5_0_117"/>
              <p:cNvSpPr/>
              <p:nvPr/>
            </p:nvSpPr>
            <p:spPr>
              <a:xfrm flipH="1">
                <a:off x="1850247" y="1203341"/>
                <a:ext cx="1933259" cy="1323939"/>
              </a:xfrm>
              <a:custGeom>
                <a:rect b="b" l="l" r="r" t="t"/>
                <a:pathLst>
                  <a:path extrusionOk="0" h="14497" w="21169">
                    <a:moveTo>
                      <a:pt x="10036" y="1"/>
                    </a:moveTo>
                    <a:cubicBezTo>
                      <a:pt x="9537" y="1"/>
                      <a:pt x="8998" y="79"/>
                      <a:pt x="8432" y="277"/>
                    </a:cubicBezTo>
                    <a:cubicBezTo>
                      <a:pt x="6476" y="959"/>
                      <a:pt x="5353" y="3503"/>
                      <a:pt x="4653" y="4830"/>
                    </a:cubicBezTo>
                    <a:cubicBezTo>
                      <a:pt x="3769" y="6503"/>
                      <a:pt x="1850" y="7776"/>
                      <a:pt x="322" y="7961"/>
                    </a:cubicBezTo>
                    <a:cubicBezTo>
                      <a:pt x="322" y="7961"/>
                      <a:pt x="1" y="12228"/>
                      <a:pt x="8395" y="12934"/>
                    </a:cubicBezTo>
                    <a:lnTo>
                      <a:pt x="8405" y="12818"/>
                    </a:lnTo>
                    <a:cubicBezTo>
                      <a:pt x="8405" y="12818"/>
                      <a:pt x="7503" y="12167"/>
                      <a:pt x="4865" y="10426"/>
                    </a:cubicBezTo>
                    <a:cubicBezTo>
                      <a:pt x="2227" y="8688"/>
                      <a:pt x="3404" y="6452"/>
                      <a:pt x="4366" y="6076"/>
                    </a:cubicBezTo>
                    <a:cubicBezTo>
                      <a:pt x="4919" y="5865"/>
                      <a:pt x="5128" y="5421"/>
                      <a:pt x="5278" y="4926"/>
                    </a:cubicBezTo>
                    <a:cubicBezTo>
                      <a:pt x="7023" y="4810"/>
                      <a:pt x="9515" y="1537"/>
                      <a:pt x="10712" y="1400"/>
                    </a:cubicBezTo>
                    <a:cubicBezTo>
                      <a:pt x="10842" y="1385"/>
                      <a:pt x="10963" y="1378"/>
                      <a:pt x="11075" y="1378"/>
                    </a:cubicBezTo>
                    <a:cubicBezTo>
                      <a:pt x="12210" y="1378"/>
                      <a:pt x="12433" y="2082"/>
                      <a:pt x="12433" y="2082"/>
                    </a:cubicBezTo>
                    <a:lnTo>
                      <a:pt x="12453" y="2082"/>
                    </a:lnTo>
                    <a:cubicBezTo>
                      <a:pt x="12487" y="2080"/>
                      <a:pt x="12520" y="2079"/>
                      <a:pt x="12553" y="2079"/>
                    </a:cubicBezTo>
                    <a:cubicBezTo>
                      <a:pt x="13236" y="2079"/>
                      <a:pt x="13872" y="2506"/>
                      <a:pt x="14266" y="3066"/>
                    </a:cubicBezTo>
                    <a:cubicBezTo>
                      <a:pt x="14679" y="3653"/>
                      <a:pt x="14867" y="4370"/>
                      <a:pt x="14993" y="5076"/>
                    </a:cubicBezTo>
                    <a:cubicBezTo>
                      <a:pt x="15119" y="5783"/>
                      <a:pt x="15195" y="6507"/>
                      <a:pt x="15427" y="7186"/>
                    </a:cubicBezTo>
                    <a:cubicBezTo>
                      <a:pt x="15737" y="8101"/>
                      <a:pt x="16359" y="8923"/>
                      <a:pt x="17161" y="9453"/>
                    </a:cubicBezTo>
                    <a:cubicBezTo>
                      <a:pt x="16950" y="10101"/>
                      <a:pt x="16642" y="10781"/>
                      <a:pt x="16263" y="11484"/>
                    </a:cubicBezTo>
                    <a:cubicBezTo>
                      <a:pt x="14914" y="13988"/>
                      <a:pt x="18455" y="14496"/>
                      <a:pt x="19010" y="14496"/>
                    </a:cubicBezTo>
                    <a:cubicBezTo>
                      <a:pt x="19099" y="14496"/>
                      <a:pt x="19112" y="14484"/>
                      <a:pt x="19018" y="14464"/>
                    </a:cubicBezTo>
                    <a:cubicBezTo>
                      <a:pt x="18981" y="14457"/>
                      <a:pt x="18946" y="14447"/>
                      <a:pt x="18916" y="14436"/>
                    </a:cubicBezTo>
                    <a:cubicBezTo>
                      <a:pt x="18335" y="14263"/>
                      <a:pt x="18355" y="13781"/>
                      <a:pt x="18355" y="13781"/>
                    </a:cubicBezTo>
                    <a:lnTo>
                      <a:pt x="18355" y="13781"/>
                    </a:lnTo>
                    <a:cubicBezTo>
                      <a:pt x="18754" y="13975"/>
                      <a:pt x="19097" y="14048"/>
                      <a:pt x="19388" y="14048"/>
                    </a:cubicBezTo>
                    <a:cubicBezTo>
                      <a:pt x="20274" y="14048"/>
                      <a:pt x="20673" y="13368"/>
                      <a:pt x="20673" y="13368"/>
                    </a:cubicBezTo>
                    <a:lnTo>
                      <a:pt x="20673" y="13368"/>
                    </a:lnTo>
                    <a:cubicBezTo>
                      <a:pt x="20673" y="13368"/>
                      <a:pt x="20435" y="13513"/>
                      <a:pt x="20173" y="13513"/>
                    </a:cubicBezTo>
                    <a:cubicBezTo>
                      <a:pt x="19841" y="13513"/>
                      <a:pt x="19470" y="13281"/>
                      <a:pt x="19493" y="12228"/>
                    </a:cubicBezTo>
                    <a:cubicBezTo>
                      <a:pt x="19534" y="10344"/>
                      <a:pt x="21169" y="7838"/>
                      <a:pt x="19059" y="3656"/>
                    </a:cubicBezTo>
                    <a:cubicBezTo>
                      <a:pt x="17874" y="1311"/>
                      <a:pt x="16160" y="815"/>
                      <a:pt x="14867" y="815"/>
                    </a:cubicBezTo>
                    <a:cubicBezTo>
                      <a:pt x="13919" y="815"/>
                      <a:pt x="13197" y="1083"/>
                      <a:pt x="13080" y="1083"/>
                    </a:cubicBezTo>
                    <a:cubicBezTo>
                      <a:pt x="13072" y="1083"/>
                      <a:pt x="13067" y="1081"/>
                      <a:pt x="13065" y="1079"/>
                    </a:cubicBezTo>
                    <a:cubicBezTo>
                      <a:pt x="12812" y="811"/>
                      <a:pt x="11636" y="1"/>
                      <a:pt x="10036" y="1"/>
                    </a:cubicBezTo>
                    <a:close/>
                  </a:path>
                </a:pathLst>
              </a:custGeom>
              <a:solidFill>
                <a:srgbClr val="6328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 name="Google Shape;301;gad153999c5_0_117"/>
              <p:cNvSpPr/>
              <p:nvPr/>
            </p:nvSpPr>
            <p:spPr>
              <a:xfrm flipH="1">
                <a:off x="1931894" y="2052845"/>
                <a:ext cx="254523" cy="235162"/>
              </a:xfrm>
              <a:custGeom>
                <a:rect b="b" l="l" r="r" t="t"/>
                <a:pathLst>
                  <a:path extrusionOk="0" h="2575" w="2787">
                    <a:moveTo>
                      <a:pt x="1486" y="1"/>
                    </a:moveTo>
                    <a:cubicBezTo>
                      <a:pt x="1154" y="1"/>
                      <a:pt x="813" y="108"/>
                      <a:pt x="499" y="318"/>
                    </a:cubicBezTo>
                    <a:cubicBezTo>
                      <a:pt x="445" y="352"/>
                      <a:pt x="387" y="403"/>
                      <a:pt x="373" y="482"/>
                    </a:cubicBezTo>
                    <a:lnTo>
                      <a:pt x="355" y="546"/>
                    </a:lnTo>
                    <a:lnTo>
                      <a:pt x="89" y="1602"/>
                    </a:lnTo>
                    <a:cubicBezTo>
                      <a:pt x="1" y="1847"/>
                      <a:pt x="72" y="2141"/>
                      <a:pt x="212" y="2301"/>
                    </a:cubicBezTo>
                    <a:cubicBezTo>
                      <a:pt x="349" y="2465"/>
                      <a:pt x="540" y="2523"/>
                      <a:pt x="727" y="2550"/>
                    </a:cubicBezTo>
                    <a:cubicBezTo>
                      <a:pt x="830" y="2566"/>
                      <a:pt x="934" y="2574"/>
                      <a:pt x="1038" y="2574"/>
                    </a:cubicBezTo>
                    <a:cubicBezTo>
                      <a:pt x="1291" y="2574"/>
                      <a:pt x="1545" y="2528"/>
                      <a:pt x="1796" y="2441"/>
                    </a:cubicBezTo>
                    <a:cubicBezTo>
                      <a:pt x="1987" y="2373"/>
                      <a:pt x="2182" y="2274"/>
                      <a:pt x="2353" y="2114"/>
                    </a:cubicBezTo>
                    <a:cubicBezTo>
                      <a:pt x="2520" y="1950"/>
                      <a:pt x="2663" y="1718"/>
                      <a:pt x="2718" y="1452"/>
                    </a:cubicBezTo>
                    <a:cubicBezTo>
                      <a:pt x="2786" y="1117"/>
                      <a:pt x="2707" y="765"/>
                      <a:pt x="2554" y="526"/>
                    </a:cubicBezTo>
                    <a:cubicBezTo>
                      <a:pt x="2400" y="287"/>
                      <a:pt x="2175" y="151"/>
                      <a:pt x="1943" y="72"/>
                    </a:cubicBezTo>
                    <a:cubicBezTo>
                      <a:pt x="1795" y="24"/>
                      <a:pt x="1642" y="1"/>
                      <a:pt x="1486" y="1"/>
                    </a:cubicBezTo>
                    <a:close/>
                  </a:path>
                </a:pathLst>
              </a:custGeom>
              <a:solidFill>
                <a:srgbClr val="F9B29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gad153999c5_0_117"/>
              <p:cNvSpPr/>
              <p:nvPr/>
            </p:nvSpPr>
            <p:spPr>
              <a:xfrm flipH="1">
                <a:off x="2531898" y="1908186"/>
                <a:ext cx="717358" cy="199362"/>
              </a:xfrm>
              <a:custGeom>
                <a:rect b="b" l="l" r="r" t="t"/>
                <a:pathLst>
                  <a:path extrusionOk="0" h="2183" w="7855">
                    <a:moveTo>
                      <a:pt x="105" y="0"/>
                    </a:moveTo>
                    <a:cubicBezTo>
                      <a:pt x="41" y="0"/>
                      <a:pt x="0" y="97"/>
                      <a:pt x="70" y="137"/>
                    </a:cubicBezTo>
                    <a:cubicBezTo>
                      <a:pt x="1377" y="881"/>
                      <a:pt x="2641" y="1612"/>
                      <a:pt x="4132" y="1902"/>
                    </a:cubicBezTo>
                    <a:cubicBezTo>
                      <a:pt x="5004" y="2074"/>
                      <a:pt x="5613" y="2182"/>
                      <a:pt x="6276" y="2182"/>
                    </a:cubicBezTo>
                    <a:cubicBezTo>
                      <a:pt x="6718" y="2182"/>
                      <a:pt x="7183" y="2134"/>
                      <a:pt x="7768" y="2025"/>
                    </a:cubicBezTo>
                    <a:cubicBezTo>
                      <a:pt x="7854" y="2008"/>
                      <a:pt x="7823" y="1883"/>
                      <a:pt x="7741" y="1883"/>
                    </a:cubicBezTo>
                    <a:cubicBezTo>
                      <a:pt x="7737" y="1883"/>
                      <a:pt x="7732" y="1884"/>
                      <a:pt x="7727" y="1885"/>
                    </a:cubicBezTo>
                    <a:cubicBezTo>
                      <a:pt x="7149" y="1992"/>
                      <a:pt x="6676" y="2040"/>
                      <a:pt x="6229" y="2040"/>
                    </a:cubicBezTo>
                    <a:cubicBezTo>
                      <a:pt x="5487" y="2040"/>
                      <a:pt x="4817" y="1908"/>
                      <a:pt x="3862" y="1697"/>
                    </a:cubicBezTo>
                    <a:cubicBezTo>
                      <a:pt x="2518" y="1400"/>
                      <a:pt x="1330" y="687"/>
                      <a:pt x="142" y="11"/>
                    </a:cubicBezTo>
                    <a:cubicBezTo>
                      <a:pt x="129" y="4"/>
                      <a:pt x="117" y="0"/>
                      <a:pt x="105" y="0"/>
                    </a:cubicBezTo>
                    <a:close/>
                  </a:path>
                </a:pathLst>
              </a:custGeom>
              <a:solidFill>
                <a:srgbClr val="C6856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gad153999c5_0_117"/>
              <p:cNvSpPr/>
              <p:nvPr/>
            </p:nvSpPr>
            <p:spPr>
              <a:xfrm flipH="1">
                <a:off x="2845691" y="2110928"/>
                <a:ext cx="114978" cy="32877"/>
              </a:xfrm>
              <a:custGeom>
                <a:rect b="b" l="l" r="r" t="t"/>
                <a:pathLst>
                  <a:path extrusionOk="0" h="360" w="1259">
                    <a:moveTo>
                      <a:pt x="106" y="1"/>
                    </a:moveTo>
                    <a:cubicBezTo>
                      <a:pt x="49" y="1"/>
                      <a:pt x="0" y="74"/>
                      <a:pt x="50" y="126"/>
                    </a:cubicBezTo>
                    <a:cubicBezTo>
                      <a:pt x="253" y="336"/>
                      <a:pt x="612" y="359"/>
                      <a:pt x="922" y="359"/>
                    </a:cubicBezTo>
                    <a:cubicBezTo>
                      <a:pt x="1009" y="359"/>
                      <a:pt x="1092" y="358"/>
                      <a:pt x="1167" y="358"/>
                    </a:cubicBezTo>
                    <a:cubicBezTo>
                      <a:pt x="1258" y="358"/>
                      <a:pt x="1258" y="211"/>
                      <a:pt x="1167" y="211"/>
                    </a:cubicBezTo>
                    <a:cubicBezTo>
                      <a:pt x="1088" y="211"/>
                      <a:pt x="996" y="214"/>
                      <a:pt x="899" y="214"/>
                    </a:cubicBezTo>
                    <a:cubicBezTo>
                      <a:pt x="629" y="214"/>
                      <a:pt x="319" y="192"/>
                      <a:pt x="157" y="23"/>
                    </a:cubicBezTo>
                    <a:cubicBezTo>
                      <a:pt x="141" y="8"/>
                      <a:pt x="123" y="1"/>
                      <a:pt x="106" y="1"/>
                    </a:cubicBezTo>
                    <a:close/>
                  </a:path>
                </a:pathLst>
              </a:custGeom>
              <a:solidFill>
                <a:srgbClr val="C6856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gad153999c5_0_117"/>
              <p:cNvSpPr/>
              <p:nvPr/>
            </p:nvSpPr>
            <p:spPr>
              <a:xfrm flipH="1">
                <a:off x="2377103" y="1750742"/>
                <a:ext cx="191143" cy="146942"/>
              </a:xfrm>
              <a:custGeom>
                <a:rect b="b" l="l" r="r" t="t"/>
                <a:pathLst>
                  <a:path extrusionOk="0" h="1609" w="2093">
                    <a:moveTo>
                      <a:pt x="714" y="0"/>
                    </a:moveTo>
                    <a:cubicBezTo>
                      <a:pt x="454" y="4"/>
                      <a:pt x="208" y="79"/>
                      <a:pt x="0" y="233"/>
                    </a:cubicBezTo>
                    <a:lnTo>
                      <a:pt x="3" y="267"/>
                    </a:lnTo>
                    <a:cubicBezTo>
                      <a:pt x="102" y="256"/>
                      <a:pt x="201" y="250"/>
                      <a:pt x="299" y="250"/>
                    </a:cubicBezTo>
                    <a:cubicBezTo>
                      <a:pt x="423" y="250"/>
                      <a:pt x="547" y="260"/>
                      <a:pt x="669" y="281"/>
                    </a:cubicBezTo>
                    <a:cubicBezTo>
                      <a:pt x="887" y="318"/>
                      <a:pt x="1095" y="397"/>
                      <a:pt x="1277" y="520"/>
                    </a:cubicBezTo>
                    <a:cubicBezTo>
                      <a:pt x="1458" y="643"/>
                      <a:pt x="1611" y="807"/>
                      <a:pt x="1734" y="991"/>
                    </a:cubicBezTo>
                    <a:cubicBezTo>
                      <a:pt x="1853" y="1175"/>
                      <a:pt x="1938" y="1387"/>
                      <a:pt x="1946" y="1609"/>
                    </a:cubicBezTo>
                    <a:lnTo>
                      <a:pt x="1979" y="1609"/>
                    </a:lnTo>
                    <a:cubicBezTo>
                      <a:pt x="2093" y="1373"/>
                      <a:pt x="2052" y="1086"/>
                      <a:pt x="1952" y="851"/>
                    </a:cubicBezTo>
                    <a:cubicBezTo>
                      <a:pt x="1853" y="612"/>
                      <a:pt x="1689" y="404"/>
                      <a:pt x="1472" y="243"/>
                    </a:cubicBezTo>
                    <a:cubicBezTo>
                      <a:pt x="1246" y="76"/>
                      <a:pt x="969" y="0"/>
                      <a:pt x="714" y="0"/>
                    </a:cubicBezTo>
                    <a:close/>
                  </a:path>
                </a:pathLst>
              </a:custGeom>
              <a:solidFill>
                <a:srgbClr val="42200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 name="Google Shape;305;gad153999c5_0_117"/>
              <p:cNvSpPr/>
              <p:nvPr/>
            </p:nvSpPr>
            <p:spPr>
              <a:xfrm flipH="1">
                <a:off x="3036468" y="1609189"/>
                <a:ext cx="178997" cy="67124"/>
              </a:xfrm>
              <a:custGeom>
                <a:rect b="b" l="l" r="r" t="t"/>
                <a:pathLst>
                  <a:path extrusionOk="0" h="735" w="1960">
                    <a:moveTo>
                      <a:pt x="980" y="0"/>
                    </a:moveTo>
                    <a:cubicBezTo>
                      <a:pt x="795" y="0"/>
                      <a:pt x="620" y="35"/>
                      <a:pt x="458" y="104"/>
                    </a:cubicBezTo>
                    <a:cubicBezTo>
                      <a:pt x="290" y="172"/>
                      <a:pt x="79" y="291"/>
                      <a:pt x="0" y="503"/>
                    </a:cubicBezTo>
                    <a:lnTo>
                      <a:pt x="21" y="530"/>
                    </a:lnTo>
                    <a:cubicBezTo>
                      <a:pt x="161" y="438"/>
                      <a:pt x="335" y="403"/>
                      <a:pt x="502" y="376"/>
                    </a:cubicBezTo>
                    <a:cubicBezTo>
                      <a:pt x="636" y="355"/>
                      <a:pt x="771" y="342"/>
                      <a:pt x="906" y="342"/>
                    </a:cubicBezTo>
                    <a:cubicBezTo>
                      <a:pt x="943" y="342"/>
                      <a:pt x="980" y="343"/>
                      <a:pt x="1017" y="345"/>
                    </a:cubicBezTo>
                    <a:cubicBezTo>
                      <a:pt x="1359" y="353"/>
                      <a:pt x="1704" y="479"/>
                      <a:pt x="1932" y="734"/>
                    </a:cubicBezTo>
                    <a:lnTo>
                      <a:pt x="1959" y="714"/>
                    </a:lnTo>
                    <a:cubicBezTo>
                      <a:pt x="1939" y="496"/>
                      <a:pt x="1795" y="312"/>
                      <a:pt x="1622" y="195"/>
                    </a:cubicBezTo>
                    <a:cubicBezTo>
                      <a:pt x="1447" y="69"/>
                      <a:pt x="1236" y="11"/>
                      <a:pt x="1034" y="1"/>
                    </a:cubicBezTo>
                    <a:cubicBezTo>
                      <a:pt x="1016" y="1"/>
                      <a:pt x="998" y="0"/>
                      <a:pt x="980" y="0"/>
                    </a:cubicBezTo>
                    <a:close/>
                  </a:path>
                </a:pathLst>
              </a:custGeom>
              <a:solidFill>
                <a:srgbClr val="42200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gad153999c5_0_117"/>
              <p:cNvSpPr/>
              <p:nvPr/>
            </p:nvSpPr>
            <p:spPr>
              <a:xfrm flipH="1">
                <a:off x="2291988" y="2822896"/>
                <a:ext cx="93243" cy="2557"/>
              </a:xfrm>
              <a:custGeom>
                <a:rect b="b" l="l" r="r" t="t"/>
                <a:pathLst>
                  <a:path extrusionOk="0" h="28" w="1021">
                    <a:moveTo>
                      <a:pt x="510" y="1"/>
                    </a:moveTo>
                    <a:cubicBezTo>
                      <a:pt x="342" y="1"/>
                      <a:pt x="174" y="5"/>
                      <a:pt x="7" y="14"/>
                    </a:cubicBezTo>
                    <a:cubicBezTo>
                      <a:pt x="0" y="17"/>
                      <a:pt x="0" y="28"/>
                      <a:pt x="7" y="28"/>
                    </a:cubicBezTo>
                    <a:cubicBezTo>
                      <a:pt x="181" y="17"/>
                      <a:pt x="357" y="12"/>
                      <a:pt x="532" y="12"/>
                    </a:cubicBezTo>
                    <a:cubicBezTo>
                      <a:pt x="693" y="12"/>
                      <a:pt x="854" y="16"/>
                      <a:pt x="1013" y="24"/>
                    </a:cubicBezTo>
                    <a:cubicBezTo>
                      <a:pt x="1020" y="24"/>
                      <a:pt x="1020" y="14"/>
                      <a:pt x="1013" y="14"/>
                    </a:cubicBezTo>
                    <a:cubicBezTo>
                      <a:pt x="846" y="5"/>
                      <a:pt x="678" y="1"/>
                      <a:pt x="510" y="1"/>
                    </a:cubicBezTo>
                    <a:close/>
                  </a:path>
                </a:pathLst>
              </a:custGeom>
              <a:solidFill>
                <a:srgbClr val="7C1E1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gad153999c5_0_117"/>
              <p:cNvSpPr/>
              <p:nvPr/>
            </p:nvSpPr>
            <p:spPr>
              <a:xfrm flipH="1">
                <a:off x="3967343" y="1739783"/>
                <a:ext cx="142193" cy="243016"/>
              </a:xfrm>
              <a:custGeom>
                <a:rect b="b" l="l" r="r" t="t"/>
                <a:pathLst>
                  <a:path extrusionOk="0" h="2661" w="1557">
                    <a:moveTo>
                      <a:pt x="573" y="0"/>
                    </a:moveTo>
                    <a:cubicBezTo>
                      <a:pt x="545" y="0"/>
                      <a:pt x="517" y="5"/>
                      <a:pt x="489" y="15"/>
                    </a:cubicBezTo>
                    <a:cubicBezTo>
                      <a:pt x="341" y="62"/>
                      <a:pt x="270" y="226"/>
                      <a:pt x="328" y="366"/>
                    </a:cubicBezTo>
                    <a:lnTo>
                      <a:pt x="669" y="1193"/>
                    </a:lnTo>
                    <a:cubicBezTo>
                      <a:pt x="673" y="1203"/>
                      <a:pt x="679" y="1213"/>
                      <a:pt x="683" y="1223"/>
                    </a:cubicBezTo>
                    <a:lnTo>
                      <a:pt x="0" y="1746"/>
                    </a:lnTo>
                    <a:lnTo>
                      <a:pt x="697" y="2660"/>
                    </a:lnTo>
                    <a:lnTo>
                      <a:pt x="1045" y="2394"/>
                    </a:lnTo>
                    <a:cubicBezTo>
                      <a:pt x="1475" y="2066"/>
                      <a:pt x="1557" y="1455"/>
                      <a:pt x="1229" y="1025"/>
                    </a:cubicBezTo>
                    <a:cubicBezTo>
                      <a:pt x="1160" y="943"/>
                      <a:pt x="1103" y="848"/>
                      <a:pt x="1062" y="749"/>
                    </a:cubicBezTo>
                    <a:lnTo>
                      <a:pt x="823" y="172"/>
                    </a:lnTo>
                    <a:cubicBezTo>
                      <a:pt x="782" y="69"/>
                      <a:pt x="681" y="0"/>
                      <a:pt x="573" y="0"/>
                    </a:cubicBezTo>
                    <a:close/>
                  </a:path>
                </a:pathLst>
              </a:custGeom>
              <a:solidFill>
                <a:srgbClr val="F9B29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gad153999c5_0_117"/>
              <p:cNvSpPr/>
              <p:nvPr/>
            </p:nvSpPr>
            <p:spPr>
              <a:xfrm flipH="1">
                <a:off x="2407605" y="2712342"/>
                <a:ext cx="202833" cy="629869"/>
              </a:xfrm>
              <a:custGeom>
                <a:rect b="b" l="l" r="r" t="t"/>
                <a:pathLst>
                  <a:path extrusionOk="0" h="6897" w="2221">
                    <a:moveTo>
                      <a:pt x="53" y="1"/>
                    </a:moveTo>
                    <a:cubicBezTo>
                      <a:pt x="34" y="1"/>
                      <a:pt x="17" y="4"/>
                      <a:pt x="1" y="11"/>
                    </a:cubicBezTo>
                    <a:cubicBezTo>
                      <a:pt x="1" y="11"/>
                      <a:pt x="1957" y="2899"/>
                      <a:pt x="971" y="6896"/>
                    </a:cubicBezTo>
                    <a:lnTo>
                      <a:pt x="1847" y="6896"/>
                    </a:lnTo>
                    <a:cubicBezTo>
                      <a:pt x="2042" y="5739"/>
                      <a:pt x="2220" y="4971"/>
                      <a:pt x="1762" y="2919"/>
                    </a:cubicBezTo>
                    <a:cubicBezTo>
                      <a:pt x="1433" y="1441"/>
                      <a:pt x="440" y="1"/>
                      <a:pt x="53" y="1"/>
                    </a:cubicBezTo>
                    <a:close/>
                  </a:path>
                </a:pathLst>
              </a:custGeom>
              <a:solidFill>
                <a:srgbClr val="E06FA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gad153999c5_0_117"/>
              <p:cNvSpPr/>
              <p:nvPr/>
            </p:nvSpPr>
            <p:spPr>
              <a:xfrm flipH="1">
                <a:off x="3027701" y="2373578"/>
                <a:ext cx="1735" cy="1370"/>
              </a:xfrm>
              <a:custGeom>
                <a:rect b="b" l="l" r="r" t="t"/>
                <a:pathLst>
                  <a:path extrusionOk="0" h="15" w="19">
                    <a:moveTo>
                      <a:pt x="8" y="1"/>
                    </a:moveTo>
                    <a:cubicBezTo>
                      <a:pt x="1" y="1"/>
                      <a:pt x="1" y="15"/>
                      <a:pt x="8" y="15"/>
                    </a:cubicBezTo>
                    <a:cubicBezTo>
                      <a:pt x="18" y="15"/>
                      <a:pt x="18" y="1"/>
                      <a:pt x="8" y="1"/>
                    </a:cubicBezTo>
                    <a:close/>
                  </a:path>
                </a:pathLst>
              </a:custGeom>
              <a:solidFill>
                <a:srgbClr val="7C1E1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gad153999c5_0_117"/>
              <p:cNvSpPr/>
              <p:nvPr/>
            </p:nvSpPr>
            <p:spPr>
              <a:xfrm flipH="1">
                <a:off x="4038394" y="1928917"/>
                <a:ext cx="75891" cy="46850"/>
              </a:xfrm>
              <a:custGeom>
                <a:rect b="b" l="l" r="r" t="t"/>
                <a:pathLst>
                  <a:path extrusionOk="0" h="513" w="831">
                    <a:moveTo>
                      <a:pt x="611" y="1"/>
                    </a:moveTo>
                    <a:cubicBezTo>
                      <a:pt x="592" y="1"/>
                      <a:pt x="573" y="4"/>
                      <a:pt x="554" y="9"/>
                    </a:cubicBezTo>
                    <a:lnTo>
                      <a:pt x="168" y="118"/>
                    </a:lnTo>
                    <a:cubicBezTo>
                      <a:pt x="62" y="149"/>
                      <a:pt x="1" y="261"/>
                      <a:pt x="32" y="367"/>
                    </a:cubicBezTo>
                    <a:cubicBezTo>
                      <a:pt x="57" y="455"/>
                      <a:pt x="138" y="512"/>
                      <a:pt x="225" y="512"/>
                    </a:cubicBezTo>
                    <a:cubicBezTo>
                      <a:pt x="243" y="512"/>
                      <a:pt x="262" y="509"/>
                      <a:pt x="281" y="504"/>
                    </a:cubicBezTo>
                    <a:lnTo>
                      <a:pt x="663" y="395"/>
                    </a:lnTo>
                    <a:cubicBezTo>
                      <a:pt x="769" y="361"/>
                      <a:pt x="831" y="252"/>
                      <a:pt x="799" y="146"/>
                    </a:cubicBezTo>
                    <a:cubicBezTo>
                      <a:pt x="775" y="56"/>
                      <a:pt x="696" y="1"/>
                      <a:pt x="611" y="1"/>
                    </a:cubicBezTo>
                    <a:close/>
                  </a:path>
                </a:pathLst>
              </a:custGeom>
              <a:solidFill>
                <a:srgbClr val="F9B29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gad153999c5_0_117"/>
              <p:cNvSpPr/>
              <p:nvPr/>
            </p:nvSpPr>
            <p:spPr>
              <a:xfrm flipH="1">
                <a:off x="4043417" y="1891657"/>
                <a:ext cx="88585" cy="59635"/>
              </a:xfrm>
              <a:custGeom>
                <a:rect b="b" l="l" r="r" t="t"/>
                <a:pathLst>
                  <a:path extrusionOk="0" h="653" w="970">
                    <a:moveTo>
                      <a:pt x="696" y="1"/>
                    </a:moveTo>
                    <a:cubicBezTo>
                      <a:pt x="666" y="1"/>
                      <a:pt x="636" y="6"/>
                      <a:pt x="608" y="17"/>
                    </a:cubicBezTo>
                    <a:lnTo>
                      <a:pt x="185" y="185"/>
                    </a:lnTo>
                    <a:cubicBezTo>
                      <a:pt x="62" y="236"/>
                      <a:pt x="0" y="376"/>
                      <a:pt x="51" y="499"/>
                    </a:cubicBezTo>
                    <a:cubicBezTo>
                      <a:pt x="88" y="596"/>
                      <a:pt x="179" y="652"/>
                      <a:pt x="276" y="652"/>
                    </a:cubicBezTo>
                    <a:cubicBezTo>
                      <a:pt x="306" y="652"/>
                      <a:pt x="336" y="647"/>
                      <a:pt x="366" y="636"/>
                    </a:cubicBezTo>
                    <a:lnTo>
                      <a:pt x="785" y="468"/>
                    </a:lnTo>
                    <a:cubicBezTo>
                      <a:pt x="908" y="417"/>
                      <a:pt x="970" y="277"/>
                      <a:pt x="922" y="154"/>
                    </a:cubicBezTo>
                    <a:cubicBezTo>
                      <a:pt x="883" y="58"/>
                      <a:pt x="791" y="1"/>
                      <a:pt x="696" y="1"/>
                    </a:cubicBezTo>
                    <a:close/>
                  </a:path>
                </a:pathLst>
              </a:custGeom>
              <a:solidFill>
                <a:srgbClr val="F9B29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gad153999c5_0_117"/>
              <p:cNvSpPr/>
              <p:nvPr/>
            </p:nvSpPr>
            <p:spPr>
              <a:xfrm flipH="1">
                <a:off x="1976095" y="2123804"/>
                <a:ext cx="152056" cy="92786"/>
              </a:xfrm>
              <a:custGeom>
                <a:rect b="b" l="l" r="r" t="t"/>
                <a:pathLst>
                  <a:path extrusionOk="0" h="1016" w="1665">
                    <a:moveTo>
                      <a:pt x="703" y="1"/>
                    </a:moveTo>
                    <a:cubicBezTo>
                      <a:pt x="278" y="1"/>
                      <a:pt x="1" y="384"/>
                      <a:pt x="1" y="384"/>
                    </a:cubicBezTo>
                    <a:lnTo>
                      <a:pt x="59" y="784"/>
                    </a:lnTo>
                    <a:cubicBezTo>
                      <a:pt x="273" y="949"/>
                      <a:pt x="497" y="1016"/>
                      <a:pt x="698" y="1016"/>
                    </a:cubicBezTo>
                    <a:cubicBezTo>
                      <a:pt x="1269" y="1016"/>
                      <a:pt x="1664" y="482"/>
                      <a:pt x="1165" y="152"/>
                    </a:cubicBezTo>
                    <a:cubicBezTo>
                      <a:pt x="998" y="42"/>
                      <a:pt x="842" y="1"/>
                      <a:pt x="703" y="1"/>
                    </a:cubicBezTo>
                    <a:close/>
                  </a:path>
                </a:pathLst>
              </a:custGeom>
              <a:solidFill>
                <a:srgbClr val="F9998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gad153999c5_0_117"/>
              <p:cNvSpPr/>
              <p:nvPr/>
            </p:nvSpPr>
            <p:spPr>
              <a:xfrm flipH="1">
                <a:off x="3260579" y="1799418"/>
                <a:ext cx="188129" cy="115252"/>
              </a:xfrm>
              <a:custGeom>
                <a:rect b="b" l="l" r="r" t="t"/>
                <a:pathLst>
                  <a:path extrusionOk="0" h="1262" w="2060">
                    <a:moveTo>
                      <a:pt x="632" y="1"/>
                    </a:moveTo>
                    <a:cubicBezTo>
                      <a:pt x="382" y="1"/>
                      <a:pt x="187" y="83"/>
                      <a:pt x="120" y="242"/>
                    </a:cubicBezTo>
                    <a:cubicBezTo>
                      <a:pt x="1" y="515"/>
                      <a:pt x="315" y="912"/>
                      <a:pt x="820" y="1126"/>
                    </a:cubicBezTo>
                    <a:cubicBezTo>
                      <a:pt x="1032" y="1217"/>
                      <a:pt x="1243" y="1261"/>
                      <a:pt x="1426" y="1261"/>
                    </a:cubicBezTo>
                    <a:cubicBezTo>
                      <a:pt x="1677" y="1261"/>
                      <a:pt x="1874" y="1179"/>
                      <a:pt x="1943" y="1021"/>
                    </a:cubicBezTo>
                    <a:cubicBezTo>
                      <a:pt x="2060" y="748"/>
                      <a:pt x="1745" y="351"/>
                      <a:pt x="1244" y="137"/>
                    </a:cubicBezTo>
                    <a:cubicBezTo>
                      <a:pt x="1029" y="46"/>
                      <a:pt x="816" y="1"/>
                      <a:pt x="632" y="1"/>
                    </a:cubicBezTo>
                    <a:close/>
                  </a:path>
                </a:pathLst>
              </a:custGeom>
              <a:solidFill>
                <a:srgbClr val="EA8B7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gad153999c5_0_117"/>
              <p:cNvSpPr/>
              <p:nvPr/>
            </p:nvSpPr>
            <p:spPr>
              <a:xfrm flipH="1">
                <a:off x="2290801" y="2044443"/>
                <a:ext cx="183015" cy="120640"/>
              </a:xfrm>
              <a:custGeom>
                <a:rect b="b" l="l" r="r" t="t"/>
                <a:pathLst>
                  <a:path extrusionOk="0" h="1321" w="2004">
                    <a:moveTo>
                      <a:pt x="1081" y="1"/>
                    </a:moveTo>
                    <a:cubicBezTo>
                      <a:pt x="1036" y="1"/>
                      <a:pt x="989" y="3"/>
                      <a:pt x="942" y="7"/>
                    </a:cubicBezTo>
                    <a:cubicBezTo>
                      <a:pt x="406" y="58"/>
                      <a:pt x="0" y="393"/>
                      <a:pt x="38" y="755"/>
                    </a:cubicBezTo>
                    <a:cubicBezTo>
                      <a:pt x="69" y="1082"/>
                      <a:pt x="455" y="1321"/>
                      <a:pt x="927" y="1321"/>
                    </a:cubicBezTo>
                    <a:cubicBezTo>
                      <a:pt x="973" y="1321"/>
                      <a:pt x="1019" y="1319"/>
                      <a:pt x="1065" y="1314"/>
                    </a:cubicBezTo>
                    <a:cubicBezTo>
                      <a:pt x="1601" y="1263"/>
                      <a:pt x="2004" y="929"/>
                      <a:pt x="1970" y="567"/>
                    </a:cubicBezTo>
                    <a:cubicBezTo>
                      <a:pt x="1939" y="237"/>
                      <a:pt x="1553" y="1"/>
                      <a:pt x="1081" y="1"/>
                    </a:cubicBezTo>
                    <a:close/>
                  </a:path>
                </a:pathLst>
              </a:custGeom>
              <a:solidFill>
                <a:srgbClr val="EA8B7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gad153999c5_0_117"/>
              <p:cNvSpPr/>
              <p:nvPr/>
            </p:nvSpPr>
            <p:spPr>
              <a:xfrm flipH="1">
                <a:off x="2488885" y="2067822"/>
                <a:ext cx="30320" cy="48676"/>
              </a:xfrm>
              <a:custGeom>
                <a:rect b="b" l="l" r="r" t="t"/>
                <a:pathLst>
                  <a:path extrusionOk="0" h="533" w="332">
                    <a:moveTo>
                      <a:pt x="252" y="1"/>
                    </a:moveTo>
                    <a:cubicBezTo>
                      <a:pt x="219" y="1"/>
                      <a:pt x="186" y="20"/>
                      <a:pt x="180" y="62"/>
                    </a:cubicBezTo>
                    <a:cubicBezTo>
                      <a:pt x="163" y="191"/>
                      <a:pt x="115" y="308"/>
                      <a:pt x="40" y="413"/>
                    </a:cubicBezTo>
                    <a:cubicBezTo>
                      <a:pt x="0" y="470"/>
                      <a:pt x="52" y="533"/>
                      <a:pt x="104" y="533"/>
                    </a:cubicBezTo>
                    <a:cubicBezTo>
                      <a:pt x="124" y="533"/>
                      <a:pt x="144" y="524"/>
                      <a:pt x="159" y="502"/>
                    </a:cubicBezTo>
                    <a:cubicBezTo>
                      <a:pt x="248" y="376"/>
                      <a:pt x="303" y="232"/>
                      <a:pt x="327" y="79"/>
                    </a:cubicBezTo>
                    <a:cubicBezTo>
                      <a:pt x="332" y="29"/>
                      <a:pt x="292" y="1"/>
                      <a:pt x="252" y="1"/>
                    </a:cubicBezTo>
                    <a:close/>
                  </a:path>
                </a:pathLst>
              </a:custGeom>
              <a:solidFill>
                <a:srgbClr val="C6856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16" name="Google Shape;316;gad153999c5_0_117"/>
            <p:cNvSpPr/>
            <p:nvPr/>
          </p:nvSpPr>
          <p:spPr>
            <a:xfrm flipH="1">
              <a:off x="3944381" y="1569605"/>
              <a:ext cx="85206" cy="66941"/>
            </a:xfrm>
            <a:custGeom>
              <a:rect b="b" l="l" r="r" t="t"/>
              <a:pathLst>
                <a:path extrusionOk="0" h="733" w="933">
                  <a:moveTo>
                    <a:pt x="655" y="1"/>
                  </a:moveTo>
                  <a:cubicBezTo>
                    <a:pt x="610" y="1"/>
                    <a:pt x="564" y="14"/>
                    <a:pt x="523" y="40"/>
                  </a:cubicBezTo>
                  <a:lnTo>
                    <a:pt x="144" y="289"/>
                  </a:lnTo>
                  <a:cubicBezTo>
                    <a:pt x="32" y="360"/>
                    <a:pt x="0" y="511"/>
                    <a:pt x="73" y="623"/>
                  </a:cubicBezTo>
                  <a:cubicBezTo>
                    <a:pt x="119" y="694"/>
                    <a:pt x="196" y="732"/>
                    <a:pt x="274" y="732"/>
                  </a:cubicBezTo>
                  <a:cubicBezTo>
                    <a:pt x="320" y="732"/>
                    <a:pt x="366" y="719"/>
                    <a:pt x="407" y="691"/>
                  </a:cubicBezTo>
                  <a:lnTo>
                    <a:pt x="789" y="445"/>
                  </a:lnTo>
                  <a:cubicBezTo>
                    <a:pt x="898" y="371"/>
                    <a:pt x="933" y="220"/>
                    <a:pt x="857" y="111"/>
                  </a:cubicBezTo>
                  <a:cubicBezTo>
                    <a:pt x="811" y="40"/>
                    <a:pt x="734" y="1"/>
                    <a:pt x="655" y="1"/>
                  </a:cubicBezTo>
                  <a:close/>
                </a:path>
              </a:pathLst>
            </a:custGeom>
            <a:solidFill>
              <a:srgbClr val="F9B29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 name="Google Shape;317;gad153999c5_0_117"/>
            <p:cNvSpPr/>
            <p:nvPr/>
          </p:nvSpPr>
          <p:spPr>
            <a:xfrm flipH="1">
              <a:off x="3921916" y="1616546"/>
              <a:ext cx="88677" cy="59635"/>
            </a:xfrm>
            <a:custGeom>
              <a:rect b="b" l="l" r="r" t="t"/>
              <a:pathLst>
                <a:path extrusionOk="0" h="653" w="971">
                  <a:moveTo>
                    <a:pt x="694" y="1"/>
                  </a:moveTo>
                  <a:cubicBezTo>
                    <a:pt x="664" y="1"/>
                    <a:pt x="634" y="6"/>
                    <a:pt x="605" y="17"/>
                  </a:cubicBezTo>
                  <a:lnTo>
                    <a:pt x="185" y="188"/>
                  </a:lnTo>
                  <a:cubicBezTo>
                    <a:pt x="62" y="235"/>
                    <a:pt x="1" y="375"/>
                    <a:pt x="49" y="501"/>
                  </a:cubicBezTo>
                  <a:cubicBezTo>
                    <a:pt x="87" y="595"/>
                    <a:pt x="178" y="653"/>
                    <a:pt x="273" y="653"/>
                  </a:cubicBezTo>
                  <a:cubicBezTo>
                    <a:pt x="303" y="653"/>
                    <a:pt x="333" y="647"/>
                    <a:pt x="363" y="635"/>
                  </a:cubicBezTo>
                  <a:lnTo>
                    <a:pt x="786" y="468"/>
                  </a:lnTo>
                  <a:cubicBezTo>
                    <a:pt x="909" y="416"/>
                    <a:pt x="971" y="276"/>
                    <a:pt x="919" y="153"/>
                  </a:cubicBezTo>
                  <a:cubicBezTo>
                    <a:pt x="882" y="59"/>
                    <a:pt x="791" y="1"/>
                    <a:pt x="694" y="1"/>
                  </a:cubicBezTo>
                  <a:close/>
                </a:path>
              </a:pathLst>
            </a:custGeom>
            <a:solidFill>
              <a:srgbClr val="F9B29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18" name="Google Shape;318;gad153999c5_0_117"/>
          <p:cNvSpPr txBox="1"/>
          <p:nvPr/>
        </p:nvSpPr>
        <p:spPr>
          <a:xfrm>
            <a:off x="5713200" y="3154675"/>
            <a:ext cx="3430800" cy="298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2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Por otra parte, para niños de más edad observe también cómo se desempeñan con el</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trabajo escolar o las actividades diarias del hogar.</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grpSp>
        <p:nvGrpSpPr>
          <p:cNvPr id="319" name="Google Shape;319;gad153999c5_0_117"/>
          <p:cNvGrpSpPr/>
          <p:nvPr/>
        </p:nvGrpSpPr>
        <p:grpSpPr>
          <a:xfrm>
            <a:off x="4095774" y="2019075"/>
            <a:ext cx="653353" cy="637489"/>
            <a:chOff x="-63665750" y="1914325"/>
            <a:chExt cx="328450" cy="316450"/>
          </a:xfrm>
        </p:grpSpPr>
        <p:sp>
          <p:nvSpPr>
            <p:cNvPr id="320" name="Google Shape;320;gad153999c5_0_117"/>
            <p:cNvSpPr/>
            <p:nvPr/>
          </p:nvSpPr>
          <p:spPr>
            <a:xfrm>
              <a:off x="-63665750" y="1914325"/>
              <a:ext cx="328450" cy="316450"/>
            </a:xfrm>
            <a:custGeom>
              <a:rect b="b" l="l" r="r" t="t"/>
              <a:pathLst>
                <a:path extrusionOk="0" h="12658" w="13138">
                  <a:moveTo>
                    <a:pt x="8144" y="835"/>
                  </a:moveTo>
                  <a:cubicBezTo>
                    <a:pt x="9097" y="835"/>
                    <a:pt x="10050" y="1197"/>
                    <a:pt x="10775" y="1922"/>
                  </a:cubicBezTo>
                  <a:cubicBezTo>
                    <a:pt x="12256" y="3371"/>
                    <a:pt x="12256" y="5734"/>
                    <a:pt x="10775" y="7183"/>
                  </a:cubicBezTo>
                  <a:cubicBezTo>
                    <a:pt x="10050" y="7908"/>
                    <a:pt x="9097" y="8270"/>
                    <a:pt x="8144" y="8270"/>
                  </a:cubicBezTo>
                  <a:cubicBezTo>
                    <a:pt x="7191" y="8270"/>
                    <a:pt x="6238" y="7908"/>
                    <a:pt x="5513" y="7183"/>
                  </a:cubicBezTo>
                  <a:cubicBezTo>
                    <a:pt x="4064" y="5734"/>
                    <a:pt x="4064" y="3371"/>
                    <a:pt x="5513" y="1922"/>
                  </a:cubicBezTo>
                  <a:cubicBezTo>
                    <a:pt x="6238" y="1197"/>
                    <a:pt x="7191" y="835"/>
                    <a:pt x="8144" y="835"/>
                  </a:cubicBezTo>
                  <a:close/>
                  <a:moveTo>
                    <a:pt x="3466" y="8632"/>
                  </a:moveTo>
                  <a:lnTo>
                    <a:pt x="4064" y="9231"/>
                  </a:lnTo>
                  <a:lnTo>
                    <a:pt x="1607" y="11688"/>
                  </a:lnTo>
                  <a:lnTo>
                    <a:pt x="1008" y="11090"/>
                  </a:lnTo>
                  <a:lnTo>
                    <a:pt x="3466" y="8632"/>
                  </a:lnTo>
                  <a:close/>
                  <a:moveTo>
                    <a:pt x="8172" y="0"/>
                  </a:moveTo>
                  <a:cubicBezTo>
                    <a:pt x="7010" y="0"/>
                    <a:pt x="5844" y="441"/>
                    <a:pt x="4946" y="1323"/>
                  </a:cubicBezTo>
                  <a:cubicBezTo>
                    <a:pt x="3277" y="3024"/>
                    <a:pt x="3182" y="5671"/>
                    <a:pt x="4694" y="7467"/>
                  </a:cubicBezTo>
                  <a:lnTo>
                    <a:pt x="4096" y="8065"/>
                  </a:lnTo>
                  <a:lnTo>
                    <a:pt x="3214" y="7183"/>
                  </a:lnTo>
                  <a:cubicBezTo>
                    <a:pt x="3151" y="7104"/>
                    <a:pt x="3048" y="7065"/>
                    <a:pt x="2942" y="7065"/>
                  </a:cubicBezTo>
                  <a:cubicBezTo>
                    <a:pt x="2836" y="7065"/>
                    <a:pt x="2725" y="7104"/>
                    <a:pt x="2646" y="7183"/>
                  </a:cubicBezTo>
                  <a:cubicBezTo>
                    <a:pt x="2489" y="7341"/>
                    <a:pt x="2489" y="7624"/>
                    <a:pt x="2646" y="7782"/>
                  </a:cubicBezTo>
                  <a:lnTo>
                    <a:pt x="2899" y="8065"/>
                  </a:lnTo>
                  <a:lnTo>
                    <a:pt x="158" y="10806"/>
                  </a:lnTo>
                  <a:cubicBezTo>
                    <a:pt x="0" y="10964"/>
                    <a:pt x="0" y="11247"/>
                    <a:pt x="158" y="11405"/>
                  </a:cubicBezTo>
                  <a:lnTo>
                    <a:pt x="1292" y="12539"/>
                  </a:lnTo>
                  <a:cubicBezTo>
                    <a:pt x="1371" y="12618"/>
                    <a:pt x="1481" y="12657"/>
                    <a:pt x="1591" y="12657"/>
                  </a:cubicBezTo>
                  <a:cubicBezTo>
                    <a:pt x="1701" y="12657"/>
                    <a:pt x="1812" y="12618"/>
                    <a:pt x="1890" y="12539"/>
                  </a:cubicBezTo>
                  <a:lnTo>
                    <a:pt x="4631" y="9798"/>
                  </a:lnTo>
                  <a:lnTo>
                    <a:pt x="4915" y="10050"/>
                  </a:lnTo>
                  <a:cubicBezTo>
                    <a:pt x="4994" y="10129"/>
                    <a:pt x="5104" y="10168"/>
                    <a:pt x="5214" y="10168"/>
                  </a:cubicBezTo>
                  <a:cubicBezTo>
                    <a:pt x="5324" y="10168"/>
                    <a:pt x="5435" y="10129"/>
                    <a:pt x="5513" y="10050"/>
                  </a:cubicBezTo>
                  <a:cubicBezTo>
                    <a:pt x="5671" y="9893"/>
                    <a:pt x="5671" y="9640"/>
                    <a:pt x="5513" y="9483"/>
                  </a:cubicBezTo>
                  <a:lnTo>
                    <a:pt x="4631" y="8601"/>
                  </a:lnTo>
                  <a:lnTo>
                    <a:pt x="5230" y="8034"/>
                  </a:lnTo>
                  <a:cubicBezTo>
                    <a:pt x="6059" y="8730"/>
                    <a:pt x="7090" y="9078"/>
                    <a:pt x="8127" y="9078"/>
                  </a:cubicBezTo>
                  <a:cubicBezTo>
                    <a:pt x="9296" y="9078"/>
                    <a:pt x="10472" y="8635"/>
                    <a:pt x="11373" y="7750"/>
                  </a:cubicBezTo>
                  <a:cubicBezTo>
                    <a:pt x="13138" y="5986"/>
                    <a:pt x="13138" y="3087"/>
                    <a:pt x="11373" y="1323"/>
                  </a:cubicBezTo>
                  <a:cubicBezTo>
                    <a:pt x="10491" y="441"/>
                    <a:pt x="9333" y="0"/>
                    <a:pt x="8172" y="0"/>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gad153999c5_0_117"/>
            <p:cNvSpPr/>
            <p:nvPr/>
          </p:nvSpPr>
          <p:spPr>
            <a:xfrm>
              <a:off x="-63524775" y="1955275"/>
              <a:ext cx="123675" cy="134700"/>
            </a:xfrm>
            <a:custGeom>
              <a:rect b="b" l="l" r="r" t="t"/>
              <a:pathLst>
                <a:path extrusionOk="0" h="5388" w="4947">
                  <a:moveTo>
                    <a:pt x="2458" y="882"/>
                  </a:moveTo>
                  <a:cubicBezTo>
                    <a:pt x="2930" y="882"/>
                    <a:pt x="3308" y="1229"/>
                    <a:pt x="3308" y="1702"/>
                  </a:cubicBezTo>
                  <a:cubicBezTo>
                    <a:pt x="3308" y="2174"/>
                    <a:pt x="2962" y="2521"/>
                    <a:pt x="2458" y="2521"/>
                  </a:cubicBezTo>
                  <a:cubicBezTo>
                    <a:pt x="1985" y="2521"/>
                    <a:pt x="1639" y="2174"/>
                    <a:pt x="1639" y="1702"/>
                  </a:cubicBezTo>
                  <a:cubicBezTo>
                    <a:pt x="1639" y="1229"/>
                    <a:pt x="2048" y="882"/>
                    <a:pt x="2458" y="882"/>
                  </a:cubicBezTo>
                  <a:close/>
                  <a:moveTo>
                    <a:pt x="2458" y="3340"/>
                  </a:moveTo>
                  <a:cubicBezTo>
                    <a:pt x="3245" y="3340"/>
                    <a:pt x="3876" y="3875"/>
                    <a:pt x="4096" y="4600"/>
                  </a:cubicBezTo>
                  <a:lnTo>
                    <a:pt x="883" y="4600"/>
                  </a:lnTo>
                  <a:cubicBezTo>
                    <a:pt x="1040" y="3875"/>
                    <a:pt x="1733" y="3340"/>
                    <a:pt x="2458" y="3340"/>
                  </a:cubicBezTo>
                  <a:close/>
                  <a:moveTo>
                    <a:pt x="2458" y="0"/>
                  </a:moveTo>
                  <a:cubicBezTo>
                    <a:pt x="1576" y="0"/>
                    <a:pt x="820" y="756"/>
                    <a:pt x="820" y="1670"/>
                  </a:cubicBezTo>
                  <a:cubicBezTo>
                    <a:pt x="820" y="2080"/>
                    <a:pt x="977" y="2489"/>
                    <a:pt x="1292" y="2804"/>
                  </a:cubicBezTo>
                  <a:cubicBezTo>
                    <a:pt x="536" y="3245"/>
                    <a:pt x="0" y="4033"/>
                    <a:pt x="0" y="4978"/>
                  </a:cubicBezTo>
                  <a:cubicBezTo>
                    <a:pt x="0" y="5230"/>
                    <a:pt x="189" y="5388"/>
                    <a:pt x="410" y="5388"/>
                  </a:cubicBezTo>
                  <a:lnTo>
                    <a:pt x="4569" y="5388"/>
                  </a:lnTo>
                  <a:cubicBezTo>
                    <a:pt x="4789" y="5388"/>
                    <a:pt x="4947" y="5199"/>
                    <a:pt x="4947" y="4978"/>
                  </a:cubicBezTo>
                  <a:cubicBezTo>
                    <a:pt x="4947" y="4033"/>
                    <a:pt x="4443" y="3245"/>
                    <a:pt x="3655" y="2804"/>
                  </a:cubicBezTo>
                  <a:cubicBezTo>
                    <a:pt x="3939" y="2489"/>
                    <a:pt x="4128" y="2080"/>
                    <a:pt x="4128" y="1670"/>
                  </a:cubicBezTo>
                  <a:cubicBezTo>
                    <a:pt x="4128" y="756"/>
                    <a:pt x="3371" y="0"/>
                    <a:pt x="2458" y="0"/>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22" name="Google Shape;322;gad153999c5_0_117"/>
          <p:cNvGrpSpPr/>
          <p:nvPr/>
        </p:nvGrpSpPr>
        <p:grpSpPr>
          <a:xfrm>
            <a:off x="7180953" y="3899873"/>
            <a:ext cx="627410" cy="410676"/>
            <a:chOff x="2084325" y="363300"/>
            <a:chExt cx="484150" cy="254100"/>
          </a:xfrm>
        </p:grpSpPr>
        <p:sp>
          <p:nvSpPr>
            <p:cNvPr id="323" name="Google Shape;323;gad153999c5_0_117"/>
            <p:cNvSpPr/>
            <p:nvPr/>
          </p:nvSpPr>
          <p:spPr>
            <a:xfrm>
              <a:off x="2084325" y="363300"/>
              <a:ext cx="484150" cy="254100"/>
            </a:xfrm>
            <a:custGeom>
              <a:rect b="b" l="l" r="r" t="t"/>
              <a:pathLst>
                <a:path extrusionOk="0" h="10164" w="19366">
                  <a:moveTo>
                    <a:pt x="9686" y="1128"/>
                  </a:moveTo>
                  <a:cubicBezTo>
                    <a:pt x="10195" y="1128"/>
                    <a:pt x="10707" y="1226"/>
                    <a:pt x="11196" y="1428"/>
                  </a:cubicBezTo>
                  <a:cubicBezTo>
                    <a:pt x="12671" y="2042"/>
                    <a:pt x="13635" y="3482"/>
                    <a:pt x="13635" y="5081"/>
                  </a:cubicBezTo>
                  <a:cubicBezTo>
                    <a:pt x="13632" y="7264"/>
                    <a:pt x="11864" y="9031"/>
                    <a:pt x="9684" y="9034"/>
                  </a:cubicBezTo>
                  <a:cubicBezTo>
                    <a:pt x="8085" y="9034"/>
                    <a:pt x="6643" y="8071"/>
                    <a:pt x="6032" y="6592"/>
                  </a:cubicBezTo>
                  <a:cubicBezTo>
                    <a:pt x="5420" y="5117"/>
                    <a:pt x="5758" y="3415"/>
                    <a:pt x="6887" y="2286"/>
                  </a:cubicBezTo>
                  <a:cubicBezTo>
                    <a:pt x="7645" y="1530"/>
                    <a:pt x="8657" y="1128"/>
                    <a:pt x="9686" y="1128"/>
                  </a:cubicBezTo>
                  <a:close/>
                  <a:moveTo>
                    <a:pt x="9684" y="1"/>
                  </a:moveTo>
                  <a:cubicBezTo>
                    <a:pt x="4502" y="1"/>
                    <a:pt x="361" y="4512"/>
                    <a:pt x="190" y="4704"/>
                  </a:cubicBezTo>
                  <a:cubicBezTo>
                    <a:pt x="0" y="4918"/>
                    <a:pt x="0" y="5243"/>
                    <a:pt x="190" y="5457"/>
                  </a:cubicBezTo>
                  <a:cubicBezTo>
                    <a:pt x="361" y="5650"/>
                    <a:pt x="4502" y="10164"/>
                    <a:pt x="9684" y="10164"/>
                  </a:cubicBezTo>
                  <a:cubicBezTo>
                    <a:pt x="14867" y="10164"/>
                    <a:pt x="19004" y="5650"/>
                    <a:pt x="19176" y="5457"/>
                  </a:cubicBezTo>
                  <a:cubicBezTo>
                    <a:pt x="19365" y="5243"/>
                    <a:pt x="19365" y="4918"/>
                    <a:pt x="19176" y="4704"/>
                  </a:cubicBezTo>
                  <a:cubicBezTo>
                    <a:pt x="19004" y="4512"/>
                    <a:pt x="14867" y="1"/>
                    <a:pt x="9684" y="1"/>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324" name="Google Shape;324;gad153999c5_0_117"/>
            <p:cNvSpPr/>
            <p:nvPr/>
          </p:nvSpPr>
          <p:spPr>
            <a:xfrm>
              <a:off x="2250600" y="419775"/>
              <a:ext cx="145175" cy="141125"/>
            </a:xfrm>
            <a:custGeom>
              <a:rect b="b" l="l" r="r" t="t"/>
              <a:pathLst>
                <a:path extrusionOk="0" h="5645" w="5807">
                  <a:moveTo>
                    <a:pt x="3018" y="0"/>
                  </a:moveTo>
                  <a:cubicBezTo>
                    <a:pt x="1922" y="0"/>
                    <a:pt x="929" y="634"/>
                    <a:pt x="468" y="1626"/>
                  </a:cubicBezTo>
                  <a:cubicBezTo>
                    <a:pt x="1" y="2623"/>
                    <a:pt x="158" y="3797"/>
                    <a:pt x="862" y="4637"/>
                  </a:cubicBezTo>
                  <a:cubicBezTo>
                    <a:pt x="1407" y="5287"/>
                    <a:pt x="2203" y="5645"/>
                    <a:pt x="3025" y="5645"/>
                  </a:cubicBezTo>
                  <a:cubicBezTo>
                    <a:pt x="3270" y="5645"/>
                    <a:pt x="3518" y="5613"/>
                    <a:pt x="3762" y="5547"/>
                  </a:cubicBezTo>
                  <a:cubicBezTo>
                    <a:pt x="4825" y="5258"/>
                    <a:pt x="5620" y="4382"/>
                    <a:pt x="5807" y="3297"/>
                  </a:cubicBezTo>
                  <a:lnTo>
                    <a:pt x="5807" y="3297"/>
                  </a:lnTo>
                  <a:cubicBezTo>
                    <a:pt x="5625" y="3356"/>
                    <a:pt x="5446" y="3383"/>
                    <a:pt x="5272" y="3383"/>
                  </a:cubicBezTo>
                  <a:cubicBezTo>
                    <a:pt x="4356" y="3383"/>
                    <a:pt x="3596" y="2626"/>
                    <a:pt x="3596" y="1692"/>
                  </a:cubicBezTo>
                  <a:cubicBezTo>
                    <a:pt x="3596" y="1147"/>
                    <a:pt x="3861" y="633"/>
                    <a:pt x="4307" y="316"/>
                  </a:cubicBezTo>
                  <a:cubicBezTo>
                    <a:pt x="3913" y="112"/>
                    <a:pt x="3476" y="3"/>
                    <a:pt x="3033" y="0"/>
                  </a:cubicBezTo>
                  <a:cubicBezTo>
                    <a:pt x="3028" y="0"/>
                    <a:pt x="3023" y="0"/>
                    <a:pt x="3018" y="0"/>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pic>
        <p:nvPicPr>
          <p:cNvPr descr="1x/Recurso%205.png" id="329" name="Google Shape;329;gad153999c5_0_236"/>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330" name="Google Shape;330;gad153999c5_0_236"/>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31" name="Google Shape;331;gad153999c5_0_236"/>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332" name="Google Shape;332;gad153999c5_0_236"/>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333" name="Google Shape;333;gad153999c5_0_236"/>
          <p:cNvSpPr txBox="1"/>
          <p:nvPr/>
        </p:nvSpPr>
        <p:spPr>
          <a:xfrm>
            <a:off x="169200" y="1313900"/>
            <a:ext cx="8805600" cy="12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Es importante identificar:</a:t>
            </a:r>
            <a:endParaRPr b="1" sz="2300"/>
          </a:p>
          <a:p>
            <a:pPr indent="0" lvl="0" marL="0" rtl="0" algn="l">
              <a:spcBef>
                <a:spcPts val="0"/>
              </a:spcBef>
              <a:spcAft>
                <a:spcPts val="0"/>
              </a:spcAft>
              <a:buNone/>
            </a:pPr>
            <a:r>
              <a:t/>
            </a:r>
            <a:endParaRPr b="1" sz="2300"/>
          </a:p>
        </p:txBody>
      </p:sp>
      <p:sp>
        <p:nvSpPr>
          <p:cNvPr id="334" name="Google Shape;334;gad153999c5_0_236"/>
          <p:cNvSpPr txBox="1"/>
          <p:nvPr/>
        </p:nvSpPr>
        <p:spPr>
          <a:xfrm>
            <a:off x="338400" y="2094775"/>
            <a:ext cx="5271300" cy="350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2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Anomalías en la comunicación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Patrones restringidos, repetitivos (estereotipados) de conducta, intereses y actividades</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El tiempo, la secuencia y dirección de estas características</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Pérdida de habilidades previamente adquiridas</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Historia familiar de trastornos del desarrollo</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Presencia de deficiencias visuales y auditivas</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Epilepsia</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Signos concomitantes de dificultades motoras o parálisis cerebral</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pic>
        <p:nvPicPr>
          <p:cNvPr id="335" name="Google Shape;335;gad153999c5_0_236"/>
          <p:cNvPicPr preferRelativeResize="0"/>
          <p:nvPr/>
        </p:nvPicPr>
        <p:blipFill>
          <a:blip r:embed="rId6">
            <a:alphaModFix/>
          </a:blip>
          <a:stretch>
            <a:fillRect/>
          </a:stretch>
        </p:blipFill>
        <p:spPr>
          <a:xfrm>
            <a:off x="5844250" y="2794613"/>
            <a:ext cx="2804774" cy="280477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pic>
        <p:nvPicPr>
          <p:cNvPr descr="1x/Recurso%205.png" id="340" name="Google Shape;340;gad153999c5_0_248"/>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341" name="Google Shape;341;gad153999c5_0_248"/>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42" name="Google Shape;342;gad153999c5_0_248"/>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343" name="Google Shape;343;gad153999c5_0_248"/>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344" name="Google Shape;344;gad153999c5_0_248"/>
          <p:cNvSpPr txBox="1"/>
          <p:nvPr/>
        </p:nvSpPr>
        <p:spPr>
          <a:xfrm>
            <a:off x="542900" y="2080775"/>
            <a:ext cx="3430800" cy="298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200">
                <a:latin typeface="Calibri"/>
                <a:ea typeface="Calibri"/>
                <a:cs typeface="Calibri"/>
                <a:sym typeface="Calibri"/>
              </a:rPr>
              <a:t>Si durante el chequeo médico se identifica alguna deficiencia nutricional, incluyendo la deficiencia de yodo y/o condiciones médicas</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345" name="Google Shape;345;gad153999c5_0_248"/>
          <p:cNvSpPr txBox="1"/>
          <p:nvPr/>
        </p:nvSpPr>
        <p:spPr>
          <a:xfrm>
            <a:off x="5343313" y="3008625"/>
            <a:ext cx="3430800" cy="298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Trate los problemas nutricionales, usando las directrices de AIEPI (Atención Integrada a las Enfermedades Prevalentes de la Infancia.)</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346" name="Google Shape;346;gad153999c5_0_248"/>
          <p:cNvSpPr/>
          <p:nvPr/>
        </p:nvSpPr>
        <p:spPr>
          <a:xfrm>
            <a:off x="1911950" y="1173138"/>
            <a:ext cx="692693" cy="785344"/>
          </a:xfrm>
          <a:custGeom>
            <a:rect b="b" l="l" r="r" t="t"/>
            <a:pathLst>
              <a:path extrusionOk="0" h="19396" w="19787">
                <a:moveTo>
                  <a:pt x="16583" y="1203"/>
                </a:moveTo>
                <a:cubicBezTo>
                  <a:pt x="17017" y="1203"/>
                  <a:pt x="17451" y="1370"/>
                  <a:pt x="17782" y="1702"/>
                </a:cubicBezTo>
                <a:cubicBezTo>
                  <a:pt x="18446" y="2363"/>
                  <a:pt x="18446" y="3438"/>
                  <a:pt x="17782" y="4102"/>
                </a:cubicBezTo>
                <a:lnTo>
                  <a:pt x="16565" y="5319"/>
                </a:lnTo>
                <a:lnTo>
                  <a:pt x="14165" y="2918"/>
                </a:lnTo>
                <a:lnTo>
                  <a:pt x="15382" y="1702"/>
                </a:lnTo>
                <a:cubicBezTo>
                  <a:pt x="15714" y="1370"/>
                  <a:pt x="16149" y="1203"/>
                  <a:pt x="16583" y="1203"/>
                </a:cubicBezTo>
                <a:close/>
                <a:moveTo>
                  <a:pt x="13362" y="3719"/>
                </a:moveTo>
                <a:lnTo>
                  <a:pt x="14162" y="4519"/>
                </a:lnTo>
                <a:lnTo>
                  <a:pt x="4587" y="14096"/>
                </a:lnTo>
                <a:cubicBezTo>
                  <a:pt x="4255" y="13861"/>
                  <a:pt x="3884" y="13692"/>
                  <a:pt x="3488" y="13595"/>
                </a:cubicBezTo>
                <a:lnTo>
                  <a:pt x="13310" y="3770"/>
                </a:lnTo>
                <a:lnTo>
                  <a:pt x="13362" y="3719"/>
                </a:lnTo>
                <a:close/>
                <a:moveTo>
                  <a:pt x="14965" y="5322"/>
                </a:moveTo>
                <a:lnTo>
                  <a:pt x="15765" y="6122"/>
                </a:lnTo>
                <a:lnTo>
                  <a:pt x="15714" y="6173"/>
                </a:lnTo>
                <a:lnTo>
                  <a:pt x="5888" y="15996"/>
                </a:lnTo>
                <a:cubicBezTo>
                  <a:pt x="5792" y="15600"/>
                  <a:pt x="5623" y="15229"/>
                  <a:pt x="5387" y="14897"/>
                </a:cubicBezTo>
                <a:lnTo>
                  <a:pt x="14965" y="5322"/>
                </a:lnTo>
                <a:close/>
                <a:moveTo>
                  <a:pt x="2704" y="14631"/>
                </a:moveTo>
                <a:cubicBezTo>
                  <a:pt x="3925" y="14631"/>
                  <a:pt x="4911" y="15655"/>
                  <a:pt x="4850" y="16889"/>
                </a:cubicBezTo>
                <a:lnTo>
                  <a:pt x="3736" y="17249"/>
                </a:lnTo>
                <a:cubicBezTo>
                  <a:pt x="3449" y="16572"/>
                  <a:pt x="2911" y="16035"/>
                  <a:pt x="2235" y="15748"/>
                </a:cubicBezTo>
                <a:lnTo>
                  <a:pt x="2594" y="14634"/>
                </a:lnTo>
                <a:cubicBezTo>
                  <a:pt x="2631" y="14632"/>
                  <a:pt x="2667" y="14631"/>
                  <a:pt x="2704" y="14631"/>
                </a:cubicBezTo>
                <a:close/>
                <a:moveTo>
                  <a:pt x="1888" y="16835"/>
                </a:moveTo>
                <a:cubicBezTo>
                  <a:pt x="2217" y="17001"/>
                  <a:pt x="2483" y="17267"/>
                  <a:pt x="2649" y="17596"/>
                </a:cubicBezTo>
                <a:lnTo>
                  <a:pt x="1528" y="17955"/>
                </a:lnTo>
                <a:lnTo>
                  <a:pt x="1888" y="16835"/>
                </a:lnTo>
                <a:close/>
                <a:moveTo>
                  <a:pt x="16654" y="1"/>
                </a:moveTo>
                <a:cubicBezTo>
                  <a:pt x="15897" y="1"/>
                  <a:pt x="15141" y="302"/>
                  <a:pt x="14581" y="901"/>
                </a:cubicBezTo>
                <a:lnTo>
                  <a:pt x="11710" y="3770"/>
                </a:lnTo>
                <a:lnTo>
                  <a:pt x="1882" y="13601"/>
                </a:lnTo>
                <a:cubicBezTo>
                  <a:pt x="1861" y="13619"/>
                  <a:pt x="1842" y="13641"/>
                  <a:pt x="1827" y="13662"/>
                </a:cubicBezTo>
                <a:lnTo>
                  <a:pt x="1809" y="13677"/>
                </a:lnTo>
                <a:lnTo>
                  <a:pt x="1788" y="13695"/>
                </a:lnTo>
                <a:cubicBezTo>
                  <a:pt x="1782" y="13701"/>
                  <a:pt x="1773" y="13707"/>
                  <a:pt x="1767" y="13716"/>
                </a:cubicBezTo>
                <a:cubicBezTo>
                  <a:pt x="1761" y="13722"/>
                  <a:pt x="1755" y="13725"/>
                  <a:pt x="1752" y="13731"/>
                </a:cubicBezTo>
                <a:cubicBezTo>
                  <a:pt x="1746" y="13737"/>
                  <a:pt x="1737" y="13746"/>
                  <a:pt x="1728" y="13755"/>
                </a:cubicBezTo>
                <a:lnTo>
                  <a:pt x="1716" y="13773"/>
                </a:lnTo>
                <a:cubicBezTo>
                  <a:pt x="1710" y="13782"/>
                  <a:pt x="1704" y="13789"/>
                  <a:pt x="1698" y="13801"/>
                </a:cubicBezTo>
                <a:cubicBezTo>
                  <a:pt x="1688" y="13810"/>
                  <a:pt x="1688" y="13813"/>
                  <a:pt x="1685" y="13819"/>
                </a:cubicBezTo>
                <a:cubicBezTo>
                  <a:pt x="1679" y="13825"/>
                  <a:pt x="1673" y="13837"/>
                  <a:pt x="1667" y="13846"/>
                </a:cubicBezTo>
                <a:cubicBezTo>
                  <a:pt x="1661" y="13855"/>
                  <a:pt x="1658" y="13861"/>
                  <a:pt x="1655" y="13870"/>
                </a:cubicBezTo>
                <a:cubicBezTo>
                  <a:pt x="1652" y="13879"/>
                  <a:pt x="1646" y="13885"/>
                  <a:pt x="1643" y="13894"/>
                </a:cubicBezTo>
                <a:cubicBezTo>
                  <a:pt x="1640" y="13903"/>
                  <a:pt x="1634" y="13918"/>
                  <a:pt x="1631" y="13933"/>
                </a:cubicBezTo>
                <a:cubicBezTo>
                  <a:pt x="1631" y="13936"/>
                  <a:pt x="1625" y="13939"/>
                  <a:pt x="1625" y="13943"/>
                </a:cubicBezTo>
                <a:lnTo>
                  <a:pt x="1625" y="13949"/>
                </a:lnTo>
                <a:cubicBezTo>
                  <a:pt x="1625" y="13949"/>
                  <a:pt x="1625" y="13952"/>
                  <a:pt x="1625" y="13952"/>
                </a:cubicBezTo>
                <a:lnTo>
                  <a:pt x="118" y="18656"/>
                </a:lnTo>
                <a:cubicBezTo>
                  <a:pt x="1" y="19021"/>
                  <a:pt x="272" y="19393"/>
                  <a:pt x="656" y="19396"/>
                </a:cubicBezTo>
                <a:cubicBezTo>
                  <a:pt x="713" y="19396"/>
                  <a:pt x="771" y="19387"/>
                  <a:pt x="828" y="19368"/>
                </a:cubicBezTo>
                <a:lnTo>
                  <a:pt x="5538" y="17859"/>
                </a:lnTo>
                <a:lnTo>
                  <a:pt x="5547" y="17856"/>
                </a:lnTo>
                <a:cubicBezTo>
                  <a:pt x="5559" y="17853"/>
                  <a:pt x="5571" y="17847"/>
                  <a:pt x="5584" y="17844"/>
                </a:cubicBezTo>
                <a:lnTo>
                  <a:pt x="5599" y="17838"/>
                </a:lnTo>
                <a:cubicBezTo>
                  <a:pt x="5611" y="17832"/>
                  <a:pt x="5623" y="17826"/>
                  <a:pt x="5635" y="17819"/>
                </a:cubicBezTo>
                <a:cubicBezTo>
                  <a:pt x="5650" y="17810"/>
                  <a:pt x="5653" y="17810"/>
                  <a:pt x="5659" y="17804"/>
                </a:cubicBezTo>
                <a:cubicBezTo>
                  <a:pt x="5668" y="17798"/>
                  <a:pt x="5680" y="17792"/>
                  <a:pt x="5689" y="17786"/>
                </a:cubicBezTo>
                <a:cubicBezTo>
                  <a:pt x="5698" y="17780"/>
                  <a:pt x="5701" y="17777"/>
                  <a:pt x="5710" y="17771"/>
                </a:cubicBezTo>
                <a:lnTo>
                  <a:pt x="5728" y="17756"/>
                </a:lnTo>
                <a:lnTo>
                  <a:pt x="5750" y="17738"/>
                </a:lnTo>
                <a:cubicBezTo>
                  <a:pt x="5756" y="17732"/>
                  <a:pt x="5762" y="17726"/>
                  <a:pt x="5768" y="17720"/>
                </a:cubicBezTo>
                <a:cubicBezTo>
                  <a:pt x="5774" y="17714"/>
                  <a:pt x="5780" y="17708"/>
                  <a:pt x="5783" y="17702"/>
                </a:cubicBezTo>
                <a:lnTo>
                  <a:pt x="5798" y="17687"/>
                </a:lnTo>
                <a:cubicBezTo>
                  <a:pt x="5810" y="17678"/>
                  <a:pt x="5819" y="17669"/>
                  <a:pt x="5828" y="17659"/>
                </a:cubicBezTo>
                <a:lnTo>
                  <a:pt x="15714" y="7777"/>
                </a:lnTo>
                <a:lnTo>
                  <a:pt x="18582" y="4902"/>
                </a:lnTo>
                <a:cubicBezTo>
                  <a:pt x="19754" y="3809"/>
                  <a:pt x="19787" y="1961"/>
                  <a:pt x="18655" y="829"/>
                </a:cubicBezTo>
                <a:cubicBezTo>
                  <a:pt x="18102" y="276"/>
                  <a:pt x="17378" y="1"/>
                  <a:pt x="16654" y="1"/>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347" name="Google Shape;347;gad153999c5_0_248"/>
          <p:cNvSpPr/>
          <p:nvPr/>
        </p:nvSpPr>
        <p:spPr>
          <a:xfrm>
            <a:off x="6596463" y="2430825"/>
            <a:ext cx="692713" cy="785327"/>
          </a:xfrm>
          <a:custGeom>
            <a:rect b="b" l="l" r="r" t="t"/>
            <a:pathLst>
              <a:path extrusionOk="0" h="10524" w="11815">
                <a:moveTo>
                  <a:pt x="8664" y="726"/>
                </a:moveTo>
                <a:cubicBezTo>
                  <a:pt x="9326" y="726"/>
                  <a:pt x="9956" y="1009"/>
                  <a:pt x="10428" y="1482"/>
                </a:cubicBezTo>
                <a:cubicBezTo>
                  <a:pt x="10869" y="1954"/>
                  <a:pt x="11090" y="2616"/>
                  <a:pt x="11090" y="3309"/>
                </a:cubicBezTo>
                <a:cubicBezTo>
                  <a:pt x="11090" y="4191"/>
                  <a:pt x="10712" y="4853"/>
                  <a:pt x="10082" y="5577"/>
                </a:cubicBezTo>
                <a:lnTo>
                  <a:pt x="7435" y="5577"/>
                </a:lnTo>
                <a:cubicBezTo>
                  <a:pt x="7309" y="5577"/>
                  <a:pt x="7215" y="5640"/>
                  <a:pt x="7120" y="5735"/>
                </a:cubicBezTo>
                <a:lnTo>
                  <a:pt x="6648" y="6522"/>
                </a:lnTo>
                <a:lnTo>
                  <a:pt x="5545" y="3687"/>
                </a:lnTo>
                <a:cubicBezTo>
                  <a:pt x="5514" y="3561"/>
                  <a:pt x="5388" y="3435"/>
                  <a:pt x="5230" y="3435"/>
                </a:cubicBezTo>
                <a:cubicBezTo>
                  <a:pt x="5073" y="3435"/>
                  <a:pt x="4947" y="3529"/>
                  <a:pt x="4915" y="3624"/>
                </a:cubicBezTo>
                <a:lnTo>
                  <a:pt x="4096" y="5514"/>
                </a:lnTo>
                <a:lnTo>
                  <a:pt x="1702" y="5514"/>
                </a:lnTo>
                <a:cubicBezTo>
                  <a:pt x="1103" y="4853"/>
                  <a:pt x="693" y="4191"/>
                  <a:pt x="693" y="3309"/>
                </a:cubicBezTo>
                <a:cubicBezTo>
                  <a:pt x="693" y="2616"/>
                  <a:pt x="945" y="1986"/>
                  <a:pt x="1355" y="1482"/>
                </a:cubicBezTo>
                <a:cubicBezTo>
                  <a:pt x="1796" y="1009"/>
                  <a:pt x="2426" y="726"/>
                  <a:pt x="3151" y="726"/>
                </a:cubicBezTo>
                <a:cubicBezTo>
                  <a:pt x="4096" y="726"/>
                  <a:pt x="4726" y="1293"/>
                  <a:pt x="5073" y="1797"/>
                </a:cubicBezTo>
                <a:cubicBezTo>
                  <a:pt x="5388" y="2206"/>
                  <a:pt x="5545" y="2647"/>
                  <a:pt x="5577" y="2836"/>
                </a:cubicBezTo>
                <a:cubicBezTo>
                  <a:pt x="5608" y="2994"/>
                  <a:pt x="5766" y="3088"/>
                  <a:pt x="5892" y="3088"/>
                </a:cubicBezTo>
                <a:cubicBezTo>
                  <a:pt x="6049" y="3088"/>
                  <a:pt x="6175" y="2994"/>
                  <a:pt x="6207" y="2836"/>
                </a:cubicBezTo>
                <a:cubicBezTo>
                  <a:pt x="6238" y="2679"/>
                  <a:pt x="6459" y="2206"/>
                  <a:pt x="6742" y="1797"/>
                </a:cubicBezTo>
                <a:cubicBezTo>
                  <a:pt x="7089" y="1293"/>
                  <a:pt x="7687" y="726"/>
                  <a:pt x="8664" y="726"/>
                </a:cubicBezTo>
                <a:close/>
                <a:moveTo>
                  <a:pt x="5293" y="4790"/>
                </a:moveTo>
                <a:lnTo>
                  <a:pt x="6364" y="7468"/>
                </a:lnTo>
                <a:cubicBezTo>
                  <a:pt x="6396" y="7562"/>
                  <a:pt x="6522" y="7657"/>
                  <a:pt x="6648" y="7688"/>
                </a:cubicBezTo>
                <a:lnTo>
                  <a:pt x="6679" y="7688"/>
                </a:lnTo>
                <a:cubicBezTo>
                  <a:pt x="6805" y="7688"/>
                  <a:pt x="6931" y="7625"/>
                  <a:pt x="6994" y="7531"/>
                </a:cubicBezTo>
                <a:lnTo>
                  <a:pt x="7750" y="6302"/>
                </a:lnTo>
                <a:lnTo>
                  <a:pt x="9483" y="6302"/>
                </a:lnTo>
                <a:cubicBezTo>
                  <a:pt x="9168" y="6459"/>
                  <a:pt x="8916" y="6711"/>
                  <a:pt x="8664" y="6932"/>
                </a:cubicBezTo>
                <a:cubicBezTo>
                  <a:pt x="7813" y="7688"/>
                  <a:pt x="6868" y="8507"/>
                  <a:pt x="5923" y="9610"/>
                </a:cubicBezTo>
                <a:cubicBezTo>
                  <a:pt x="4978" y="8507"/>
                  <a:pt x="4033" y="7688"/>
                  <a:pt x="3214" y="6932"/>
                </a:cubicBezTo>
                <a:cubicBezTo>
                  <a:pt x="2930" y="6711"/>
                  <a:pt x="2710" y="6459"/>
                  <a:pt x="2458" y="6270"/>
                </a:cubicBezTo>
                <a:lnTo>
                  <a:pt x="4411" y="6270"/>
                </a:lnTo>
                <a:cubicBezTo>
                  <a:pt x="4505" y="6270"/>
                  <a:pt x="4663" y="6207"/>
                  <a:pt x="4726" y="6081"/>
                </a:cubicBezTo>
                <a:lnTo>
                  <a:pt x="5293" y="4790"/>
                </a:lnTo>
                <a:close/>
                <a:moveTo>
                  <a:pt x="3151" y="1"/>
                </a:moveTo>
                <a:cubicBezTo>
                  <a:pt x="2269" y="1"/>
                  <a:pt x="1449" y="379"/>
                  <a:pt x="851" y="1009"/>
                </a:cubicBezTo>
                <a:cubicBezTo>
                  <a:pt x="315" y="1576"/>
                  <a:pt x="0" y="2427"/>
                  <a:pt x="0" y="3309"/>
                </a:cubicBezTo>
                <a:cubicBezTo>
                  <a:pt x="0" y="4097"/>
                  <a:pt x="252" y="4821"/>
                  <a:pt x="819" y="5514"/>
                </a:cubicBezTo>
                <a:lnTo>
                  <a:pt x="819" y="5577"/>
                </a:lnTo>
                <a:lnTo>
                  <a:pt x="347" y="5577"/>
                </a:lnTo>
                <a:cubicBezTo>
                  <a:pt x="158" y="5577"/>
                  <a:pt x="0" y="5735"/>
                  <a:pt x="0" y="5924"/>
                </a:cubicBezTo>
                <a:cubicBezTo>
                  <a:pt x="0" y="6113"/>
                  <a:pt x="158" y="6270"/>
                  <a:pt x="347" y="6270"/>
                </a:cubicBezTo>
                <a:lnTo>
                  <a:pt x="1418" y="6270"/>
                </a:lnTo>
                <a:cubicBezTo>
                  <a:pt x="1796" y="6680"/>
                  <a:pt x="2237" y="7058"/>
                  <a:pt x="2710" y="7468"/>
                </a:cubicBezTo>
                <a:cubicBezTo>
                  <a:pt x="3623" y="8255"/>
                  <a:pt x="4600" y="9137"/>
                  <a:pt x="5640" y="10366"/>
                </a:cubicBezTo>
                <a:lnTo>
                  <a:pt x="5640" y="10397"/>
                </a:lnTo>
                <a:cubicBezTo>
                  <a:pt x="5703" y="10492"/>
                  <a:pt x="5797" y="10524"/>
                  <a:pt x="5892" y="10524"/>
                </a:cubicBezTo>
                <a:cubicBezTo>
                  <a:pt x="6018" y="10524"/>
                  <a:pt x="6081" y="10492"/>
                  <a:pt x="6175" y="10397"/>
                </a:cubicBezTo>
                <a:lnTo>
                  <a:pt x="6175" y="10366"/>
                </a:lnTo>
                <a:cubicBezTo>
                  <a:pt x="7152" y="9137"/>
                  <a:pt x="8192" y="8287"/>
                  <a:pt x="9074" y="7468"/>
                </a:cubicBezTo>
                <a:cubicBezTo>
                  <a:pt x="9546" y="7026"/>
                  <a:pt x="9987" y="6617"/>
                  <a:pt x="10397" y="6270"/>
                </a:cubicBezTo>
                <a:lnTo>
                  <a:pt x="11437" y="6270"/>
                </a:lnTo>
                <a:cubicBezTo>
                  <a:pt x="11657" y="6270"/>
                  <a:pt x="11815" y="6113"/>
                  <a:pt x="11815" y="5924"/>
                </a:cubicBezTo>
                <a:cubicBezTo>
                  <a:pt x="11815" y="5735"/>
                  <a:pt x="11657" y="5577"/>
                  <a:pt x="11437" y="5577"/>
                </a:cubicBezTo>
                <a:lnTo>
                  <a:pt x="10964" y="5577"/>
                </a:lnTo>
                <a:lnTo>
                  <a:pt x="10964" y="5514"/>
                </a:lnTo>
                <a:cubicBezTo>
                  <a:pt x="11531" y="4821"/>
                  <a:pt x="11815" y="4097"/>
                  <a:pt x="11815" y="3309"/>
                </a:cubicBezTo>
                <a:cubicBezTo>
                  <a:pt x="11815" y="2458"/>
                  <a:pt x="11500" y="1639"/>
                  <a:pt x="10932" y="1009"/>
                </a:cubicBezTo>
                <a:cubicBezTo>
                  <a:pt x="10365" y="379"/>
                  <a:pt x="9578" y="1"/>
                  <a:pt x="8664" y="1"/>
                </a:cubicBezTo>
                <a:cubicBezTo>
                  <a:pt x="7404" y="1"/>
                  <a:pt x="6616" y="757"/>
                  <a:pt x="6175" y="1387"/>
                </a:cubicBezTo>
                <a:cubicBezTo>
                  <a:pt x="6049" y="1545"/>
                  <a:pt x="5986" y="1702"/>
                  <a:pt x="5892" y="1860"/>
                </a:cubicBezTo>
                <a:cubicBezTo>
                  <a:pt x="5829" y="1702"/>
                  <a:pt x="5703" y="1545"/>
                  <a:pt x="5640" y="1387"/>
                </a:cubicBezTo>
                <a:cubicBezTo>
                  <a:pt x="5199" y="757"/>
                  <a:pt x="4411" y="1"/>
                  <a:pt x="3151" y="1"/>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48" name="Google Shape;348;gad153999c5_0_248"/>
          <p:cNvPicPr preferRelativeResize="0"/>
          <p:nvPr/>
        </p:nvPicPr>
        <p:blipFill>
          <a:blip r:embed="rId6">
            <a:alphaModFix/>
          </a:blip>
          <a:stretch>
            <a:fillRect/>
          </a:stretch>
        </p:blipFill>
        <p:spPr>
          <a:xfrm>
            <a:off x="0" y="4498420"/>
            <a:ext cx="2453375" cy="218482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pic>
        <p:nvPicPr>
          <p:cNvPr descr="1x/Recurso%205.png" id="353" name="Google Shape;353;gad153999c5_0_365"/>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354" name="Google Shape;354;gad153999c5_0_365"/>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55" name="Google Shape;355;gad153999c5_0_365"/>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356" name="Google Shape;356;gad153999c5_0_365"/>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357" name="Google Shape;357;gad153999c5_0_365"/>
          <p:cNvSpPr txBox="1"/>
          <p:nvPr/>
        </p:nvSpPr>
        <p:spPr>
          <a:xfrm>
            <a:off x="169200" y="928775"/>
            <a:ext cx="8805600" cy="12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Para todos los casos se debe...</a:t>
            </a:r>
            <a:endParaRPr b="1" sz="2300"/>
          </a:p>
        </p:txBody>
      </p:sp>
      <p:sp>
        <p:nvSpPr>
          <p:cNvPr id="358" name="Google Shape;358;gad153999c5_0_365"/>
          <p:cNvSpPr txBox="1"/>
          <p:nvPr/>
        </p:nvSpPr>
        <p:spPr>
          <a:xfrm>
            <a:off x="338400" y="1676700"/>
            <a:ext cx="5271300" cy="350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2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Iniciar una  psicoeducación familiar.</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Considere la formación en habilidades para padres, cuando esté disponible.</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Informar sobre los servicios educativos y sociales disponibles y colaborar con ellos.</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Ponerse en contacto con la escuela de la persona después de recibir su consentimiento y el del cuidador, y ofrezca consejo.</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Evaluar el nivel actual de funcionamiento adaptativo en consulta con el especialista, si está disponible.</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Tratar las condiciones asociadas, tales como las deficiencias visuales y auditivas.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pic>
        <p:nvPicPr>
          <p:cNvPr id="359" name="Google Shape;359;gad153999c5_0_365"/>
          <p:cNvPicPr preferRelativeResize="0"/>
          <p:nvPr/>
        </p:nvPicPr>
        <p:blipFill>
          <a:blip r:embed="rId6">
            <a:alphaModFix/>
          </a:blip>
          <a:stretch>
            <a:fillRect/>
          </a:stretch>
        </p:blipFill>
        <p:spPr>
          <a:xfrm>
            <a:off x="5736850" y="1971651"/>
            <a:ext cx="3648075" cy="364804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pic>
        <p:nvPicPr>
          <p:cNvPr descr="1x/Recurso%205.png" id="364" name="Google Shape;364;gad153999c5_0_376"/>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365" name="Google Shape;365;gad153999c5_0_376"/>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66" name="Google Shape;366;gad153999c5_0_376"/>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367" name="Google Shape;367;gad153999c5_0_376"/>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368" name="Google Shape;368;gad153999c5_0_376"/>
          <p:cNvSpPr txBox="1"/>
          <p:nvPr/>
        </p:nvSpPr>
        <p:spPr>
          <a:xfrm>
            <a:off x="338400" y="1676700"/>
            <a:ext cx="5271300" cy="350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Brindar apoyo de manera anticipada a situaciones difíciles de la vida.</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Facilitar y colaborar con los servicios de rehabilitación comunitarios.</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Ayudar a promover y proteger los derechos humanos del niño y de la familia.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Brindar apoyo a los cuidadores.</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Remitir a un especialista, si está disponible, para que realice una evaluación etiológica más minuciosa.</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Brindar seguimiento constante.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pic>
        <p:nvPicPr>
          <p:cNvPr id="369" name="Google Shape;369;gad153999c5_0_376"/>
          <p:cNvPicPr preferRelativeResize="0"/>
          <p:nvPr/>
        </p:nvPicPr>
        <p:blipFill>
          <a:blip r:embed="rId6">
            <a:alphaModFix/>
          </a:blip>
          <a:stretch>
            <a:fillRect/>
          </a:stretch>
        </p:blipFill>
        <p:spPr>
          <a:xfrm>
            <a:off x="5808450" y="1676712"/>
            <a:ext cx="3610675" cy="36106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pic>
        <p:nvPicPr>
          <p:cNvPr descr="1x/Recurso%205.png" id="374" name="Google Shape;374;gad153999c5_0_387"/>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375" name="Google Shape;375;gad153999c5_0_387"/>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76" name="Google Shape;376;gad153999c5_0_387"/>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377" name="Google Shape;377;gad153999c5_0_387"/>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378" name="Google Shape;378;gad153999c5_0_387"/>
          <p:cNvSpPr txBox="1"/>
          <p:nvPr/>
        </p:nvSpPr>
        <p:spPr>
          <a:xfrm>
            <a:off x="169200" y="928775"/>
            <a:ext cx="8805600" cy="12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2500"/>
              <a:t>Segundo paso</a:t>
            </a:r>
            <a:endParaRPr b="1" sz="2500"/>
          </a:p>
          <a:p>
            <a:pPr indent="0" lvl="0" marL="0" rtl="0" algn="l">
              <a:spcBef>
                <a:spcPts val="0"/>
              </a:spcBef>
              <a:spcAft>
                <a:spcPts val="0"/>
              </a:spcAft>
              <a:buNone/>
            </a:pPr>
            <a:r>
              <a:t/>
            </a:r>
            <a:endParaRPr b="1" sz="2500"/>
          </a:p>
        </p:txBody>
      </p:sp>
      <p:sp>
        <p:nvSpPr>
          <p:cNvPr id="379" name="Google Shape;379;gad153999c5_0_387"/>
          <p:cNvSpPr txBox="1"/>
          <p:nvPr/>
        </p:nvSpPr>
        <p:spPr>
          <a:xfrm>
            <a:off x="338400" y="2291325"/>
            <a:ext cx="2934600" cy="208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Identificar si el retraso en el desarrollo se debe a un ambiente no estimulante o a una depresión materna</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380" name="Google Shape;380;gad153999c5_0_387"/>
          <p:cNvSpPr txBox="1"/>
          <p:nvPr/>
        </p:nvSpPr>
        <p:spPr>
          <a:xfrm>
            <a:off x="3272838" y="2774900"/>
            <a:ext cx="2598300" cy="1813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Si el ambiente no es estimulante o la</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madre tiene depresión, se debe...</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381" name="Google Shape;381;gad153999c5_0_387"/>
          <p:cNvSpPr txBox="1"/>
          <p:nvPr/>
        </p:nvSpPr>
        <p:spPr>
          <a:xfrm>
            <a:off x="6040200" y="3570000"/>
            <a:ext cx="2934600" cy="1813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Brindar psicoeducación familiar y entrenamiento a los padres en cómo ofrecer un ambiente estimulante al niño.</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 Tratar la depresión materna. </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grpSp>
        <p:nvGrpSpPr>
          <p:cNvPr id="382" name="Google Shape;382;gad153999c5_0_387"/>
          <p:cNvGrpSpPr/>
          <p:nvPr/>
        </p:nvGrpSpPr>
        <p:grpSpPr>
          <a:xfrm>
            <a:off x="1469600" y="1498601"/>
            <a:ext cx="672224" cy="630179"/>
            <a:chOff x="683125" y="1955275"/>
            <a:chExt cx="299325" cy="294600"/>
          </a:xfrm>
        </p:grpSpPr>
        <p:sp>
          <p:nvSpPr>
            <p:cNvPr id="383" name="Google Shape;383;gad153999c5_0_387"/>
            <p:cNvSpPr/>
            <p:nvPr/>
          </p:nvSpPr>
          <p:spPr>
            <a:xfrm>
              <a:off x="876875" y="1989925"/>
              <a:ext cx="52800" cy="63825"/>
            </a:xfrm>
            <a:custGeom>
              <a:rect b="b" l="l" r="r" t="t"/>
              <a:pathLst>
                <a:path extrusionOk="0" h="2553" w="2112">
                  <a:moveTo>
                    <a:pt x="1072" y="0"/>
                  </a:moveTo>
                  <a:cubicBezTo>
                    <a:pt x="473" y="0"/>
                    <a:pt x="64" y="473"/>
                    <a:pt x="64" y="1009"/>
                  </a:cubicBezTo>
                  <a:cubicBezTo>
                    <a:pt x="1" y="1229"/>
                    <a:pt x="158" y="1324"/>
                    <a:pt x="379" y="1324"/>
                  </a:cubicBezTo>
                  <a:cubicBezTo>
                    <a:pt x="568" y="1324"/>
                    <a:pt x="725" y="1166"/>
                    <a:pt x="725" y="977"/>
                  </a:cubicBezTo>
                  <a:cubicBezTo>
                    <a:pt x="725" y="788"/>
                    <a:pt x="883" y="631"/>
                    <a:pt x="1072" y="631"/>
                  </a:cubicBezTo>
                  <a:cubicBezTo>
                    <a:pt x="1261" y="631"/>
                    <a:pt x="1418" y="788"/>
                    <a:pt x="1418" y="977"/>
                  </a:cubicBezTo>
                  <a:cubicBezTo>
                    <a:pt x="1418" y="1103"/>
                    <a:pt x="1355" y="1198"/>
                    <a:pt x="1229" y="1292"/>
                  </a:cubicBezTo>
                  <a:cubicBezTo>
                    <a:pt x="914" y="1450"/>
                    <a:pt x="725" y="1796"/>
                    <a:pt x="725" y="2206"/>
                  </a:cubicBezTo>
                  <a:cubicBezTo>
                    <a:pt x="725" y="2395"/>
                    <a:pt x="883" y="2552"/>
                    <a:pt x="1072" y="2552"/>
                  </a:cubicBezTo>
                  <a:cubicBezTo>
                    <a:pt x="1261" y="2552"/>
                    <a:pt x="1418" y="2395"/>
                    <a:pt x="1418" y="2206"/>
                  </a:cubicBezTo>
                  <a:cubicBezTo>
                    <a:pt x="1418" y="2080"/>
                    <a:pt x="1481" y="1954"/>
                    <a:pt x="1544" y="1922"/>
                  </a:cubicBezTo>
                  <a:cubicBezTo>
                    <a:pt x="1891" y="1733"/>
                    <a:pt x="2111" y="1355"/>
                    <a:pt x="2111" y="1009"/>
                  </a:cubicBezTo>
                  <a:cubicBezTo>
                    <a:pt x="2111" y="410"/>
                    <a:pt x="1639" y="0"/>
                    <a:pt x="1072" y="0"/>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gad153999c5_0_387"/>
            <p:cNvSpPr/>
            <p:nvPr/>
          </p:nvSpPr>
          <p:spPr>
            <a:xfrm>
              <a:off x="683125" y="2058450"/>
              <a:ext cx="159900" cy="191425"/>
            </a:xfrm>
            <a:custGeom>
              <a:rect b="b" l="l" r="r" t="t"/>
              <a:pathLst>
                <a:path extrusionOk="0" h="7657" w="6396">
                  <a:moveTo>
                    <a:pt x="3245" y="693"/>
                  </a:moveTo>
                  <a:cubicBezTo>
                    <a:pt x="3812" y="693"/>
                    <a:pt x="4285" y="1166"/>
                    <a:pt x="4285" y="1702"/>
                  </a:cubicBezTo>
                  <a:cubicBezTo>
                    <a:pt x="4285" y="2269"/>
                    <a:pt x="3812" y="2710"/>
                    <a:pt x="3245" y="2710"/>
                  </a:cubicBezTo>
                  <a:cubicBezTo>
                    <a:pt x="2647" y="2710"/>
                    <a:pt x="2174" y="2269"/>
                    <a:pt x="2174" y="1702"/>
                  </a:cubicBezTo>
                  <a:cubicBezTo>
                    <a:pt x="2174" y="1166"/>
                    <a:pt x="2678" y="693"/>
                    <a:pt x="3245" y="693"/>
                  </a:cubicBezTo>
                  <a:close/>
                  <a:moveTo>
                    <a:pt x="3245" y="3434"/>
                  </a:moveTo>
                  <a:cubicBezTo>
                    <a:pt x="4569" y="3434"/>
                    <a:pt x="5671" y="4537"/>
                    <a:pt x="5671" y="5892"/>
                  </a:cubicBezTo>
                  <a:lnTo>
                    <a:pt x="5671" y="6994"/>
                  </a:lnTo>
                  <a:lnTo>
                    <a:pt x="788" y="6994"/>
                  </a:lnTo>
                  <a:lnTo>
                    <a:pt x="788" y="5892"/>
                  </a:lnTo>
                  <a:cubicBezTo>
                    <a:pt x="788" y="4537"/>
                    <a:pt x="1891" y="3434"/>
                    <a:pt x="3245" y="3434"/>
                  </a:cubicBezTo>
                  <a:close/>
                  <a:moveTo>
                    <a:pt x="3182" y="0"/>
                  </a:moveTo>
                  <a:cubicBezTo>
                    <a:pt x="2237" y="0"/>
                    <a:pt x="1418" y="788"/>
                    <a:pt x="1418" y="1733"/>
                  </a:cubicBezTo>
                  <a:cubicBezTo>
                    <a:pt x="1418" y="2206"/>
                    <a:pt x="1607" y="2678"/>
                    <a:pt x="1985" y="2993"/>
                  </a:cubicBezTo>
                  <a:cubicBezTo>
                    <a:pt x="819" y="3466"/>
                    <a:pt x="0" y="4569"/>
                    <a:pt x="0" y="5892"/>
                  </a:cubicBezTo>
                  <a:lnTo>
                    <a:pt x="0" y="7309"/>
                  </a:lnTo>
                  <a:cubicBezTo>
                    <a:pt x="126" y="7499"/>
                    <a:pt x="284" y="7656"/>
                    <a:pt x="441" y="7656"/>
                  </a:cubicBezTo>
                  <a:lnTo>
                    <a:pt x="6018" y="7656"/>
                  </a:lnTo>
                  <a:cubicBezTo>
                    <a:pt x="6238" y="7656"/>
                    <a:pt x="6396" y="7499"/>
                    <a:pt x="6396" y="7309"/>
                  </a:cubicBezTo>
                  <a:lnTo>
                    <a:pt x="6396" y="5892"/>
                  </a:lnTo>
                  <a:cubicBezTo>
                    <a:pt x="6396" y="4569"/>
                    <a:pt x="5545" y="3466"/>
                    <a:pt x="4411" y="2993"/>
                  </a:cubicBezTo>
                  <a:cubicBezTo>
                    <a:pt x="4758" y="2647"/>
                    <a:pt x="4978" y="2206"/>
                    <a:pt x="4978" y="1733"/>
                  </a:cubicBezTo>
                  <a:cubicBezTo>
                    <a:pt x="4978" y="788"/>
                    <a:pt x="4190" y="0"/>
                    <a:pt x="3182" y="0"/>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 name="Google Shape;385;gad153999c5_0_387"/>
            <p:cNvSpPr/>
            <p:nvPr/>
          </p:nvSpPr>
          <p:spPr>
            <a:xfrm>
              <a:off x="824900" y="1955275"/>
              <a:ext cx="157550" cy="155975"/>
            </a:xfrm>
            <a:custGeom>
              <a:rect b="b" l="l" r="r" t="t"/>
              <a:pathLst>
                <a:path extrusionOk="0" h="6239" w="6302">
                  <a:moveTo>
                    <a:pt x="3151" y="662"/>
                  </a:moveTo>
                  <a:cubicBezTo>
                    <a:pt x="4505" y="662"/>
                    <a:pt x="5608" y="1765"/>
                    <a:pt x="5608" y="3119"/>
                  </a:cubicBezTo>
                  <a:cubicBezTo>
                    <a:pt x="5608" y="4442"/>
                    <a:pt x="4505" y="5545"/>
                    <a:pt x="3151" y="5545"/>
                  </a:cubicBezTo>
                  <a:cubicBezTo>
                    <a:pt x="2710" y="5545"/>
                    <a:pt x="2332" y="5451"/>
                    <a:pt x="1954" y="5230"/>
                  </a:cubicBezTo>
                  <a:cubicBezTo>
                    <a:pt x="1890" y="5199"/>
                    <a:pt x="1796" y="5199"/>
                    <a:pt x="1733" y="5199"/>
                  </a:cubicBezTo>
                  <a:lnTo>
                    <a:pt x="945" y="5388"/>
                  </a:lnTo>
                  <a:lnTo>
                    <a:pt x="1166" y="4694"/>
                  </a:lnTo>
                  <a:cubicBezTo>
                    <a:pt x="1229" y="4568"/>
                    <a:pt x="1166" y="4505"/>
                    <a:pt x="1134" y="4411"/>
                  </a:cubicBezTo>
                  <a:cubicBezTo>
                    <a:pt x="914" y="4033"/>
                    <a:pt x="756" y="3592"/>
                    <a:pt x="756" y="3119"/>
                  </a:cubicBezTo>
                  <a:cubicBezTo>
                    <a:pt x="725" y="1733"/>
                    <a:pt x="1827" y="662"/>
                    <a:pt x="3151" y="662"/>
                  </a:cubicBezTo>
                  <a:close/>
                  <a:moveTo>
                    <a:pt x="3182" y="0"/>
                  </a:moveTo>
                  <a:cubicBezTo>
                    <a:pt x="1449" y="0"/>
                    <a:pt x="95" y="1418"/>
                    <a:pt x="95" y="3119"/>
                  </a:cubicBezTo>
                  <a:cubicBezTo>
                    <a:pt x="95" y="3655"/>
                    <a:pt x="189" y="4190"/>
                    <a:pt x="473" y="4663"/>
                  </a:cubicBezTo>
                  <a:lnTo>
                    <a:pt x="32" y="5766"/>
                  </a:lnTo>
                  <a:cubicBezTo>
                    <a:pt x="0" y="5860"/>
                    <a:pt x="32" y="5986"/>
                    <a:pt x="126" y="6112"/>
                  </a:cubicBezTo>
                  <a:cubicBezTo>
                    <a:pt x="189" y="6175"/>
                    <a:pt x="315" y="6238"/>
                    <a:pt x="473" y="6238"/>
                  </a:cubicBezTo>
                  <a:lnTo>
                    <a:pt x="1764" y="5923"/>
                  </a:lnTo>
                  <a:cubicBezTo>
                    <a:pt x="2206" y="6144"/>
                    <a:pt x="2678" y="6238"/>
                    <a:pt x="3182" y="6238"/>
                  </a:cubicBezTo>
                  <a:cubicBezTo>
                    <a:pt x="4915" y="6238"/>
                    <a:pt x="6301" y="4820"/>
                    <a:pt x="6301" y="3119"/>
                  </a:cubicBezTo>
                  <a:cubicBezTo>
                    <a:pt x="6301" y="1386"/>
                    <a:pt x="4883" y="0"/>
                    <a:pt x="3182" y="0"/>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gad153999c5_0_387"/>
            <p:cNvSpPr/>
            <p:nvPr/>
          </p:nvSpPr>
          <p:spPr>
            <a:xfrm>
              <a:off x="895000" y="2058450"/>
              <a:ext cx="17350" cy="18125"/>
            </a:xfrm>
            <a:custGeom>
              <a:rect b="b" l="l" r="r" t="t"/>
              <a:pathLst>
                <a:path extrusionOk="0" h="725" w="694">
                  <a:moveTo>
                    <a:pt x="347" y="0"/>
                  </a:moveTo>
                  <a:cubicBezTo>
                    <a:pt x="158" y="0"/>
                    <a:pt x="0" y="158"/>
                    <a:pt x="0" y="378"/>
                  </a:cubicBezTo>
                  <a:cubicBezTo>
                    <a:pt x="0" y="567"/>
                    <a:pt x="158" y="725"/>
                    <a:pt x="347" y="725"/>
                  </a:cubicBezTo>
                  <a:cubicBezTo>
                    <a:pt x="536" y="725"/>
                    <a:pt x="693" y="567"/>
                    <a:pt x="693" y="378"/>
                  </a:cubicBezTo>
                  <a:cubicBezTo>
                    <a:pt x="693" y="158"/>
                    <a:pt x="536" y="0"/>
                    <a:pt x="347" y="0"/>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87" name="Google Shape;387;gad153999c5_0_387"/>
          <p:cNvGrpSpPr/>
          <p:nvPr/>
        </p:nvGrpSpPr>
        <p:grpSpPr>
          <a:xfrm>
            <a:off x="4267697" y="2011896"/>
            <a:ext cx="608610" cy="522028"/>
            <a:chOff x="3860400" y="3254050"/>
            <a:chExt cx="296175" cy="241825"/>
          </a:xfrm>
        </p:grpSpPr>
        <p:sp>
          <p:nvSpPr>
            <p:cNvPr id="388" name="Google Shape;388;gad153999c5_0_387"/>
            <p:cNvSpPr/>
            <p:nvPr/>
          </p:nvSpPr>
          <p:spPr>
            <a:xfrm>
              <a:off x="4112425" y="3358025"/>
              <a:ext cx="44150" cy="18125"/>
            </a:xfrm>
            <a:custGeom>
              <a:rect b="b" l="l" r="r" t="t"/>
              <a:pathLst>
                <a:path extrusionOk="0" h="725" w="1766">
                  <a:moveTo>
                    <a:pt x="347" y="0"/>
                  </a:moveTo>
                  <a:cubicBezTo>
                    <a:pt x="158" y="0"/>
                    <a:pt x="1" y="158"/>
                    <a:pt x="1" y="378"/>
                  </a:cubicBezTo>
                  <a:cubicBezTo>
                    <a:pt x="1" y="567"/>
                    <a:pt x="158" y="725"/>
                    <a:pt x="347" y="725"/>
                  </a:cubicBezTo>
                  <a:lnTo>
                    <a:pt x="1419" y="725"/>
                  </a:lnTo>
                  <a:cubicBezTo>
                    <a:pt x="1608" y="725"/>
                    <a:pt x="1765" y="567"/>
                    <a:pt x="1765" y="378"/>
                  </a:cubicBezTo>
                  <a:cubicBezTo>
                    <a:pt x="1734" y="158"/>
                    <a:pt x="1608" y="0"/>
                    <a:pt x="1419" y="0"/>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 name="Google Shape;389;gad153999c5_0_387"/>
            <p:cNvSpPr/>
            <p:nvPr/>
          </p:nvSpPr>
          <p:spPr>
            <a:xfrm>
              <a:off x="4102200" y="3393475"/>
              <a:ext cx="37050" cy="33875"/>
            </a:xfrm>
            <a:custGeom>
              <a:rect b="b" l="l" r="r" t="t"/>
              <a:pathLst>
                <a:path extrusionOk="0" h="1355" w="1482">
                  <a:moveTo>
                    <a:pt x="394" y="0"/>
                  </a:moveTo>
                  <a:cubicBezTo>
                    <a:pt x="308" y="0"/>
                    <a:pt x="221" y="32"/>
                    <a:pt x="158" y="95"/>
                  </a:cubicBezTo>
                  <a:cubicBezTo>
                    <a:pt x="0" y="221"/>
                    <a:pt x="0" y="410"/>
                    <a:pt x="158" y="567"/>
                  </a:cubicBezTo>
                  <a:lnTo>
                    <a:pt x="882" y="1260"/>
                  </a:lnTo>
                  <a:cubicBezTo>
                    <a:pt x="945" y="1323"/>
                    <a:pt x="1032" y="1355"/>
                    <a:pt x="1119" y="1355"/>
                  </a:cubicBezTo>
                  <a:cubicBezTo>
                    <a:pt x="1205" y="1355"/>
                    <a:pt x="1292" y="1323"/>
                    <a:pt x="1355" y="1260"/>
                  </a:cubicBezTo>
                  <a:cubicBezTo>
                    <a:pt x="1481" y="1134"/>
                    <a:pt x="1481" y="914"/>
                    <a:pt x="1355" y="788"/>
                  </a:cubicBezTo>
                  <a:lnTo>
                    <a:pt x="630" y="95"/>
                  </a:lnTo>
                  <a:cubicBezTo>
                    <a:pt x="567" y="32"/>
                    <a:pt x="481" y="0"/>
                    <a:pt x="394" y="0"/>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 name="Google Shape;390;gad153999c5_0_387"/>
            <p:cNvSpPr/>
            <p:nvPr/>
          </p:nvSpPr>
          <p:spPr>
            <a:xfrm>
              <a:off x="4103775" y="3306025"/>
              <a:ext cx="35475" cy="34500"/>
            </a:xfrm>
            <a:custGeom>
              <a:rect b="b" l="l" r="r" t="t"/>
              <a:pathLst>
                <a:path extrusionOk="0" h="1380" w="1419">
                  <a:moveTo>
                    <a:pt x="1056" y="1"/>
                  </a:moveTo>
                  <a:cubicBezTo>
                    <a:pt x="969" y="1"/>
                    <a:pt x="882" y="32"/>
                    <a:pt x="819" y="96"/>
                  </a:cubicBezTo>
                  <a:lnTo>
                    <a:pt x="95" y="789"/>
                  </a:lnTo>
                  <a:cubicBezTo>
                    <a:pt x="0" y="915"/>
                    <a:pt x="0" y="1135"/>
                    <a:pt x="95" y="1261"/>
                  </a:cubicBezTo>
                  <a:cubicBezTo>
                    <a:pt x="158" y="1340"/>
                    <a:pt x="252" y="1379"/>
                    <a:pt x="343" y="1379"/>
                  </a:cubicBezTo>
                  <a:cubicBezTo>
                    <a:pt x="434" y="1379"/>
                    <a:pt x="520" y="1340"/>
                    <a:pt x="567" y="1261"/>
                  </a:cubicBezTo>
                  <a:lnTo>
                    <a:pt x="1292" y="568"/>
                  </a:lnTo>
                  <a:cubicBezTo>
                    <a:pt x="1418" y="442"/>
                    <a:pt x="1418" y="190"/>
                    <a:pt x="1292" y="96"/>
                  </a:cubicBezTo>
                  <a:cubicBezTo>
                    <a:pt x="1229" y="32"/>
                    <a:pt x="1142" y="1"/>
                    <a:pt x="1056" y="1"/>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gad153999c5_0_387"/>
            <p:cNvSpPr/>
            <p:nvPr/>
          </p:nvSpPr>
          <p:spPr>
            <a:xfrm>
              <a:off x="3860400" y="3306025"/>
              <a:ext cx="105550" cy="104800"/>
            </a:xfrm>
            <a:custGeom>
              <a:rect b="b" l="l" r="r" t="t"/>
              <a:pathLst>
                <a:path extrusionOk="0" h="4192" w="4222">
                  <a:moveTo>
                    <a:pt x="2489" y="1"/>
                  </a:moveTo>
                  <a:cubicBezTo>
                    <a:pt x="2048" y="1"/>
                    <a:pt x="1639" y="285"/>
                    <a:pt x="1481" y="726"/>
                  </a:cubicBezTo>
                  <a:lnTo>
                    <a:pt x="1418" y="726"/>
                  </a:lnTo>
                  <a:cubicBezTo>
                    <a:pt x="662" y="726"/>
                    <a:pt x="0" y="1356"/>
                    <a:pt x="0" y="2080"/>
                  </a:cubicBezTo>
                  <a:cubicBezTo>
                    <a:pt x="0" y="2836"/>
                    <a:pt x="630" y="3467"/>
                    <a:pt x="1418" y="3467"/>
                  </a:cubicBezTo>
                  <a:lnTo>
                    <a:pt x="1481" y="3467"/>
                  </a:lnTo>
                  <a:cubicBezTo>
                    <a:pt x="1639" y="3845"/>
                    <a:pt x="2017" y="4191"/>
                    <a:pt x="2489" y="4191"/>
                  </a:cubicBezTo>
                  <a:lnTo>
                    <a:pt x="4222" y="4191"/>
                  </a:lnTo>
                  <a:lnTo>
                    <a:pt x="4222" y="1"/>
                  </a:ln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gad153999c5_0_387"/>
            <p:cNvSpPr/>
            <p:nvPr/>
          </p:nvSpPr>
          <p:spPr>
            <a:xfrm>
              <a:off x="4050225" y="3254050"/>
              <a:ext cx="35450" cy="208750"/>
            </a:xfrm>
            <a:custGeom>
              <a:rect b="b" l="l" r="r" t="t"/>
              <a:pathLst>
                <a:path extrusionOk="0" h="8350" w="1418">
                  <a:moveTo>
                    <a:pt x="725" y="1"/>
                  </a:moveTo>
                  <a:cubicBezTo>
                    <a:pt x="315" y="1"/>
                    <a:pt x="0" y="316"/>
                    <a:pt x="0" y="694"/>
                  </a:cubicBezTo>
                  <a:lnTo>
                    <a:pt x="0" y="7625"/>
                  </a:lnTo>
                  <a:cubicBezTo>
                    <a:pt x="0" y="8034"/>
                    <a:pt x="315" y="8349"/>
                    <a:pt x="725" y="8349"/>
                  </a:cubicBezTo>
                  <a:cubicBezTo>
                    <a:pt x="1134" y="8286"/>
                    <a:pt x="1418" y="8003"/>
                    <a:pt x="1418" y="7625"/>
                  </a:cubicBezTo>
                  <a:lnTo>
                    <a:pt x="1418" y="694"/>
                  </a:lnTo>
                  <a:cubicBezTo>
                    <a:pt x="1418" y="316"/>
                    <a:pt x="1103" y="1"/>
                    <a:pt x="725" y="1"/>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gad153999c5_0_387"/>
            <p:cNvSpPr/>
            <p:nvPr/>
          </p:nvSpPr>
          <p:spPr>
            <a:xfrm>
              <a:off x="3912375" y="3426550"/>
              <a:ext cx="51225" cy="69325"/>
            </a:xfrm>
            <a:custGeom>
              <a:rect b="b" l="l" r="r" t="t"/>
              <a:pathLst>
                <a:path extrusionOk="0" h="2773" w="2049">
                  <a:moveTo>
                    <a:pt x="1" y="0"/>
                  </a:moveTo>
                  <a:lnTo>
                    <a:pt x="1" y="1764"/>
                  </a:lnTo>
                  <a:cubicBezTo>
                    <a:pt x="1" y="2363"/>
                    <a:pt x="473" y="2773"/>
                    <a:pt x="1040" y="2773"/>
                  </a:cubicBezTo>
                  <a:cubicBezTo>
                    <a:pt x="1607" y="2773"/>
                    <a:pt x="2048" y="2300"/>
                    <a:pt x="2048" y="1764"/>
                  </a:cubicBezTo>
                  <a:lnTo>
                    <a:pt x="2048" y="32"/>
                  </a:lnTo>
                  <a:lnTo>
                    <a:pt x="316" y="32"/>
                  </a:lnTo>
                  <a:cubicBezTo>
                    <a:pt x="253" y="32"/>
                    <a:pt x="127" y="32"/>
                    <a:pt x="1" y="0"/>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gad153999c5_0_387"/>
            <p:cNvSpPr/>
            <p:nvPr/>
          </p:nvSpPr>
          <p:spPr>
            <a:xfrm>
              <a:off x="3982475" y="3275325"/>
              <a:ext cx="52000" cy="163850"/>
            </a:xfrm>
            <a:custGeom>
              <a:rect b="b" l="l" r="r" t="t"/>
              <a:pathLst>
                <a:path extrusionOk="0" h="6554" w="2080">
                  <a:moveTo>
                    <a:pt x="2080" y="0"/>
                  </a:moveTo>
                  <a:lnTo>
                    <a:pt x="1765" y="315"/>
                  </a:lnTo>
                  <a:cubicBezTo>
                    <a:pt x="1292" y="788"/>
                    <a:pt x="662" y="1071"/>
                    <a:pt x="1" y="1166"/>
                  </a:cubicBezTo>
                  <a:lnTo>
                    <a:pt x="1" y="5419"/>
                  </a:lnTo>
                  <a:cubicBezTo>
                    <a:pt x="662" y="5482"/>
                    <a:pt x="1292" y="5766"/>
                    <a:pt x="1765" y="6238"/>
                  </a:cubicBezTo>
                  <a:lnTo>
                    <a:pt x="2080" y="6553"/>
                  </a:lnTo>
                  <a:lnTo>
                    <a:pt x="2080" y="0"/>
                  </a:ln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95" name="Google Shape;395;gad153999c5_0_387"/>
          <p:cNvSpPr/>
          <p:nvPr/>
        </p:nvSpPr>
        <p:spPr>
          <a:xfrm>
            <a:off x="7203206" y="2774892"/>
            <a:ext cx="608591" cy="579121"/>
          </a:xfrm>
          <a:custGeom>
            <a:rect b="b" l="l" r="r" t="t"/>
            <a:pathLst>
              <a:path extrusionOk="0" h="11846" w="11815">
                <a:moveTo>
                  <a:pt x="5829" y="693"/>
                </a:moveTo>
                <a:cubicBezTo>
                  <a:pt x="6238" y="693"/>
                  <a:pt x="6553" y="1008"/>
                  <a:pt x="6553" y="1418"/>
                </a:cubicBezTo>
                <a:cubicBezTo>
                  <a:pt x="6553" y="1796"/>
                  <a:pt x="6238" y="2111"/>
                  <a:pt x="5829" y="2111"/>
                </a:cubicBezTo>
                <a:cubicBezTo>
                  <a:pt x="5451" y="2111"/>
                  <a:pt x="5136" y="1796"/>
                  <a:pt x="5136" y="1418"/>
                </a:cubicBezTo>
                <a:cubicBezTo>
                  <a:pt x="5136" y="1008"/>
                  <a:pt x="5482" y="693"/>
                  <a:pt x="5829" y="693"/>
                </a:cubicBezTo>
                <a:close/>
                <a:moveTo>
                  <a:pt x="5829" y="2773"/>
                </a:moveTo>
                <a:cubicBezTo>
                  <a:pt x="6774" y="2773"/>
                  <a:pt x="7562" y="3560"/>
                  <a:pt x="7562" y="4568"/>
                </a:cubicBezTo>
                <a:lnTo>
                  <a:pt x="7562" y="4915"/>
                </a:lnTo>
                <a:lnTo>
                  <a:pt x="4096" y="4915"/>
                </a:lnTo>
                <a:lnTo>
                  <a:pt x="4096" y="4568"/>
                </a:lnTo>
                <a:cubicBezTo>
                  <a:pt x="4096" y="3560"/>
                  <a:pt x="4884" y="2773"/>
                  <a:pt x="5829" y="2773"/>
                </a:cubicBezTo>
                <a:close/>
                <a:moveTo>
                  <a:pt x="2363" y="6963"/>
                </a:moveTo>
                <a:cubicBezTo>
                  <a:pt x="2773" y="6963"/>
                  <a:pt x="3088" y="7278"/>
                  <a:pt x="3088" y="7656"/>
                </a:cubicBezTo>
                <a:cubicBezTo>
                  <a:pt x="3088" y="8065"/>
                  <a:pt x="2773" y="8380"/>
                  <a:pt x="2363" y="8380"/>
                </a:cubicBezTo>
                <a:cubicBezTo>
                  <a:pt x="1985" y="8380"/>
                  <a:pt x="1670" y="8065"/>
                  <a:pt x="1670" y="7656"/>
                </a:cubicBezTo>
                <a:cubicBezTo>
                  <a:pt x="1670" y="7278"/>
                  <a:pt x="1985" y="6963"/>
                  <a:pt x="2363" y="6963"/>
                </a:cubicBezTo>
                <a:close/>
                <a:moveTo>
                  <a:pt x="9357" y="6963"/>
                </a:moveTo>
                <a:cubicBezTo>
                  <a:pt x="9735" y="6963"/>
                  <a:pt x="10050" y="7278"/>
                  <a:pt x="10050" y="7656"/>
                </a:cubicBezTo>
                <a:cubicBezTo>
                  <a:pt x="10050" y="8065"/>
                  <a:pt x="9735" y="8380"/>
                  <a:pt x="9357" y="8380"/>
                </a:cubicBezTo>
                <a:cubicBezTo>
                  <a:pt x="8948" y="8380"/>
                  <a:pt x="8633" y="8065"/>
                  <a:pt x="8633" y="7656"/>
                </a:cubicBezTo>
                <a:cubicBezTo>
                  <a:pt x="8633" y="7278"/>
                  <a:pt x="8948" y="6963"/>
                  <a:pt x="9357" y="6963"/>
                </a:cubicBezTo>
                <a:close/>
                <a:moveTo>
                  <a:pt x="2363" y="9042"/>
                </a:moveTo>
                <a:cubicBezTo>
                  <a:pt x="3308" y="9042"/>
                  <a:pt x="4096" y="9830"/>
                  <a:pt x="4096" y="10806"/>
                </a:cubicBezTo>
                <a:lnTo>
                  <a:pt x="4096" y="11184"/>
                </a:lnTo>
                <a:lnTo>
                  <a:pt x="630" y="11184"/>
                </a:lnTo>
                <a:lnTo>
                  <a:pt x="630" y="10806"/>
                </a:lnTo>
                <a:cubicBezTo>
                  <a:pt x="630" y="9830"/>
                  <a:pt x="1418" y="9042"/>
                  <a:pt x="2363" y="9042"/>
                </a:cubicBezTo>
                <a:close/>
                <a:moveTo>
                  <a:pt x="9357" y="9042"/>
                </a:moveTo>
                <a:cubicBezTo>
                  <a:pt x="10302" y="9042"/>
                  <a:pt x="11090" y="9830"/>
                  <a:pt x="11090" y="10806"/>
                </a:cubicBezTo>
                <a:lnTo>
                  <a:pt x="11090" y="11184"/>
                </a:lnTo>
                <a:lnTo>
                  <a:pt x="7625" y="11184"/>
                </a:lnTo>
                <a:lnTo>
                  <a:pt x="7625" y="10806"/>
                </a:lnTo>
                <a:cubicBezTo>
                  <a:pt x="7625" y="9830"/>
                  <a:pt x="8412" y="9042"/>
                  <a:pt x="9357" y="9042"/>
                </a:cubicBezTo>
                <a:close/>
                <a:moveTo>
                  <a:pt x="5892" y="0"/>
                </a:moveTo>
                <a:cubicBezTo>
                  <a:pt x="5136" y="0"/>
                  <a:pt x="4506" y="630"/>
                  <a:pt x="4506" y="1355"/>
                </a:cubicBezTo>
                <a:cubicBezTo>
                  <a:pt x="4506" y="1733"/>
                  <a:pt x="4632" y="2016"/>
                  <a:pt x="4852" y="2300"/>
                </a:cubicBezTo>
                <a:cubicBezTo>
                  <a:pt x="4033" y="2710"/>
                  <a:pt x="3466" y="3529"/>
                  <a:pt x="3466" y="4505"/>
                </a:cubicBezTo>
                <a:lnTo>
                  <a:pt x="3466" y="5230"/>
                </a:lnTo>
                <a:cubicBezTo>
                  <a:pt x="3466" y="5419"/>
                  <a:pt x="3623" y="5577"/>
                  <a:pt x="3844" y="5577"/>
                </a:cubicBezTo>
                <a:lnTo>
                  <a:pt x="5577" y="5577"/>
                </a:lnTo>
                <a:lnTo>
                  <a:pt x="5577" y="7152"/>
                </a:lnTo>
                <a:lnTo>
                  <a:pt x="3875" y="8822"/>
                </a:lnTo>
                <a:cubicBezTo>
                  <a:pt x="3749" y="8696"/>
                  <a:pt x="3592" y="8601"/>
                  <a:pt x="3434" y="8569"/>
                </a:cubicBezTo>
                <a:cubicBezTo>
                  <a:pt x="3686" y="8349"/>
                  <a:pt x="3781" y="8034"/>
                  <a:pt x="3781" y="7624"/>
                </a:cubicBezTo>
                <a:cubicBezTo>
                  <a:pt x="3781" y="6868"/>
                  <a:pt x="3151" y="6238"/>
                  <a:pt x="2426" y="6238"/>
                </a:cubicBezTo>
                <a:cubicBezTo>
                  <a:pt x="1670" y="6238"/>
                  <a:pt x="1040" y="6868"/>
                  <a:pt x="1040" y="7624"/>
                </a:cubicBezTo>
                <a:cubicBezTo>
                  <a:pt x="1040" y="7971"/>
                  <a:pt x="1166" y="8286"/>
                  <a:pt x="1387" y="8569"/>
                </a:cubicBezTo>
                <a:cubicBezTo>
                  <a:pt x="567" y="8979"/>
                  <a:pt x="0" y="9798"/>
                  <a:pt x="0" y="10775"/>
                </a:cubicBezTo>
                <a:lnTo>
                  <a:pt x="0" y="11499"/>
                </a:lnTo>
                <a:cubicBezTo>
                  <a:pt x="0" y="11688"/>
                  <a:pt x="158" y="11846"/>
                  <a:pt x="378" y="11846"/>
                </a:cubicBezTo>
                <a:lnTo>
                  <a:pt x="4474" y="11846"/>
                </a:lnTo>
                <a:cubicBezTo>
                  <a:pt x="4663" y="11846"/>
                  <a:pt x="4821" y="11688"/>
                  <a:pt x="4821" y="11499"/>
                </a:cubicBezTo>
                <a:lnTo>
                  <a:pt x="4821" y="10775"/>
                </a:lnTo>
                <a:cubicBezTo>
                  <a:pt x="4821" y="10239"/>
                  <a:pt x="4632" y="9704"/>
                  <a:pt x="4348" y="9326"/>
                </a:cubicBezTo>
                <a:lnTo>
                  <a:pt x="5860" y="7782"/>
                </a:lnTo>
                <a:lnTo>
                  <a:pt x="7404" y="9326"/>
                </a:lnTo>
                <a:cubicBezTo>
                  <a:pt x="7089" y="9704"/>
                  <a:pt x="6931" y="10239"/>
                  <a:pt x="6931" y="10775"/>
                </a:cubicBezTo>
                <a:lnTo>
                  <a:pt x="6931" y="11499"/>
                </a:lnTo>
                <a:cubicBezTo>
                  <a:pt x="6931" y="11688"/>
                  <a:pt x="7089" y="11846"/>
                  <a:pt x="7309" y="11846"/>
                </a:cubicBezTo>
                <a:lnTo>
                  <a:pt x="11468" y="11846"/>
                </a:lnTo>
                <a:cubicBezTo>
                  <a:pt x="11657" y="11846"/>
                  <a:pt x="11815" y="11688"/>
                  <a:pt x="11815" y="11499"/>
                </a:cubicBezTo>
                <a:lnTo>
                  <a:pt x="11815" y="10775"/>
                </a:lnTo>
                <a:cubicBezTo>
                  <a:pt x="11783" y="9830"/>
                  <a:pt x="11185" y="8979"/>
                  <a:pt x="10365" y="8569"/>
                </a:cubicBezTo>
                <a:cubicBezTo>
                  <a:pt x="10586" y="8349"/>
                  <a:pt x="10712" y="8034"/>
                  <a:pt x="10712" y="7624"/>
                </a:cubicBezTo>
                <a:cubicBezTo>
                  <a:pt x="10712" y="6868"/>
                  <a:pt x="10082" y="6238"/>
                  <a:pt x="9357" y="6238"/>
                </a:cubicBezTo>
                <a:cubicBezTo>
                  <a:pt x="8601" y="6238"/>
                  <a:pt x="7971" y="6868"/>
                  <a:pt x="7971" y="7624"/>
                </a:cubicBezTo>
                <a:cubicBezTo>
                  <a:pt x="7971" y="7971"/>
                  <a:pt x="8097" y="8286"/>
                  <a:pt x="8318" y="8569"/>
                </a:cubicBezTo>
                <a:cubicBezTo>
                  <a:pt x="8160" y="8664"/>
                  <a:pt x="8034" y="8727"/>
                  <a:pt x="7877" y="8822"/>
                </a:cubicBezTo>
                <a:lnTo>
                  <a:pt x="6207" y="7152"/>
                </a:lnTo>
                <a:lnTo>
                  <a:pt x="6207" y="5577"/>
                </a:lnTo>
                <a:lnTo>
                  <a:pt x="7940" y="5577"/>
                </a:lnTo>
                <a:cubicBezTo>
                  <a:pt x="8129" y="5577"/>
                  <a:pt x="8286" y="5419"/>
                  <a:pt x="8286" y="5230"/>
                </a:cubicBezTo>
                <a:lnTo>
                  <a:pt x="8286" y="4505"/>
                </a:lnTo>
                <a:cubicBezTo>
                  <a:pt x="8286" y="3529"/>
                  <a:pt x="7688" y="2710"/>
                  <a:pt x="6900" y="2300"/>
                </a:cubicBezTo>
                <a:cubicBezTo>
                  <a:pt x="7152" y="2080"/>
                  <a:pt x="7246" y="1764"/>
                  <a:pt x="7246" y="1355"/>
                </a:cubicBezTo>
                <a:cubicBezTo>
                  <a:pt x="7246" y="630"/>
                  <a:pt x="6616" y="0"/>
                  <a:pt x="5892" y="0"/>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96" name="Google Shape;396;gad153999c5_0_387"/>
          <p:cNvPicPr preferRelativeResize="0"/>
          <p:nvPr/>
        </p:nvPicPr>
        <p:blipFill>
          <a:blip r:embed="rId6">
            <a:alphaModFix/>
          </a:blip>
          <a:stretch>
            <a:fillRect/>
          </a:stretch>
        </p:blipFill>
        <p:spPr>
          <a:xfrm>
            <a:off x="152400" y="4374225"/>
            <a:ext cx="3879574" cy="22148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pic>
        <p:nvPicPr>
          <p:cNvPr id="401" name="Google Shape;401;gad153999c5_0_517"/>
          <p:cNvPicPr preferRelativeResize="0"/>
          <p:nvPr/>
        </p:nvPicPr>
        <p:blipFill>
          <a:blip r:embed="rId3">
            <a:alphaModFix amt="65000"/>
          </a:blip>
          <a:stretch>
            <a:fillRect/>
          </a:stretch>
        </p:blipFill>
        <p:spPr>
          <a:xfrm>
            <a:off x="-923887" y="1171788"/>
            <a:ext cx="5069533" cy="4771325"/>
          </a:xfrm>
          <a:prstGeom prst="rect">
            <a:avLst/>
          </a:prstGeom>
          <a:noFill/>
          <a:ln>
            <a:noFill/>
          </a:ln>
        </p:spPr>
      </p:pic>
      <p:pic>
        <p:nvPicPr>
          <p:cNvPr id="402" name="Google Shape;402;gad153999c5_0_517"/>
          <p:cNvPicPr preferRelativeResize="0"/>
          <p:nvPr/>
        </p:nvPicPr>
        <p:blipFill>
          <a:blip r:embed="rId3">
            <a:alphaModFix amt="65000"/>
          </a:blip>
          <a:stretch>
            <a:fillRect/>
          </a:stretch>
        </p:blipFill>
        <p:spPr>
          <a:xfrm>
            <a:off x="4405863" y="1043338"/>
            <a:ext cx="5069533" cy="4771325"/>
          </a:xfrm>
          <a:prstGeom prst="rect">
            <a:avLst/>
          </a:prstGeom>
          <a:noFill/>
          <a:ln>
            <a:noFill/>
          </a:ln>
        </p:spPr>
      </p:pic>
      <p:pic>
        <p:nvPicPr>
          <p:cNvPr descr="1x/Recurso%205.png" id="403" name="Google Shape;403;gad153999c5_0_517"/>
          <p:cNvPicPr preferRelativeResize="0"/>
          <p:nvPr/>
        </p:nvPicPr>
        <p:blipFill rotWithShape="1">
          <a:blip r:embed="rId4">
            <a:alphaModFix/>
          </a:blip>
          <a:srcRect b="0" l="0" r="0" t="0"/>
          <a:stretch/>
        </p:blipFill>
        <p:spPr>
          <a:xfrm>
            <a:off x="338401" y="187093"/>
            <a:ext cx="2019123" cy="579120"/>
          </a:xfrm>
          <a:prstGeom prst="rect">
            <a:avLst/>
          </a:prstGeom>
          <a:noFill/>
          <a:ln>
            <a:noFill/>
          </a:ln>
        </p:spPr>
      </p:pic>
      <p:sp>
        <p:nvSpPr>
          <p:cNvPr id="404" name="Google Shape;404;gad153999c5_0_517"/>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05" name="Google Shape;405;gad153999c5_0_517"/>
          <p:cNvPicPr preferRelativeResize="0"/>
          <p:nvPr/>
        </p:nvPicPr>
        <p:blipFill rotWithShape="1">
          <a:blip r:embed="rId5">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406" name="Google Shape;406;gad153999c5_0_517"/>
          <p:cNvPicPr preferRelativeResize="0"/>
          <p:nvPr/>
        </p:nvPicPr>
        <p:blipFill rotWithShape="1">
          <a:blip r:embed="rId6">
            <a:alphaModFix/>
          </a:blip>
          <a:srcRect b="24399" l="22600" r="22397" t="24800"/>
          <a:stretch/>
        </p:blipFill>
        <p:spPr>
          <a:xfrm>
            <a:off x="6704709" y="187093"/>
            <a:ext cx="476250" cy="420370"/>
          </a:xfrm>
          <a:prstGeom prst="rect">
            <a:avLst/>
          </a:prstGeom>
          <a:noFill/>
          <a:ln>
            <a:noFill/>
          </a:ln>
        </p:spPr>
      </p:pic>
      <p:sp>
        <p:nvSpPr>
          <p:cNvPr id="407" name="Google Shape;407;gad153999c5_0_517"/>
          <p:cNvSpPr txBox="1"/>
          <p:nvPr/>
        </p:nvSpPr>
        <p:spPr>
          <a:xfrm>
            <a:off x="169200" y="928775"/>
            <a:ext cx="8805600" cy="12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2500"/>
              <a:t>Tercer paso</a:t>
            </a:r>
            <a:endParaRPr b="1" sz="2500"/>
          </a:p>
          <a:p>
            <a:pPr indent="0" lvl="0" marL="0" rtl="0" algn="l">
              <a:spcBef>
                <a:spcPts val="0"/>
              </a:spcBef>
              <a:spcAft>
                <a:spcPts val="0"/>
              </a:spcAft>
              <a:buNone/>
            </a:pPr>
            <a:r>
              <a:t/>
            </a:r>
            <a:endParaRPr b="1" sz="2500"/>
          </a:p>
        </p:txBody>
      </p:sp>
      <p:sp>
        <p:nvSpPr>
          <p:cNvPr id="408" name="Google Shape;408;gad153999c5_0_517"/>
          <p:cNvSpPr txBox="1"/>
          <p:nvPr/>
        </p:nvSpPr>
        <p:spPr>
          <a:xfrm>
            <a:off x="338400" y="2387550"/>
            <a:ext cx="3411900" cy="208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Explore otros trastornos mentales,</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neurológicos o por uso de sustancias, en especial: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 Epilepsia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 Depresión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 Trastornos conductuales</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409" name="Google Shape;409;gad153999c5_0_517"/>
          <p:cNvSpPr txBox="1"/>
          <p:nvPr/>
        </p:nvSpPr>
        <p:spPr>
          <a:xfrm>
            <a:off x="5234679" y="2291325"/>
            <a:ext cx="3411900" cy="1813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Si presenta alguno…</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 Ofrezca el tratamiento de acuerdo con los módulos</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correspondientes (los módulos de epilepsia, depresión y/o trastornos de la conducta del mhGAP)</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410" name="Google Shape;410;gad153999c5_0_517"/>
          <p:cNvSpPr/>
          <p:nvPr/>
        </p:nvSpPr>
        <p:spPr>
          <a:xfrm>
            <a:off x="3898788" y="3321200"/>
            <a:ext cx="1187400" cy="472500"/>
          </a:xfrm>
          <a:prstGeom prst="rightArrow">
            <a:avLst>
              <a:gd fmla="val 50000" name="adj1"/>
              <a:gd fmla="val 50000" name="adj2"/>
            </a:avLst>
          </a:prstGeom>
          <a:solidFill>
            <a:srgbClr val="645CA7"/>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gad153999c5_0_517"/>
          <p:cNvSpPr txBox="1"/>
          <p:nvPr/>
        </p:nvSpPr>
        <p:spPr>
          <a:xfrm>
            <a:off x="278400" y="5513425"/>
            <a:ext cx="8428200" cy="101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ES" sz="2000">
                <a:latin typeface="Calibri"/>
                <a:ea typeface="Calibri"/>
                <a:cs typeface="Calibri"/>
                <a:sym typeface="Calibri"/>
              </a:rPr>
              <a:t>Importante: </a:t>
            </a:r>
            <a:r>
              <a:rPr lang="es-ES" sz="2000">
                <a:latin typeface="Calibri"/>
                <a:ea typeface="Calibri"/>
                <a:cs typeface="Calibri"/>
                <a:sym typeface="Calibri"/>
              </a:rPr>
              <a:t>Preste especial cuidado al prescribir medicamentos psicotrópicos a personas con trastornos del desarrollo ya que a menudo tienen mayor sensibilidad a sus efectos secundarios.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pic>
        <p:nvPicPr>
          <p:cNvPr id="416" name="Google Shape;416;gad153999c5_0_547"/>
          <p:cNvPicPr preferRelativeResize="0"/>
          <p:nvPr/>
        </p:nvPicPr>
        <p:blipFill rotWithShape="1">
          <a:blip r:embed="rId3">
            <a:alphaModFix amt="64000"/>
          </a:blip>
          <a:srcRect b="0" l="0" r="0" t="0"/>
          <a:stretch/>
        </p:blipFill>
        <p:spPr>
          <a:xfrm>
            <a:off x="3750325" y="1177125"/>
            <a:ext cx="4642500" cy="5280500"/>
          </a:xfrm>
          <a:prstGeom prst="rect">
            <a:avLst/>
          </a:prstGeom>
          <a:noFill/>
          <a:ln>
            <a:noFill/>
          </a:ln>
        </p:spPr>
      </p:pic>
      <p:pic>
        <p:nvPicPr>
          <p:cNvPr descr="1x/Recurso%205.png" id="417" name="Google Shape;417;gad153999c5_0_547"/>
          <p:cNvPicPr preferRelativeResize="0"/>
          <p:nvPr/>
        </p:nvPicPr>
        <p:blipFill rotWithShape="1">
          <a:blip r:embed="rId4">
            <a:alphaModFix/>
          </a:blip>
          <a:srcRect b="0" l="0" r="0" t="0"/>
          <a:stretch/>
        </p:blipFill>
        <p:spPr>
          <a:xfrm>
            <a:off x="338401" y="187093"/>
            <a:ext cx="2019123" cy="579120"/>
          </a:xfrm>
          <a:prstGeom prst="rect">
            <a:avLst/>
          </a:prstGeom>
          <a:noFill/>
          <a:ln>
            <a:noFill/>
          </a:ln>
        </p:spPr>
      </p:pic>
      <p:sp>
        <p:nvSpPr>
          <p:cNvPr id="418" name="Google Shape;418;gad153999c5_0_547"/>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19" name="Google Shape;419;gad153999c5_0_547"/>
          <p:cNvPicPr preferRelativeResize="0"/>
          <p:nvPr/>
        </p:nvPicPr>
        <p:blipFill rotWithShape="1">
          <a:blip r:embed="rId5">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420" name="Google Shape;420;gad153999c5_0_547"/>
          <p:cNvPicPr preferRelativeResize="0"/>
          <p:nvPr/>
        </p:nvPicPr>
        <p:blipFill rotWithShape="1">
          <a:blip r:embed="rId6">
            <a:alphaModFix/>
          </a:blip>
          <a:srcRect b="24399" l="22600" r="22397" t="24800"/>
          <a:stretch/>
        </p:blipFill>
        <p:spPr>
          <a:xfrm>
            <a:off x="6704709" y="187093"/>
            <a:ext cx="476250" cy="420370"/>
          </a:xfrm>
          <a:prstGeom prst="rect">
            <a:avLst/>
          </a:prstGeom>
          <a:noFill/>
          <a:ln>
            <a:noFill/>
          </a:ln>
        </p:spPr>
      </p:pic>
      <p:sp>
        <p:nvSpPr>
          <p:cNvPr id="421" name="Google Shape;421;gad153999c5_0_547"/>
          <p:cNvSpPr txBox="1"/>
          <p:nvPr/>
        </p:nvSpPr>
        <p:spPr>
          <a:xfrm>
            <a:off x="338400" y="1644525"/>
            <a:ext cx="3044700" cy="767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2500"/>
              <a:t>Cuarto</a:t>
            </a:r>
            <a:r>
              <a:rPr b="1" lang="es-ES" sz="2500"/>
              <a:t> paso</a:t>
            </a:r>
            <a:endParaRPr b="1" sz="2500"/>
          </a:p>
          <a:p>
            <a:pPr indent="0" lvl="0" marL="0" rtl="0" algn="l">
              <a:spcBef>
                <a:spcPts val="0"/>
              </a:spcBef>
              <a:spcAft>
                <a:spcPts val="0"/>
              </a:spcAft>
              <a:buNone/>
            </a:pPr>
            <a:r>
              <a:t/>
            </a:r>
            <a:endParaRPr b="1" sz="2500"/>
          </a:p>
        </p:txBody>
      </p:sp>
      <p:sp>
        <p:nvSpPr>
          <p:cNvPr id="422" name="Google Shape;422;gad153999c5_0_547"/>
          <p:cNvSpPr txBox="1"/>
          <p:nvPr/>
        </p:nvSpPr>
        <p:spPr>
          <a:xfrm>
            <a:off x="338425" y="3005300"/>
            <a:ext cx="3411900" cy="140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Identificar si el niño presenta conductas inadecuadas</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423" name="Google Shape;423;gad153999c5_0_547"/>
          <p:cNvSpPr txBox="1"/>
          <p:nvPr/>
        </p:nvSpPr>
        <p:spPr>
          <a:xfrm>
            <a:off x="4148850" y="1345175"/>
            <a:ext cx="4497600" cy="46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ES" sz="2000">
                <a:latin typeface="Calibri"/>
                <a:ea typeface="Calibri"/>
                <a:cs typeface="Calibri"/>
                <a:sym typeface="Calibri"/>
              </a:rPr>
              <a:t>En caso de ser positivo:</a:t>
            </a:r>
            <a:endParaRPr b="1"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l">
              <a:lnSpc>
                <a:spcPct val="115000"/>
              </a:lnSpc>
              <a:spcBef>
                <a:spcPts val="0"/>
              </a:spcBef>
              <a:spcAft>
                <a:spcPts val="0"/>
              </a:spcAft>
              <a:buNone/>
            </a:pPr>
            <a:r>
              <a:rPr lang="es-ES" sz="2000">
                <a:latin typeface="Calibri"/>
                <a:ea typeface="Calibri"/>
                <a:cs typeface="Calibri"/>
                <a:sym typeface="Calibri"/>
              </a:rPr>
              <a:t>» Atienda cualquier problema físico agudo subyacente que agrave los problemas de conducta y que puedan responder al tratamiento.</a:t>
            </a:r>
            <a:endParaRPr sz="2000">
              <a:latin typeface="Calibri"/>
              <a:ea typeface="Calibri"/>
              <a:cs typeface="Calibri"/>
              <a:sym typeface="Calibri"/>
            </a:endParaRPr>
          </a:p>
          <a:p>
            <a:pPr indent="0" lvl="0" marL="0" rtl="0" algn="l">
              <a:lnSpc>
                <a:spcPct val="115000"/>
              </a:lnSpc>
              <a:spcBef>
                <a:spcPts val="0"/>
              </a:spcBef>
              <a:spcAft>
                <a:spcPts val="0"/>
              </a:spcAft>
              <a:buNone/>
            </a:pPr>
            <a:r>
              <a:rPr lang="es-ES" sz="2000">
                <a:latin typeface="Calibri"/>
                <a:ea typeface="Calibri"/>
                <a:cs typeface="Calibri"/>
                <a:sym typeface="Calibri"/>
              </a:rPr>
              <a:t>» Para el problema de conducta específico, considere ofrecer psicoeducación familiar adicional </a:t>
            </a:r>
            <a:endParaRPr sz="2000">
              <a:latin typeface="Calibri"/>
              <a:ea typeface="Calibri"/>
              <a:cs typeface="Calibri"/>
              <a:sym typeface="Calibri"/>
            </a:endParaRPr>
          </a:p>
          <a:p>
            <a:pPr indent="0" lvl="0" marL="0" rtl="0" algn="l">
              <a:lnSpc>
                <a:spcPct val="115000"/>
              </a:lnSpc>
              <a:spcBef>
                <a:spcPts val="0"/>
              </a:spcBef>
              <a:spcAft>
                <a:spcPts val="0"/>
              </a:spcAft>
              <a:buNone/>
            </a:pPr>
            <a:r>
              <a:rPr lang="es-ES" sz="2000">
                <a:latin typeface="Calibri"/>
                <a:ea typeface="Calibri"/>
                <a:cs typeface="Calibri"/>
                <a:sym typeface="Calibri"/>
              </a:rPr>
              <a:t>» Si los recursos están disponibles, considere la terapia cognitivo conductual </a:t>
            </a:r>
            <a:endParaRPr sz="2000">
              <a:latin typeface="Calibri"/>
              <a:ea typeface="Calibri"/>
              <a:cs typeface="Calibri"/>
              <a:sym typeface="Calibri"/>
            </a:endParaRPr>
          </a:p>
          <a:p>
            <a:pPr indent="0" lvl="0" marL="0" rtl="0" algn="l">
              <a:lnSpc>
                <a:spcPct val="115000"/>
              </a:lnSpc>
              <a:spcBef>
                <a:spcPts val="0"/>
              </a:spcBef>
              <a:spcAft>
                <a:spcPts val="0"/>
              </a:spcAft>
              <a:buNone/>
            </a:pPr>
            <a:r>
              <a:rPr lang="es-ES" sz="2000">
                <a:latin typeface="Calibri"/>
                <a:ea typeface="Calibri"/>
                <a:cs typeface="Calibri"/>
                <a:sym typeface="Calibri"/>
              </a:rPr>
              <a:t>» Ofrezca apoyo adicional a los cuidadores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sp>
        <p:nvSpPr>
          <p:cNvPr id="424" name="Google Shape;424;gad153999c5_0_547"/>
          <p:cNvSpPr/>
          <p:nvPr/>
        </p:nvSpPr>
        <p:spPr>
          <a:xfrm>
            <a:off x="1669959" y="2410747"/>
            <a:ext cx="748838" cy="767093"/>
          </a:xfrm>
          <a:custGeom>
            <a:rect b="b" l="l" r="r" t="t"/>
            <a:pathLst>
              <a:path extrusionOk="0" h="11847" w="11909">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rgbClr val="645CA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pic>
        <p:nvPicPr>
          <p:cNvPr descr="1x/Recurso%205.png" id="429" name="Google Shape;429;gad153999c5_0_564"/>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430" name="Google Shape;430;gad153999c5_0_564"/>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31" name="Google Shape;431;gad153999c5_0_564"/>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432" name="Google Shape;432;gad153999c5_0_564"/>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433" name="Google Shape;433;gad153999c5_0_564"/>
          <p:cNvSpPr txBox="1"/>
          <p:nvPr/>
        </p:nvSpPr>
        <p:spPr>
          <a:xfrm>
            <a:off x="169200" y="928775"/>
            <a:ext cx="8805600" cy="767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2500"/>
              <a:t>Tratamiento y consejo psicosocial</a:t>
            </a:r>
            <a:endParaRPr b="1" sz="2500"/>
          </a:p>
        </p:txBody>
      </p:sp>
      <p:sp>
        <p:nvSpPr>
          <p:cNvPr id="434" name="Google Shape;434;gad153999c5_0_564"/>
          <p:cNvSpPr txBox="1"/>
          <p:nvPr/>
        </p:nvSpPr>
        <p:spPr>
          <a:xfrm>
            <a:off x="169200" y="4279400"/>
            <a:ext cx="2641800" cy="208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Aceptar y atender al niño con un trastorno del desarrollo</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435" name="Google Shape;435;gad153999c5_0_564"/>
          <p:cNvSpPr txBox="1"/>
          <p:nvPr/>
        </p:nvSpPr>
        <p:spPr>
          <a:xfrm>
            <a:off x="5985199" y="3811975"/>
            <a:ext cx="2835900" cy="1813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Entender que las personas con trastornos del desarrollo pueden tener dificultades al enfrentarse con nuevas situaciones</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436" name="Google Shape;436;gad153999c5_0_564"/>
          <p:cNvSpPr txBox="1"/>
          <p:nvPr/>
        </p:nvSpPr>
        <p:spPr>
          <a:xfrm>
            <a:off x="357900" y="2686688"/>
            <a:ext cx="8428200" cy="101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Es importante que la persona y los familiares reciban un entrenamiento para:</a:t>
            </a:r>
            <a:endParaRPr sz="2000">
              <a:latin typeface="Calibri"/>
              <a:ea typeface="Calibri"/>
              <a:cs typeface="Calibri"/>
              <a:sym typeface="Calibri"/>
            </a:endParaRPr>
          </a:p>
        </p:txBody>
      </p:sp>
      <p:sp>
        <p:nvSpPr>
          <p:cNvPr id="437" name="Google Shape;437;gad153999c5_0_564"/>
          <p:cNvSpPr txBox="1"/>
          <p:nvPr/>
        </p:nvSpPr>
        <p:spPr>
          <a:xfrm>
            <a:off x="338400" y="1807725"/>
            <a:ext cx="8805600" cy="767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Psicoeducación familiar</a:t>
            </a:r>
            <a:endParaRPr b="1" sz="2300"/>
          </a:p>
        </p:txBody>
      </p:sp>
      <p:pic>
        <p:nvPicPr>
          <p:cNvPr id="438" name="Google Shape;438;gad153999c5_0_564"/>
          <p:cNvPicPr preferRelativeResize="0"/>
          <p:nvPr/>
        </p:nvPicPr>
        <p:blipFill>
          <a:blip r:embed="rId6">
            <a:alphaModFix/>
          </a:blip>
          <a:stretch>
            <a:fillRect/>
          </a:stretch>
        </p:blipFill>
        <p:spPr>
          <a:xfrm>
            <a:off x="2980199" y="3811975"/>
            <a:ext cx="2835801" cy="177473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pic>
        <p:nvPicPr>
          <p:cNvPr descr="1x/Recurso%205.png" id="102" name="Google Shape;102;p2"/>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03" name="Google Shape;103;p2"/>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04" name="Google Shape;104;p2"/>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105" name="Google Shape;105;p2"/>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sp>
        <p:nvSpPr>
          <p:cNvPr id="106" name="Google Shape;106;p2"/>
          <p:cNvSpPr txBox="1"/>
          <p:nvPr/>
        </p:nvSpPr>
        <p:spPr>
          <a:xfrm>
            <a:off x="338400" y="1264575"/>
            <a:ext cx="8805600" cy="751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¿Qué son los trastornos del neurodesarrollo?</a:t>
            </a:r>
            <a:endParaRPr b="1" sz="2300"/>
          </a:p>
        </p:txBody>
      </p:sp>
      <p:sp>
        <p:nvSpPr>
          <p:cNvPr id="107" name="Google Shape;107;p2"/>
          <p:cNvSpPr txBox="1"/>
          <p:nvPr/>
        </p:nvSpPr>
        <p:spPr>
          <a:xfrm>
            <a:off x="338400" y="2229650"/>
            <a:ext cx="5231100" cy="375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t>Los trastornos del neurodesarrollo comprenden a un grupo de trastornos crónicos relacionados, que por lo general se manifiestan en periodos tempranos de la niñez, usualmente antes que inicien la escuela primaria. Esto provoca una alteración en la adquisición de habilidades cognitivas, motoras, del lenguaje y sociales que impactan significativamente en el funcionamiento personal, social y académico de la persona (Fejerman, 2015).</a:t>
            </a:r>
            <a:endParaRPr sz="2000"/>
          </a:p>
        </p:txBody>
      </p:sp>
      <p:pic>
        <p:nvPicPr>
          <p:cNvPr id="108" name="Google Shape;108;p2"/>
          <p:cNvPicPr preferRelativeResize="0"/>
          <p:nvPr/>
        </p:nvPicPr>
        <p:blipFill>
          <a:blip r:embed="rId6">
            <a:alphaModFix/>
          </a:blip>
          <a:stretch>
            <a:fillRect/>
          </a:stretch>
        </p:blipFill>
        <p:spPr>
          <a:xfrm>
            <a:off x="5852614" y="2397925"/>
            <a:ext cx="3030125" cy="30301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sp>
        <p:nvSpPr>
          <p:cNvPr id="443" name="Google Shape;443;gad153999c5_0_580"/>
          <p:cNvSpPr/>
          <p:nvPr/>
        </p:nvSpPr>
        <p:spPr>
          <a:xfrm>
            <a:off x="3652325" y="1002875"/>
            <a:ext cx="4161000" cy="4114500"/>
          </a:xfrm>
          <a:prstGeom prst="ellipse">
            <a:avLst/>
          </a:prstGeom>
          <a:solidFill>
            <a:srgbClr val="D9D2E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gad153999c5_0_580"/>
          <p:cNvSpPr/>
          <p:nvPr/>
        </p:nvSpPr>
        <p:spPr>
          <a:xfrm>
            <a:off x="2357525" y="2743500"/>
            <a:ext cx="4161000" cy="4114500"/>
          </a:xfrm>
          <a:prstGeom prst="ellipse">
            <a:avLst/>
          </a:prstGeom>
          <a:solidFill>
            <a:srgbClr val="CFE2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gad153999c5_0_580"/>
          <p:cNvSpPr/>
          <p:nvPr/>
        </p:nvSpPr>
        <p:spPr>
          <a:xfrm>
            <a:off x="338400" y="1002875"/>
            <a:ext cx="4161000" cy="4114500"/>
          </a:xfrm>
          <a:prstGeom prst="ellipse">
            <a:avLst/>
          </a:prstGeom>
          <a:solidFill>
            <a:srgbClr val="EAD1D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1x/Recurso%205.png" id="446" name="Google Shape;446;gad153999c5_0_580"/>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447" name="Google Shape;447;gad153999c5_0_580"/>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48" name="Google Shape;448;gad153999c5_0_580"/>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449" name="Google Shape;449;gad153999c5_0_580"/>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450" name="Google Shape;450;gad153999c5_0_580"/>
          <p:cNvSpPr txBox="1"/>
          <p:nvPr/>
        </p:nvSpPr>
        <p:spPr>
          <a:xfrm>
            <a:off x="703500" y="1565813"/>
            <a:ext cx="3430800" cy="298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200">
                <a:latin typeface="Calibri"/>
                <a:ea typeface="Calibri"/>
                <a:cs typeface="Calibri"/>
                <a:sym typeface="Calibri"/>
              </a:rPr>
              <a:t>» Aprender qué cosas le causan estrés al niño y qué le hace feliz; qué causa sus problemas de conducta y qué los previene; cuáles son las fortalezas y debilidades del niño y cuál es su mejor forma para aprender</a:t>
            </a:r>
            <a:endParaRPr sz="2200">
              <a:latin typeface="Calibri"/>
              <a:ea typeface="Calibri"/>
              <a:cs typeface="Calibri"/>
              <a:sym typeface="Calibri"/>
            </a:endParaRPr>
          </a:p>
          <a:p>
            <a:pPr indent="0" lvl="0" marL="0" rtl="0" algn="ctr">
              <a:spcBef>
                <a:spcPts val="0"/>
              </a:spcBef>
              <a:spcAft>
                <a:spcPts val="0"/>
              </a:spcAft>
              <a:buNone/>
            </a:pPr>
            <a:r>
              <a:t/>
            </a:r>
            <a:endParaRPr sz="2200">
              <a:latin typeface="Calibri"/>
              <a:ea typeface="Calibri"/>
              <a:cs typeface="Calibri"/>
              <a:sym typeface="Calibri"/>
            </a:endParaRPr>
          </a:p>
        </p:txBody>
      </p:sp>
      <p:sp>
        <p:nvSpPr>
          <p:cNvPr id="451" name="Google Shape;451;gad153999c5_0_580"/>
          <p:cNvSpPr txBox="1"/>
          <p:nvPr/>
        </p:nvSpPr>
        <p:spPr>
          <a:xfrm>
            <a:off x="4642175" y="1800475"/>
            <a:ext cx="2749500" cy="14040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s-ES" sz="2000">
                <a:latin typeface="Calibri"/>
                <a:ea typeface="Calibri"/>
                <a:cs typeface="Calibri"/>
                <a:sym typeface="Calibri"/>
              </a:rPr>
              <a:t>» Involucrarlos en la vida diaria, empezando con tareas sencillas, una a la vez</a:t>
            </a:r>
            <a:endParaRPr sz="2000">
              <a:latin typeface="Calibri"/>
              <a:ea typeface="Calibri"/>
              <a:cs typeface="Calibri"/>
              <a:sym typeface="Calibri"/>
            </a:endParaRPr>
          </a:p>
        </p:txBody>
      </p:sp>
      <p:sp>
        <p:nvSpPr>
          <p:cNvPr id="452" name="Google Shape;452;gad153999c5_0_580"/>
          <p:cNvSpPr txBox="1"/>
          <p:nvPr/>
        </p:nvSpPr>
        <p:spPr>
          <a:xfrm>
            <a:off x="3243200" y="3947250"/>
            <a:ext cx="2980200" cy="1404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 Mantenerlos en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        las escuelas hasta</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 donde sea posible; es preferible que asista a escuelas convencionales, aún si es a tiempo parcial.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pic>
        <p:nvPicPr>
          <p:cNvPr id="457" name="Google Shape;457;gad153999c5_0_596"/>
          <p:cNvPicPr preferRelativeResize="0"/>
          <p:nvPr/>
        </p:nvPicPr>
        <p:blipFill>
          <a:blip r:embed="rId3">
            <a:alphaModFix amt="64000"/>
          </a:blip>
          <a:stretch>
            <a:fillRect/>
          </a:stretch>
        </p:blipFill>
        <p:spPr>
          <a:xfrm>
            <a:off x="6277187" y="2978896"/>
            <a:ext cx="2674425" cy="2404306"/>
          </a:xfrm>
          <a:prstGeom prst="rect">
            <a:avLst/>
          </a:prstGeom>
          <a:noFill/>
          <a:ln>
            <a:noFill/>
          </a:ln>
        </p:spPr>
      </p:pic>
      <p:pic>
        <p:nvPicPr>
          <p:cNvPr id="458" name="Google Shape;458;gad153999c5_0_596"/>
          <p:cNvPicPr preferRelativeResize="0"/>
          <p:nvPr/>
        </p:nvPicPr>
        <p:blipFill>
          <a:blip r:embed="rId3">
            <a:alphaModFix amt="64000"/>
          </a:blip>
          <a:stretch>
            <a:fillRect/>
          </a:stretch>
        </p:blipFill>
        <p:spPr>
          <a:xfrm>
            <a:off x="3319400" y="2226846"/>
            <a:ext cx="2674425" cy="2404306"/>
          </a:xfrm>
          <a:prstGeom prst="rect">
            <a:avLst/>
          </a:prstGeom>
          <a:noFill/>
          <a:ln>
            <a:noFill/>
          </a:ln>
        </p:spPr>
      </p:pic>
      <p:pic>
        <p:nvPicPr>
          <p:cNvPr id="459" name="Google Shape;459;gad153999c5_0_596"/>
          <p:cNvPicPr preferRelativeResize="0"/>
          <p:nvPr/>
        </p:nvPicPr>
        <p:blipFill>
          <a:blip r:embed="rId3">
            <a:alphaModFix amt="64000"/>
          </a:blip>
          <a:stretch>
            <a:fillRect/>
          </a:stretch>
        </p:blipFill>
        <p:spPr>
          <a:xfrm>
            <a:off x="192412" y="1608446"/>
            <a:ext cx="2674425" cy="2404306"/>
          </a:xfrm>
          <a:prstGeom prst="rect">
            <a:avLst/>
          </a:prstGeom>
          <a:noFill/>
          <a:ln>
            <a:noFill/>
          </a:ln>
        </p:spPr>
      </p:pic>
      <p:pic>
        <p:nvPicPr>
          <p:cNvPr descr="1x/Recurso%205.png" id="460" name="Google Shape;460;gad153999c5_0_596"/>
          <p:cNvPicPr preferRelativeResize="0"/>
          <p:nvPr/>
        </p:nvPicPr>
        <p:blipFill rotWithShape="1">
          <a:blip r:embed="rId4">
            <a:alphaModFix/>
          </a:blip>
          <a:srcRect b="0" l="0" r="0" t="0"/>
          <a:stretch/>
        </p:blipFill>
        <p:spPr>
          <a:xfrm>
            <a:off x="338401" y="187093"/>
            <a:ext cx="2019123" cy="579120"/>
          </a:xfrm>
          <a:prstGeom prst="rect">
            <a:avLst/>
          </a:prstGeom>
          <a:noFill/>
          <a:ln>
            <a:noFill/>
          </a:ln>
        </p:spPr>
      </p:pic>
      <p:sp>
        <p:nvSpPr>
          <p:cNvPr id="461" name="Google Shape;461;gad153999c5_0_596"/>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62" name="Google Shape;462;gad153999c5_0_596"/>
          <p:cNvPicPr preferRelativeResize="0"/>
          <p:nvPr/>
        </p:nvPicPr>
        <p:blipFill rotWithShape="1">
          <a:blip r:embed="rId5">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463" name="Google Shape;463;gad153999c5_0_596"/>
          <p:cNvPicPr preferRelativeResize="0"/>
          <p:nvPr/>
        </p:nvPicPr>
        <p:blipFill rotWithShape="1">
          <a:blip r:embed="rId6">
            <a:alphaModFix/>
          </a:blip>
          <a:srcRect b="24399" l="22600" r="22397" t="24800"/>
          <a:stretch/>
        </p:blipFill>
        <p:spPr>
          <a:xfrm>
            <a:off x="6704709" y="187093"/>
            <a:ext cx="476250" cy="420370"/>
          </a:xfrm>
          <a:prstGeom prst="rect">
            <a:avLst/>
          </a:prstGeom>
          <a:noFill/>
          <a:ln>
            <a:noFill/>
          </a:ln>
        </p:spPr>
      </p:pic>
      <p:sp>
        <p:nvSpPr>
          <p:cNvPr id="464" name="Google Shape;464;gad153999c5_0_596"/>
          <p:cNvSpPr txBox="1"/>
          <p:nvPr/>
        </p:nvSpPr>
        <p:spPr>
          <a:xfrm>
            <a:off x="338400" y="2291325"/>
            <a:ext cx="2934600" cy="208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Tener precaución con respecto a su higiene general y entrenarlos en su aseo personal</a:t>
            </a:r>
            <a:endParaRPr sz="2000">
              <a:latin typeface="Calibri"/>
              <a:ea typeface="Calibri"/>
              <a:cs typeface="Calibri"/>
              <a:sym typeface="Calibri"/>
            </a:endParaRPr>
          </a:p>
        </p:txBody>
      </p:sp>
      <p:sp>
        <p:nvSpPr>
          <p:cNvPr id="465" name="Google Shape;465;gad153999c5_0_596"/>
          <p:cNvSpPr txBox="1"/>
          <p:nvPr/>
        </p:nvSpPr>
        <p:spPr>
          <a:xfrm>
            <a:off x="3272838" y="2774900"/>
            <a:ext cx="2598300" cy="1813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Comunicar y compartir información con otros padres que tienen hijos con condiciones similares</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466" name="Google Shape;466;gad153999c5_0_596"/>
          <p:cNvSpPr txBox="1"/>
          <p:nvPr/>
        </p:nvSpPr>
        <p:spPr>
          <a:xfrm>
            <a:off x="6277175" y="3891350"/>
            <a:ext cx="2934600" cy="1813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Protegerlos contra el abuso</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pic>
        <p:nvPicPr>
          <p:cNvPr descr="1x/Recurso%205.png" id="471" name="Google Shape;471;gad153999c5_0_626"/>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472" name="Google Shape;472;gad153999c5_0_626"/>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73" name="Google Shape;473;gad153999c5_0_626"/>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474" name="Google Shape;474;gad153999c5_0_626"/>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475" name="Google Shape;475;gad153999c5_0_626"/>
          <p:cNvSpPr txBox="1"/>
          <p:nvPr/>
        </p:nvSpPr>
        <p:spPr>
          <a:xfrm>
            <a:off x="338400" y="2291325"/>
            <a:ext cx="2934600" cy="208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Respetar sus derechos a tener un área segura, dentro de un límite visible, donde puedan sentirse seguros, cómodos y andar y jugar libremente en la forma que les gusta</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sp>
        <p:nvSpPr>
          <p:cNvPr id="476" name="Google Shape;476;gad153999c5_0_626"/>
          <p:cNvSpPr txBox="1"/>
          <p:nvPr/>
        </p:nvSpPr>
        <p:spPr>
          <a:xfrm>
            <a:off x="6106613" y="3213125"/>
            <a:ext cx="2598300" cy="1813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Premiar su buena conducta después de la acción y no darle premio alguno cuando la conducta es inadecuada</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p:txBody>
      </p:sp>
      <p:pic>
        <p:nvPicPr>
          <p:cNvPr id="477" name="Google Shape;477;gad153999c5_0_626"/>
          <p:cNvPicPr preferRelativeResize="0"/>
          <p:nvPr/>
        </p:nvPicPr>
        <p:blipFill>
          <a:blip r:embed="rId6">
            <a:alphaModFix/>
          </a:blip>
          <a:stretch>
            <a:fillRect/>
          </a:stretch>
        </p:blipFill>
        <p:spPr>
          <a:xfrm>
            <a:off x="2998463" y="2291313"/>
            <a:ext cx="3147075" cy="31470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pic>
        <p:nvPicPr>
          <p:cNvPr descr="1x/Recurso%205.png" id="482" name="Google Shape;482;gad153999c5_0_640"/>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483" name="Google Shape;483;gad153999c5_0_640"/>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84" name="Google Shape;484;gad153999c5_0_640"/>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485" name="Google Shape;485;gad153999c5_0_640"/>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486" name="Google Shape;486;gad153999c5_0_640"/>
          <p:cNvSpPr txBox="1"/>
          <p:nvPr/>
        </p:nvSpPr>
        <p:spPr>
          <a:xfrm>
            <a:off x="3074426" y="3453950"/>
            <a:ext cx="5310000" cy="181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 Pedirle  al niño que se siente en la primera fila del aula.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Permitir tiempo adicional para que el niño entienda las tareas.</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Dividir las tareas largas en tramos más pequeños.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Explorar si hay acoso escolar y tome las acciones necesarias para detenerlo.</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sp>
        <p:nvSpPr>
          <p:cNvPr id="487" name="Google Shape;487;gad153999c5_0_640"/>
          <p:cNvSpPr txBox="1"/>
          <p:nvPr/>
        </p:nvSpPr>
        <p:spPr>
          <a:xfrm>
            <a:off x="357900" y="2158413"/>
            <a:ext cx="8428200" cy="101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Se recomienda hacer un plan sobre cómo abordar las necesidades educativas especiales del niño. Algunas sugerencias sencillas incluyen:</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sp>
        <p:nvSpPr>
          <p:cNvPr id="488" name="Google Shape;488;gad153999c5_0_640"/>
          <p:cNvSpPr txBox="1"/>
          <p:nvPr/>
        </p:nvSpPr>
        <p:spPr>
          <a:xfrm>
            <a:off x="338400" y="1342913"/>
            <a:ext cx="8805600" cy="767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Consejo a los maestros</a:t>
            </a:r>
            <a:endParaRPr b="1" sz="2300"/>
          </a:p>
          <a:p>
            <a:pPr indent="0" lvl="0" marL="0" rtl="0" algn="l">
              <a:spcBef>
                <a:spcPts val="0"/>
              </a:spcBef>
              <a:spcAft>
                <a:spcPts val="0"/>
              </a:spcAft>
              <a:buNone/>
            </a:pPr>
            <a:r>
              <a:t/>
            </a:r>
            <a:endParaRPr b="1" sz="2300"/>
          </a:p>
        </p:txBody>
      </p:sp>
      <p:pic>
        <p:nvPicPr>
          <p:cNvPr id="489" name="Google Shape;489;gad153999c5_0_640"/>
          <p:cNvPicPr preferRelativeResize="0"/>
          <p:nvPr/>
        </p:nvPicPr>
        <p:blipFill>
          <a:blip r:embed="rId6">
            <a:alphaModFix/>
          </a:blip>
          <a:stretch>
            <a:fillRect/>
          </a:stretch>
        </p:blipFill>
        <p:spPr>
          <a:xfrm>
            <a:off x="-146076" y="2908907"/>
            <a:ext cx="3827675" cy="38276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pic>
        <p:nvPicPr>
          <p:cNvPr descr="1x/Recurso%205.png" id="494" name="Google Shape;494;gad153999c5_0_654"/>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495" name="Google Shape;495;gad153999c5_0_654"/>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96" name="Google Shape;496;gad153999c5_0_654"/>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497" name="Google Shape;497;gad153999c5_0_654"/>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498" name="Google Shape;498;gad153999c5_0_654"/>
          <p:cNvSpPr txBox="1"/>
          <p:nvPr/>
        </p:nvSpPr>
        <p:spPr>
          <a:xfrm>
            <a:off x="357900" y="2158425"/>
            <a:ext cx="5689800" cy="101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Tenga en cuenta...</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La identificación del impacto psicosocial en los cuidadores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La evaluación de las necesidades del cuidador y promover el apoyo y los recursos necesarios para su vida familiar, empleo, actividades sociales y salud. Coordinar el servicio de relevo para el descanso del cuidador principal, lo que significa un receso ahora y más adelante cuando otros cuidadores de confianza se encarguen temporalmente de la situación</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sp>
        <p:nvSpPr>
          <p:cNvPr id="499" name="Google Shape;499;gad153999c5_0_654"/>
          <p:cNvSpPr txBox="1"/>
          <p:nvPr/>
        </p:nvSpPr>
        <p:spPr>
          <a:xfrm>
            <a:off x="338400" y="1342913"/>
            <a:ext cx="8805600" cy="767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Apoyo a los cuidadores</a:t>
            </a:r>
            <a:endParaRPr b="1" sz="2300"/>
          </a:p>
        </p:txBody>
      </p:sp>
      <p:pic>
        <p:nvPicPr>
          <p:cNvPr id="500" name="Google Shape;500;gad153999c5_0_654"/>
          <p:cNvPicPr preferRelativeResize="0"/>
          <p:nvPr/>
        </p:nvPicPr>
        <p:blipFill>
          <a:blip r:embed="rId6">
            <a:alphaModFix/>
          </a:blip>
          <a:stretch>
            <a:fillRect/>
          </a:stretch>
        </p:blipFill>
        <p:spPr>
          <a:xfrm>
            <a:off x="6259700" y="2845475"/>
            <a:ext cx="2623050" cy="26230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pic>
        <p:nvPicPr>
          <p:cNvPr descr="1x/Recurso%205.png" id="505" name="Google Shape;505;gad153999c5_0_666"/>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506" name="Google Shape;506;gad153999c5_0_666"/>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507" name="Google Shape;507;gad153999c5_0_666"/>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508" name="Google Shape;508;gad153999c5_0_666"/>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509" name="Google Shape;509;gad153999c5_0_666"/>
          <p:cNvSpPr txBox="1"/>
          <p:nvPr/>
        </p:nvSpPr>
        <p:spPr>
          <a:xfrm>
            <a:off x="338400" y="1845875"/>
            <a:ext cx="6099000" cy="101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Está enfocada a involucrar a las comunidades con el objetivo de:</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-Mejorar la calidad de vida de las personas con discapacidades y a sus familias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-Satisfacer sus necesidades básicas y garantizar su integración y participación social</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-Tener acceso a la rehabilitación en sus propias comunidades usando principalmente los recursos locales.</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-Promover un clima que respete y proteja los derechos de las personas con discapacidades</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-Ayudar a reducir el estrés y mejorar la manera en que se afronta el trastorno del desarrollo a través de las familias, comunidades, servicios de salud, educativos, vocacionales y sociales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sp>
        <p:nvSpPr>
          <p:cNvPr id="510" name="Google Shape;510;gad153999c5_0_666"/>
          <p:cNvSpPr txBox="1"/>
          <p:nvPr/>
        </p:nvSpPr>
        <p:spPr>
          <a:xfrm>
            <a:off x="357900" y="1078763"/>
            <a:ext cx="8805600" cy="767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Rehabilitación Basada en la comunidad (RBC)</a:t>
            </a:r>
            <a:endParaRPr b="1" sz="2300"/>
          </a:p>
        </p:txBody>
      </p:sp>
      <p:pic>
        <p:nvPicPr>
          <p:cNvPr id="511" name="Google Shape;511;gad153999c5_0_666"/>
          <p:cNvPicPr preferRelativeResize="0"/>
          <p:nvPr/>
        </p:nvPicPr>
        <p:blipFill rotWithShape="1">
          <a:blip r:embed="rId6">
            <a:alphaModFix/>
          </a:blip>
          <a:srcRect b="0" l="0" r="39412" t="0"/>
          <a:stretch/>
        </p:blipFill>
        <p:spPr>
          <a:xfrm>
            <a:off x="6266500" y="2042225"/>
            <a:ext cx="2877498" cy="3693928"/>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pic>
        <p:nvPicPr>
          <p:cNvPr descr="1x/Recurso%205.png" id="516" name="Google Shape;516;gad153999c5_0_678"/>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517" name="Google Shape;517;gad153999c5_0_678"/>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518" name="Google Shape;518;gad153999c5_0_678"/>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519" name="Google Shape;519;gad153999c5_0_678"/>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520" name="Google Shape;520;gad153999c5_0_678"/>
          <p:cNvSpPr txBox="1"/>
          <p:nvPr/>
        </p:nvSpPr>
        <p:spPr>
          <a:xfrm>
            <a:off x="357900" y="2563925"/>
            <a:ext cx="5573100" cy="366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Se debe examinar los principios generales de la atención de salud. Debe mantenerse atento con respecto al tema de los derechos humanos y de la dignidad, principalmente las siguientes: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No comenzar intervenciones sin contar con el consentimiento informado; prevenga el maltrato.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Evitar la institucionalización.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Promover el acceso a la enseñanza y a otras formas de educación.</a:t>
            </a:r>
            <a:endParaRPr sz="2000">
              <a:latin typeface="Calibri"/>
              <a:ea typeface="Calibri"/>
              <a:cs typeface="Calibri"/>
              <a:sym typeface="Calibri"/>
            </a:endParaRPr>
          </a:p>
        </p:txBody>
      </p:sp>
      <p:sp>
        <p:nvSpPr>
          <p:cNvPr id="521" name="Google Shape;521;gad153999c5_0_678"/>
          <p:cNvSpPr txBox="1"/>
          <p:nvPr/>
        </p:nvSpPr>
        <p:spPr>
          <a:xfrm>
            <a:off x="338400" y="1400125"/>
            <a:ext cx="8805600" cy="1288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Promover y proteger los derechos humanos del niño y la familia</a:t>
            </a:r>
            <a:endParaRPr b="1" sz="2300"/>
          </a:p>
          <a:p>
            <a:pPr indent="0" lvl="0" marL="0" rtl="0" algn="l">
              <a:spcBef>
                <a:spcPts val="0"/>
              </a:spcBef>
              <a:spcAft>
                <a:spcPts val="0"/>
              </a:spcAft>
              <a:buNone/>
            </a:pPr>
            <a:r>
              <a:t/>
            </a:r>
            <a:endParaRPr b="1" sz="2300"/>
          </a:p>
        </p:txBody>
      </p:sp>
      <p:pic>
        <p:nvPicPr>
          <p:cNvPr id="522" name="Google Shape;522;gad153999c5_0_678"/>
          <p:cNvPicPr preferRelativeResize="0"/>
          <p:nvPr/>
        </p:nvPicPr>
        <p:blipFill>
          <a:blip r:embed="rId6">
            <a:alphaModFix/>
          </a:blip>
          <a:stretch>
            <a:fillRect/>
          </a:stretch>
        </p:blipFill>
        <p:spPr>
          <a:xfrm>
            <a:off x="5669738" y="2563925"/>
            <a:ext cx="3213000" cy="32130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pic>
        <p:nvPicPr>
          <p:cNvPr descr="1x/Recurso%205.png" id="527" name="Google Shape;527;gad153999c5_0_689"/>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528" name="Google Shape;528;gad153999c5_0_689"/>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529" name="Google Shape;529;gad153999c5_0_689"/>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530" name="Google Shape;530;gad153999c5_0_689"/>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531" name="Google Shape;531;gad153999c5_0_689"/>
          <p:cNvSpPr txBox="1"/>
          <p:nvPr/>
        </p:nvSpPr>
        <p:spPr>
          <a:xfrm>
            <a:off x="357900" y="2133950"/>
            <a:ext cx="5573100" cy="408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Para esta fase se debe…</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Ofrecer seguimiento con regularidad. » En la primera infancia, use las directrices de AIEPI para dar seguimiento. </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Tener en cuenta los siguientes criterios para remitir: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si observa que no hay mejoría o si hay más deterioro en el desarrollo y / o la conducta;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si prevé que existe peligro para el niño o para otras personas;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si la salud física está afectada (por ejemplo, problemas nutricionales).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sp>
        <p:nvSpPr>
          <p:cNvPr id="532" name="Google Shape;532;gad153999c5_0_689"/>
          <p:cNvSpPr txBox="1"/>
          <p:nvPr/>
        </p:nvSpPr>
        <p:spPr>
          <a:xfrm>
            <a:off x="338400" y="1162988"/>
            <a:ext cx="8805600" cy="1288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Seguimiento</a:t>
            </a:r>
            <a:endParaRPr b="1" sz="2300"/>
          </a:p>
          <a:p>
            <a:pPr indent="0" lvl="0" marL="0" rtl="0" algn="l">
              <a:spcBef>
                <a:spcPts val="0"/>
              </a:spcBef>
              <a:spcAft>
                <a:spcPts val="0"/>
              </a:spcAft>
              <a:buNone/>
            </a:pPr>
            <a:r>
              <a:t/>
            </a:r>
            <a:endParaRPr b="1" sz="2300"/>
          </a:p>
        </p:txBody>
      </p:sp>
      <p:pic>
        <p:nvPicPr>
          <p:cNvPr id="533" name="Google Shape;533;gad153999c5_0_689"/>
          <p:cNvPicPr preferRelativeResize="0"/>
          <p:nvPr/>
        </p:nvPicPr>
        <p:blipFill>
          <a:blip r:embed="rId6">
            <a:alphaModFix/>
          </a:blip>
          <a:stretch>
            <a:fillRect/>
          </a:stretch>
        </p:blipFill>
        <p:spPr>
          <a:xfrm>
            <a:off x="5931000" y="2732377"/>
            <a:ext cx="3298400" cy="3298374"/>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pic>
        <p:nvPicPr>
          <p:cNvPr descr="1x/Recurso%205.png" id="538" name="Google Shape;538;gad153999c5_0_701"/>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539" name="Google Shape;539;gad153999c5_0_701"/>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540" name="Google Shape;540;gad153999c5_0_701"/>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541" name="Google Shape;541;gad153999c5_0_701"/>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542" name="Google Shape;542;gad153999c5_0_701"/>
          <p:cNvSpPr txBox="1"/>
          <p:nvPr/>
        </p:nvSpPr>
        <p:spPr>
          <a:xfrm>
            <a:off x="3710500" y="1900225"/>
            <a:ext cx="5251500" cy="408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 Si la persona (a) cumple con los criterios de remisión anteriores y (b) tiene síntomas compatibles con discapacidad intelectual, caracterizados por un retraso general en múltiples áreas, tales como el área cognitiva, lenguaje, área motora y social, entonces: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 Evite el tratamiento institucionalizado</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Remita a la persona a los servicios ambulatorios especializados en discapacidad intelectual, si están disponibles</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 Remita a la persona a los servicios ambulatorios de terapia del habla / lenguaje, si están disponibles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sp>
        <p:nvSpPr>
          <p:cNvPr id="543" name="Google Shape;543;gad153999c5_0_701"/>
          <p:cNvSpPr txBox="1"/>
          <p:nvPr/>
        </p:nvSpPr>
        <p:spPr>
          <a:xfrm>
            <a:off x="338400" y="1162988"/>
            <a:ext cx="8805600" cy="1288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¿A dónde se remitiría?</a:t>
            </a:r>
            <a:endParaRPr b="1" sz="2300"/>
          </a:p>
          <a:p>
            <a:pPr indent="0" lvl="0" marL="0" rtl="0" algn="l">
              <a:spcBef>
                <a:spcPts val="0"/>
              </a:spcBef>
              <a:spcAft>
                <a:spcPts val="0"/>
              </a:spcAft>
              <a:buNone/>
            </a:pPr>
            <a:r>
              <a:t/>
            </a:r>
            <a:endParaRPr b="1" sz="2300"/>
          </a:p>
        </p:txBody>
      </p:sp>
      <p:pic>
        <p:nvPicPr>
          <p:cNvPr id="544" name="Google Shape;544;gad153999c5_0_701"/>
          <p:cNvPicPr preferRelativeResize="0"/>
          <p:nvPr/>
        </p:nvPicPr>
        <p:blipFill>
          <a:blip r:embed="rId6">
            <a:alphaModFix/>
          </a:blip>
          <a:stretch>
            <a:fillRect/>
          </a:stretch>
        </p:blipFill>
        <p:spPr>
          <a:xfrm>
            <a:off x="218375" y="2563950"/>
            <a:ext cx="3229799" cy="322979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8" name="Shape 548"/>
        <p:cNvGrpSpPr/>
        <p:nvPr/>
      </p:nvGrpSpPr>
      <p:grpSpPr>
        <a:xfrm>
          <a:off x="0" y="0"/>
          <a:ext cx="0" cy="0"/>
          <a:chOff x="0" y="0"/>
          <a:chExt cx="0" cy="0"/>
        </a:xfrm>
      </p:grpSpPr>
      <p:pic>
        <p:nvPicPr>
          <p:cNvPr descr="1x/Recurso%205.png" id="549" name="Google Shape;549;gad153999c5_0_712"/>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550" name="Google Shape;550;gad153999c5_0_712"/>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551" name="Google Shape;551;gad153999c5_0_712"/>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552" name="Google Shape;552;gad153999c5_0_712"/>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553" name="Google Shape;553;gad153999c5_0_712"/>
          <p:cNvSpPr txBox="1"/>
          <p:nvPr/>
        </p:nvSpPr>
        <p:spPr>
          <a:xfrm>
            <a:off x="338400" y="1682900"/>
            <a:ext cx="4778100" cy="408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 Si la persona (a) cumple con los criterios de remisión anteriores y (b) tiene síntomas compatibles con un trastorno generalizado del desarrollo, caracterizado por problemas en la interacción social, comunicación y conducta (restringida / repetitiva), entonces: </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evite el tratamiento institucionalizado</a:t>
            </a:r>
            <a:endParaRPr sz="2000">
              <a:latin typeface="Calibri"/>
              <a:ea typeface="Calibri"/>
              <a:cs typeface="Calibri"/>
              <a:sym typeface="Calibri"/>
            </a:endParaRPr>
          </a:p>
          <a:p>
            <a:pPr indent="0" lvl="0" marL="0" rtl="0" algn="l">
              <a:spcBef>
                <a:spcPts val="0"/>
              </a:spcBef>
              <a:spcAft>
                <a:spcPts val="0"/>
              </a:spcAft>
              <a:buNone/>
            </a:pPr>
            <a:r>
              <a:rPr lang="es-ES" sz="2000">
                <a:latin typeface="Calibri"/>
                <a:ea typeface="Calibri"/>
                <a:cs typeface="Calibri"/>
                <a:sym typeface="Calibri"/>
              </a:rPr>
              <a:t>– remita a la persona a los servicios ambulatorios especializados en los trastornos generalizados del desarrollo o autismo, si están disponibles. </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pic>
        <p:nvPicPr>
          <p:cNvPr id="554" name="Google Shape;554;gad153999c5_0_712"/>
          <p:cNvPicPr preferRelativeResize="0"/>
          <p:nvPr/>
        </p:nvPicPr>
        <p:blipFill>
          <a:blip r:embed="rId6">
            <a:alphaModFix/>
          </a:blip>
          <a:stretch>
            <a:fillRect/>
          </a:stretch>
        </p:blipFill>
        <p:spPr>
          <a:xfrm>
            <a:off x="5234675" y="1951000"/>
            <a:ext cx="3648074" cy="38217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pic>
        <p:nvPicPr>
          <p:cNvPr id="113" name="Google Shape;113;gad153999c5_0_5"/>
          <p:cNvPicPr preferRelativeResize="0"/>
          <p:nvPr/>
        </p:nvPicPr>
        <p:blipFill>
          <a:blip r:embed="rId3">
            <a:alphaModFix amt="47000"/>
          </a:blip>
          <a:stretch>
            <a:fillRect/>
          </a:stretch>
        </p:blipFill>
        <p:spPr>
          <a:xfrm>
            <a:off x="-208049" y="1043338"/>
            <a:ext cx="5069533" cy="4771325"/>
          </a:xfrm>
          <a:prstGeom prst="rect">
            <a:avLst/>
          </a:prstGeom>
          <a:noFill/>
          <a:ln>
            <a:noFill/>
          </a:ln>
        </p:spPr>
      </p:pic>
      <p:pic>
        <p:nvPicPr>
          <p:cNvPr id="114" name="Google Shape;114;gad153999c5_0_5"/>
          <p:cNvPicPr preferRelativeResize="0"/>
          <p:nvPr/>
        </p:nvPicPr>
        <p:blipFill>
          <a:blip r:embed="rId3">
            <a:alphaModFix amt="65000"/>
          </a:blip>
          <a:stretch>
            <a:fillRect/>
          </a:stretch>
        </p:blipFill>
        <p:spPr>
          <a:xfrm>
            <a:off x="4408051" y="1535463"/>
            <a:ext cx="5069533" cy="4771325"/>
          </a:xfrm>
          <a:prstGeom prst="rect">
            <a:avLst/>
          </a:prstGeom>
          <a:noFill/>
          <a:ln>
            <a:noFill/>
          </a:ln>
        </p:spPr>
      </p:pic>
      <p:pic>
        <p:nvPicPr>
          <p:cNvPr descr="1x/Recurso%205.png" id="115" name="Google Shape;115;gad153999c5_0_5"/>
          <p:cNvPicPr preferRelativeResize="0"/>
          <p:nvPr/>
        </p:nvPicPr>
        <p:blipFill rotWithShape="1">
          <a:blip r:embed="rId4">
            <a:alphaModFix/>
          </a:blip>
          <a:srcRect b="0" l="0" r="0" t="0"/>
          <a:stretch/>
        </p:blipFill>
        <p:spPr>
          <a:xfrm>
            <a:off x="338401" y="187093"/>
            <a:ext cx="2019123" cy="579120"/>
          </a:xfrm>
          <a:prstGeom prst="rect">
            <a:avLst/>
          </a:prstGeom>
          <a:noFill/>
          <a:ln>
            <a:noFill/>
          </a:ln>
        </p:spPr>
      </p:pic>
      <p:sp>
        <p:nvSpPr>
          <p:cNvPr id="116" name="Google Shape;116;gad153999c5_0_5"/>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17" name="Google Shape;117;gad153999c5_0_5"/>
          <p:cNvPicPr preferRelativeResize="0"/>
          <p:nvPr/>
        </p:nvPicPr>
        <p:blipFill rotWithShape="1">
          <a:blip r:embed="rId5">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118" name="Google Shape;118;gad153999c5_0_5"/>
          <p:cNvPicPr preferRelativeResize="0"/>
          <p:nvPr/>
        </p:nvPicPr>
        <p:blipFill rotWithShape="1">
          <a:blip r:embed="rId6">
            <a:alphaModFix/>
          </a:blip>
          <a:srcRect b="24399" l="22600" r="22397" t="24800"/>
          <a:stretch/>
        </p:blipFill>
        <p:spPr>
          <a:xfrm>
            <a:off x="6704709" y="187093"/>
            <a:ext cx="476250" cy="420370"/>
          </a:xfrm>
          <a:prstGeom prst="rect">
            <a:avLst/>
          </a:prstGeom>
          <a:noFill/>
          <a:ln>
            <a:noFill/>
          </a:ln>
        </p:spPr>
      </p:pic>
      <p:sp>
        <p:nvSpPr>
          <p:cNvPr id="119" name="Google Shape;119;gad153999c5_0_5"/>
          <p:cNvSpPr txBox="1"/>
          <p:nvPr/>
        </p:nvSpPr>
        <p:spPr>
          <a:xfrm>
            <a:off x="338400" y="1050850"/>
            <a:ext cx="8805600" cy="751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Según el DSM-V encontramos...</a:t>
            </a:r>
            <a:endParaRPr b="1" sz="2300"/>
          </a:p>
        </p:txBody>
      </p:sp>
      <p:sp>
        <p:nvSpPr>
          <p:cNvPr id="120" name="Google Shape;120;gad153999c5_0_5"/>
          <p:cNvSpPr txBox="1"/>
          <p:nvPr/>
        </p:nvSpPr>
        <p:spPr>
          <a:xfrm>
            <a:off x="5058750" y="3181700"/>
            <a:ext cx="3999900" cy="2254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s-ES" sz="2000"/>
              <a:t>Discapacidades intelectuales</a:t>
            </a:r>
            <a:endParaRPr b="1" sz="2000"/>
          </a:p>
          <a:p>
            <a:pPr indent="0" lvl="0" marL="0" rtl="0" algn="ctr">
              <a:lnSpc>
                <a:spcPct val="115000"/>
              </a:lnSpc>
              <a:spcBef>
                <a:spcPts val="0"/>
              </a:spcBef>
              <a:spcAft>
                <a:spcPts val="0"/>
              </a:spcAft>
              <a:buNone/>
            </a:pPr>
            <a:r>
              <a:t/>
            </a:r>
            <a:endParaRPr b="1" sz="2000"/>
          </a:p>
          <a:p>
            <a:pPr indent="0" lvl="0" marL="0" rtl="0" algn="ctr">
              <a:spcBef>
                <a:spcPts val="0"/>
              </a:spcBef>
              <a:spcAft>
                <a:spcPts val="0"/>
              </a:spcAft>
              <a:buNone/>
            </a:pPr>
            <a:r>
              <a:rPr lang="es-ES" sz="2000"/>
              <a:t>*Discapacidad intelectual</a:t>
            </a:r>
            <a:endParaRPr sz="2000"/>
          </a:p>
          <a:p>
            <a:pPr indent="0" lvl="0" marL="0" rtl="0" algn="ctr">
              <a:spcBef>
                <a:spcPts val="0"/>
              </a:spcBef>
              <a:spcAft>
                <a:spcPts val="0"/>
              </a:spcAft>
              <a:buNone/>
            </a:pPr>
            <a:r>
              <a:rPr lang="es-ES" sz="2000"/>
              <a:t>*Retraso global del desarrollo</a:t>
            </a:r>
            <a:endParaRPr sz="2000"/>
          </a:p>
          <a:p>
            <a:pPr indent="0" lvl="0" marL="0" rtl="0" algn="ctr">
              <a:spcBef>
                <a:spcPts val="0"/>
              </a:spcBef>
              <a:spcAft>
                <a:spcPts val="0"/>
              </a:spcAft>
              <a:buNone/>
            </a:pPr>
            <a:r>
              <a:rPr lang="es-ES" sz="2000"/>
              <a:t>*Discapacidad intelectual no especificada</a:t>
            </a:r>
            <a:endParaRPr sz="2000"/>
          </a:p>
          <a:p>
            <a:pPr indent="0" lvl="0" marL="0" rtl="0" algn="ctr">
              <a:spcBef>
                <a:spcPts val="0"/>
              </a:spcBef>
              <a:spcAft>
                <a:spcPts val="0"/>
              </a:spcAft>
              <a:buNone/>
            </a:pPr>
            <a:r>
              <a:t/>
            </a:r>
            <a:endParaRPr sz="2000"/>
          </a:p>
        </p:txBody>
      </p:sp>
      <p:sp>
        <p:nvSpPr>
          <p:cNvPr id="121" name="Google Shape;121;gad153999c5_0_5"/>
          <p:cNvSpPr txBox="1"/>
          <p:nvPr/>
        </p:nvSpPr>
        <p:spPr>
          <a:xfrm>
            <a:off x="121425" y="2086675"/>
            <a:ext cx="4410600" cy="30060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s-ES" sz="2000"/>
              <a:t>Trastornos de la comunicación</a:t>
            </a:r>
            <a:endParaRPr b="1" sz="2000"/>
          </a:p>
          <a:p>
            <a:pPr indent="0" lvl="0" marL="0" rtl="0" algn="ctr">
              <a:lnSpc>
                <a:spcPct val="115000"/>
              </a:lnSpc>
              <a:spcBef>
                <a:spcPts val="0"/>
              </a:spcBef>
              <a:spcAft>
                <a:spcPts val="0"/>
              </a:spcAft>
              <a:buNone/>
            </a:pPr>
            <a:r>
              <a:t/>
            </a:r>
            <a:endParaRPr b="1" sz="2000"/>
          </a:p>
          <a:p>
            <a:pPr indent="0" lvl="0" marL="0" rtl="0" algn="ctr">
              <a:spcBef>
                <a:spcPts val="0"/>
              </a:spcBef>
              <a:spcAft>
                <a:spcPts val="0"/>
              </a:spcAft>
              <a:buNone/>
            </a:pPr>
            <a:r>
              <a:rPr lang="es-ES" sz="2000"/>
              <a:t>*Trastorno del lenguaje</a:t>
            </a:r>
            <a:endParaRPr sz="2000"/>
          </a:p>
          <a:p>
            <a:pPr indent="0" lvl="0" marL="0" rtl="0" algn="ctr">
              <a:spcBef>
                <a:spcPts val="0"/>
              </a:spcBef>
              <a:spcAft>
                <a:spcPts val="0"/>
              </a:spcAft>
              <a:buNone/>
            </a:pPr>
            <a:r>
              <a:rPr lang="es-ES" sz="2000"/>
              <a:t>*Trastorno fonológico</a:t>
            </a:r>
            <a:endParaRPr sz="2000"/>
          </a:p>
          <a:p>
            <a:pPr indent="0" lvl="0" marL="0" rtl="0" algn="ctr">
              <a:spcBef>
                <a:spcPts val="0"/>
              </a:spcBef>
              <a:spcAft>
                <a:spcPts val="0"/>
              </a:spcAft>
              <a:buNone/>
            </a:pPr>
            <a:r>
              <a:rPr lang="es-ES" sz="2000"/>
              <a:t>*Trastorno de la fluidez de inicio en la infancia</a:t>
            </a:r>
            <a:endParaRPr sz="2000"/>
          </a:p>
          <a:p>
            <a:pPr indent="0" lvl="0" marL="0" rtl="0" algn="ctr">
              <a:spcBef>
                <a:spcPts val="0"/>
              </a:spcBef>
              <a:spcAft>
                <a:spcPts val="0"/>
              </a:spcAft>
              <a:buNone/>
            </a:pPr>
            <a:r>
              <a:rPr lang="es-ES" sz="2000"/>
              <a:t>*Trastorno de la comunicación social</a:t>
            </a:r>
            <a:endParaRPr sz="2000"/>
          </a:p>
          <a:p>
            <a:pPr indent="0" lvl="0" marL="0" rtl="0" algn="ctr">
              <a:spcBef>
                <a:spcPts val="0"/>
              </a:spcBef>
              <a:spcAft>
                <a:spcPts val="0"/>
              </a:spcAft>
              <a:buNone/>
            </a:pPr>
            <a:r>
              <a:rPr lang="es-ES" sz="2000"/>
              <a:t>*Trastorno de la comunicación no especificado</a:t>
            </a:r>
            <a:endParaRPr sz="2000"/>
          </a:p>
          <a:p>
            <a:pPr indent="0" lvl="0" marL="0" rtl="0" algn="ctr">
              <a:spcBef>
                <a:spcPts val="0"/>
              </a:spcBef>
              <a:spcAft>
                <a:spcPts val="0"/>
              </a:spcAft>
              <a:buNone/>
            </a:pPr>
            <a:r>
              <a:t/>
            </a:r>
            <a:endParaRPr sz="2000"/>
          </a:p>
          <a:p>
            <a:pPr indent="0" lvl="0" marL="0" rtl="0" algn="ctr">
              <a:spcBef>
                <a:spcPts val="0"/>
              </a:spcBef>
              <a:spcAft>
                <a:spcPts val="0"/>
              </a:spcAft>
              <a:buNone/>
            </a:pPr>
            <a:r>
              <a:t/>
            </a:r>
            <a:endParaRPr sz="20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 name="Shape 558"/>
        <p:cNvGrpSpPr/>
        <p:nvPr/>
      </p:nvGrpSpPr>
      <p:grpSpPr>
        <a:xfrm>
          <a:off x="0" y="0"/>
          <a:ext cx="0" cy="0"/>
          <a:chOff x="0" y="0"/>
          <a:chExt cx="0" cy="0"/>
        </a:xfrm>
      </p:grpSpPr>
      <p:pic>
        <p:nvPicPr>
          <p:cNvPr descr="1x/Recurso%205.png" id="559" name="Google Shape;559;gad153999c5_0_72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560" name="Google Shape;560;gad153999c5_0_723"/>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561" name="Google Shape;561;gad153999c5_0_723"/>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562" name="Google Shape;562;gad153999c5_0_723"/>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563" name="Google Shape;563;gad153999c5_0_723"/>
          <p:cNvSpPr txBox="1"/>
          <p:nvPr/>
        </p:nvSpPr>
        <p:spPr>
          <a:xfrm>
            <a:off x="-584300" y="3500100"/>
            <a:ext cx="7011900" cy="1288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5000"/>
              <a:t>Pautas para la prevención de los Trastornos del Desarrollo</a:t>
            </a:r>
            <a:endParaRPr b="1" sz="5000"/>
          </a:p>
          <a:p>
            <a:pPr indent="0" lvl="0" marL="0" rtl="0" algn="l">
              <a:spcBef>
                <a:spcPts val="0"/>
              </a:spcBef>
              <a:spcAft>
                <a:spcPts val="0"/>
              </a:spcAft>
              <a:buNone/>
            </a:pPr>
            <a:r>
              <a:t/>
            </a:r>
            <a:endParaRPr b="1" sz="2300"/>
          </a:p>
          <a:p>
            <a:pPr indent="0" lvl="0" marL="0" rtl="0" algn="l">
              <a:spcBef>
                <a:spcPts val="0"/>
              </a:spcBef>
              <a:spcAft>
                <a:spcPts val="0"/>
              </a:spcAft>
              <a:buNone/>
            </a:pPr>
            <a:r>
              <a:t/>
            </a:r>
            <a:endParaRPr b="1" sz="2300"/>
          </a:p>
        </p:txBody>
      </p:sp>
      <p:pic>
        <p:nvPicPr>
          <p:cNvPr id="564" name="Google Shape;564;gad153999c5_0_723"/>
          <p:cNvPicPr preferRelativeResize="0"/>
          <p:nvPr/>
        </p:nvPicPr>
        <p:blipFill>
          <a:blip r:embed="rId6">
            <a:alphaModFix/>
          </a:blip>
          <a:stretch>
            <a:fillRect/>
          </a:stretch>
        </p:blipFill>
        <p:spPr>
          <a:xfrm>
            <a:off x="5673847" y="2204950"/>
            <a:ext cx="3470150" cy="347015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gad153999c5_0_734"/>
          <p:cNvSpPr/>
          <p:nvPr/>
        </p:nvSpPr>
        <p:spPr>
          <a:xfrm>
            <a:off x="4002900" y="1645575"/>
            <a:ext cx="4467900" cy="4361100"/>
          </a:xfrm>
          <a:prstGeom prst="ellipse">
            <a:avLst/>
          </a:prstGeom>
          <a:solidFill>
            <a:srgbClr val="D9D2E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 name="Google Shape;570;gad153999c5_0_734"/>
          <p:cNvSpPr/>
          <p:nvPr/>
        </p:nvSpPr>
        <p:spPr>
          <a:xfrm>
            <a:off x="148500" y="1050850"/>
            <a:ext cx="4467900" cy="4361100"/>
          </a:xfrm>
          <a:prstGeom prst="ellipse">
            <a:avLst/>
          </a:prstGeom>
          <a:solidFill>
            <a:srgbClr val="EAD1D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1x/Recurso%205.png" id="571" name="Google Shape;571;gad153999c5_0_734"/>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572" name="Google Shape;572;gad153999c5_0_734"/>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573" name="Google Shape;573;gad153999c5_0_734"/>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574" name="Google Shape;574;gad153999c5_0_734"/>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575" name="Google Shape;575;gad153999c5_0_734"/>
          <p:cNvSpPr txBox="1"/>
          <p:nvPr/>
        </p:nvSpPr>
        <p:spPr>
          <a:xfrm>
            <a:off x="491850" y="1799775"/>
            <a:ext cx="3781200" cy="252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Brinde atención, prevenga y trate la desnutrición e infección en las mujeres embarazadas. Provea un parto seguro y cuidado neonatal después del parto. Evite las lesiones de la cabeza, infecciones neurológicas y la desnutrición en niños menores de un año y niños pequeños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sp>
        <p:nvSpPr>
          <p:cNvPr id="576" name="Google Shape;576;gad153999c5_0_734"/>
          <p:cNvSpPr txBox="1"/>
          <p:nvPr/>
        </p:nvSpPr>
        <p:spPr>
          <a:xfrm>
            <a:off x="4399075" y="2563575"/>
            <a:ext cx="3909300" cy="252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 Identifique a los grupos mal alimentados y frecuentemente enfermos y a otros grupos de niños que estén en riesgo y ofrézcales la atención apropiada. Coordine reuniones con los padres o visitas a sus hogares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pic>
        <p:nvPicPr>
          <p:cNvPr id="581" name="Google Shape;581;gad153999c5_0_746"/>
          <p:cNvPicPr preferRelativeResize="0"/>
          <p:nvPr/>
        </p:nvPicPr>
        <p:blipFill>
          <a:blip r:embed="rId3">
            <a:alphaModFix amt="64000"/>
          </a:blip>
          <a:stretch>
            <a:fillRect/>
          </a:stretch>
        </p:blipFill>
        <p:spPr>
          <a:xfrm>
            <a:off x="4400150" y="2963525"/>
            <a:ext cx="4533400" cy="2711650"/>
          </a:xfrm>
          <a:prstGeom prst="rect">
            <a:avLst/>
          </a:prstGeom>
          <a:noFill/>
          <a:ln>
            <a:noFill/>
          </a:ln>
        </p:spPr>
      </p:pic>
      <p:pic>
        <p:nvPicPr>
          <p:cNvPr id="582" name="Google Shape;582;gad153999c5_0_746"/>
          <p:cNvPicPr preferRelativeResize="0"/>
          <p:nvPr/>
        </p:nvPicPr>
        <p:blipFill>
          <a:blip r:embed="rId3">
            <a:alphaModFix amt="64000"/>
          </a:blip>
          <a:stretch>
            <a:fillRect/>
          </a:stretch>
        </p:blipFill>
        <p:spPr>
          <a:xfrm>
            <a:off x="491850" y="1350425"/>
            <a:ext cx="4533400" cy="2711650"/>
          </a:xfrm>
          <a:prstGeom prst="rect">
            <a:avLst/>
          </a:prstGeom>
          <a:noFill/>
          <a:ln>
            <a:noFill/>
          </a:ln>
        </p:spPr>
      </p:pic>
      <p:pic>
        <p:nvPicPr>
          <p:cNvPr descr="1x/Recurso%205.png" id="583" name="Google Shape;583;gad153999c5_0_746"/>
          <p:cNvPicPr preferRelativeResize="0"/>
          <p:nvPr/>
        </p:nvPicPr>
        <p:blipFill rotWithShape="1">
          <a:blip r:embed="rId4">
            <a:alphaModFix/>
          </a:blip>
          <a:srcRect b="0" l="0" r="0" t="0"/>
          <a:stretch/>
        </p:blipFill>
        <p:spPr>
          <a:xfrm>
            <a:off x="338401" y="187093"/>
            <a:ext cx="2019123" cy="579120"/>
          </a:xfrm>
          <a:prstGeom prst="rect">
            <a:avLst/>
          </a:prstGeom>
          <a:noFill/>
          <a:ln>
            <a:noFill/>
          </a:ln>
        </p:spPr>
      </p:pic>
      <p:sp>
        <p:nvSpPr>
          <p:cNvPr id="584" name="Google Shape;584;gad153999c5_0_746"/>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585" name="Google Shape;585;gad153999c5_0_746"/>
          <p:cNvPicPr preferRelativeResize="0"/>
          <p:nvPr/>
        </p:nvPicPr>
        <p:blipFill rotWithShape="1">
          <a:blip r:embed="rId5">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586" name="Google Shape;586;gad153999c5_0_746"/>
          <p:cNvPicPr preferRelativeResize="0"/>
          <p:nvPr/>
        </p:nvPicPr>
        <p:blipFill rotWithShape="1">
          <a:blip r:embed="rId6">
            <a:alphaModFix/>
          </a:blip>
          <a:srcRect b="24399" l="22600" r="22397" t="24800"/>
          <a:stretch/>
        </p:blipFill>
        <p:spPr>
          <a:xfrm>
            <a:off x="6704709" y="187093"/>
            <a:ext cx="476250" cy="420370"/>
          </a:xfrm>
          <a:prstGeom prst="rect">
            <a:avLst/>
          </a:prstGeom>
          <a:noFill/>
          <a:ln>
            <a:noFill/>
          </a:ln>
        </p:spPr>
      </p:pic>
      <p:sp>
        <p:nvSpPr>
          <p:cNvPr id="587" name="Google Shape;587;gad153999c5_0_746"/>
          <p:cNvSpPr txBox="1"/>
          <p:nvPr/>
        </p:nvSpPr>
        <p:spPr>
          <a:xfrm>
            <a:off x="867950" y="2166450"/>
            <a:ext cx="3781200" cy="252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Entrene a los padres en cómo mejorar las interacciones madre e hijo y cómo brindar estimulación psicosocial al niño</a:t>
            </a:r>
            <a:endParaRPr sz="2000">
              <a:latin typeface="Calibri"/>
              <a:ea typeface="Calibri"/>
              <a:cs typeface="Calibri"/>
              <a:sym typeface="Calibri"/>
            </a:endParaRPr>
          </a:p>
        </p:txBody>
      </p:sp>
      <p:sp>
        <p:nvSpPr>
          <p:cNvPr id="588" name="Google Shape;588;gad153999c5_0_746"/>
          <p:cNvSpPr txBox="1"/>
          <p:nvPr/>
        </p:nvSpPr>
        <p:spPr>
          <a:xfrm>
            <a:off x="5301225" y="2963525"/>
            <a:ext cx="3283200" cy="252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rPr lang="es-ES" sz="2000">
                <a:latin typeface="Calibri"/>
                <a:ea typeface="Calibri"/>
                <a:cs typeface="Calibri"/>
                <a:sym typeface="Calibri"/>
              </a:rPr>
              <a:t>» En caso de descubrir que la madre tiene depresión, inicie el tratamiento de la madre, preferiblemente a través de intervenciones psicosociales</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id="593" name="Google Shape;593;gad153999c5_0_759"/>
          <p:cNvSpPr/>
          <p:nvPr/>
        </p:nvSpPr>
        <p:spPr>
          <a:xfrm>
            <a:off x="4122675" y="928775"/>
            <a:ext cx="4587900" cy="4638600"/>
          </a:xfrm>
          <a:prstGeom prst="ellipse">
            <a:avLst/>
          </a:prstGeom>
          <a:solidFill>
            <a:srgbClr val="B4A7D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 name="Google Shape;594;gad153999c5_0_759"/>
          <p:cNvSpPr/>
          <p:nvPr/>
        </p:nvSpPr>
        <p:spPr>
          <a:xfrm>
            <a:off x="201675" y="1619675"/>
            <a:ext cx="4587900" cy="4638600"/>
          </a:xfrm>
          <a:prstGeom prst="ellipse">
            <a:avLst/>
          </a:prstGeom>
          <a:solidFill>
            <a:srgbClr val="CFE2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1x/Recurso%205.png" id="595" name="Google Shape;595;gad153999c5_0_759"/>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596" name="Google Shape;596;gad153999c5_0_759"/>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597" name="Google Shape;597;gad153999c5_0_759"/>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598" name="Google Shape;598;gad153999c5_0_759"/>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599" name="Google Shape;599;gad153999c5_0_759"/>
          <p:cNvSpPr txBox="1"/>
          <p:nvPr/>
        </p:nvSpPr>
        <p:spPr>
          <a:xfrm>
            <a:off x="605025" y="2513725"/>
            <a:ext cx="3781200" cy="328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Ofrezca apoyo psicosocial adicional a las madres con depresión o con cualquier otra condición mental, neurológica o por uso de sustancias. Esto puede incluir visitas a los hogares, psicoeducación, mejorar el conocimiento de las madres sobre prácticas de crianza de los hijos</a:t>
            </a:r>
            <a:endParaRPr sz="2000">
              <a:latin typeface="Calibri"/>
              <a:ea typeface="Calibri"/>
              <a:cs typeface="Calibri"/>
              <a:sym typeface="Calibri"/>
            </a:endParaRPr>
          </a:p>
        </p:txBody>
      </p:sp>
      <p:sp>
        <p:nvSpPr>
          <p:cNvPr id="600" name="Google Shape;600;gad153999c5_0_759"/>
          <p:cNvSpPr txBox="1"/>
          <p:nvPr/>
        </p:nvSpPr>
        <p:spPr>
          <a:xfrm>
            <a:off x="4789563" y="1619675"/>
            <a:ext cx="3648000" cy="252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latin typeface="Calibri"/>
                <a:ea typeface="Calibri"/>
                <a:cs typeface="Calibri"/>
                <a:sym typeface="Calibri"/>
              </a:rPr>
              <a:t>» Las mujeres que están embarazadas o que están planeando quedar embarazadas, deben considerar evitar cualquier consumo de alcohol, ya que el cerebro en formación es especialmente sensible a los efectos del alcohol, aún en las primeras semanas después de la concepción</a:t>
            </a:r>
            <a:endParaRPr sz="2000">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4" name="Shape 604"/>
        <p:cNvGrpSpPr/>
        <p:nvPr/>
      </p:nvGrpSpPr>
      <p:grpSpPr>
        <a:xfrm>
          <a:off x="0" y="0"/>
          <a:ext cx="0" cy="0"/>
          <a:chOff x="0" y="0"/>
          <a:chExt cx="0" cy="0"/>
        </a:xfrm>
      </p:grpSpPr>
      <p:pic>
        <p:nvPicPr>
          <p:cNvPr descr="1x/Recurso%205.png" id="605" name="Google Shape;605;gad153999c5_0_774"/>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606" name="Google Shape;606;gad153999c5_0_774"/>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607" name="Google Shape;607;gad153999c5_0_774"/>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608" name="Google Shape;608;gad153999c5_0_774"/>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609" name="Google Shape;609;gad153999c5_0_774"/>
          <p:cNvSpPr txBox="1"/>
          <p:nvPr/>
        </p:nvSpPr>
        <p:spPr>
          <a:xfrm>
            <a:off x="0" y="3324775"/>
            <a:ext cx="5631900" cy="1288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3900"/>
              <a:t>Retomando el Protocolo Clínico del Ministerio de Salud encontramos...</a:t>
            </a:r>
            <a:endParaRPr b="1" sz="3900"/>
          </a:p>
          <a:p>
            <a:pPr indent="0" lvl="0" marL="0" rtl="0" algn="l">
              <a:spcBef>
                <a:spcPts val="0"/>
              </a:spcBef>
              <a:spcAft>
                <a:spcPts val="0"/>
              </a:spcAft>
              <a:buNone/>
            </a:pPr>
            <a:r>
              <a:t/>
            </a:r>
            <a:endParaRPr b="1" sz="2300"/>
          </a:p>
          <a:p>
            <a:pPr indent="0" lvl="0" marL="0" rtl="0" algn="l">
              <a:spcBef>
                <a:spcPts val="0"/>
              </a:spcBef>
              <a:spcAft>
                <a:spcPts val="0"/>
              </a:spcAft>
              <a:buNone/>
            </a:pPr>
            <a:r>
              <a:t/>
            </a:r>
            <a:endParaRPr b="1" sz="2300"/>
          </a:p>
        </p:txBody>
      </p:sp>
      <p:pic>
        <p:nvPicPr>
          <p:cNvPr id="610" name="Google Shape;610;gad153999c5_0_774"/>
          <p:cNvPicPr preferRelativeResize="0"/>
          <p:nvPr/>
        </p:nvPicPr>
        <p:blipFill rotWithShape="1">
          <a:blip r:embed="rId6">
            <a:alphaModFix/>
          </a:blip>
          <a:srcRect b="17100" l="33819" r="34682" t="27540"/>
          <a:stretch/>
        </p:blipFill>
        <p:spPr>
          <a:xfrm>
            <a:off x="5668050" y="1929625"/>
            <a:ext cx="3214699" cy="35045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pic>
        <p:nvPicPr>
          <p:cNvPr descr="1x/Recurso%205.png" id="615" name="Google Shape;615;gad153999c5_0_784"/>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616" name="Google Shape;616;gad153999c5_0_784"/>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617" name="Google Shape;617;gad153999c5_0_784"/>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618" name="Google Shape;618;gad153999c5_0_784"/>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619" name="Google Shape;619;gad153999c5_0_784"/>
          <p:cNvSpPr txBox="1"/>
          <p:nvPr/>
        </p:nvSpPr>
        <p:spPr>
          <a:xfrm>
            <a:off x="467875" y="2563950"/>
            <a:ext cx="4766700" cy="325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t>Pretende incentivar las conductas positivas y disminuye las negativas para el mejoramiento de distintas destrezas para efectuar un progreso del paciente, esto se mide y se realiza un seguimiento. Se utiliza para enseñar nuevas destrezas, crear conductas positivas y reforzar conductas positivas ya existentes, así como para controlar y disminuir las conductas que interfieren el aprendizaje y su vida diaria. </a:t>
            </a:r>
            <a:endParaRPr sz="2000"/>
          </a:p>
          <a:p>
            <a:pPr indent="0" lvl="0" marL="0" rtl="0" algn="l">
              <a:spcBef>
                <a:spcPts val="0"/>
              </a:spcBef>
              <a:spcAft>
                <a:spcPts val="0"/>
              </a:spcAft>
              <a:buNone/>
            </a:pPr>
            <a:r>
              <a:t/>
            </a:r>
            <a:endParaRPr sz="2000">
              <a:latin typeface="Calibri"/>
              <a:ea typeface="Calibri"/>
              <a:cs typeface="Calibri"/>
              <a:sym typeface="Calibri"/>
            </a:endParaRPr>
          </a:p>
        </p:txBody>
      </p:sp>
      <p:sp>
        <p:nvSpPr>
          <p:cNvPr id="620" name="Google Shape;620;gad153999c5_0_784"/>
          <p:cNvSpPr txBox="1"/>
          <p:nvPr/>
        </p:nvSpPr>
        <p:spPr>
          <a:xfrm>
            <a:off x="338400" y="1162988"/>
            <a:ext cx="8805600" cy="1288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2300"/>
              <a:t>¿Qué es la estrategia de análisis del comportamiento aplicado (ABA)?</a:t>
            </a:r>
            <a:endParaRPr b="1" sz="2300"/>
          </a:p>
          <a:p>
            <a:pPr indent="0" lvl="0" marL="0" rtl="0" algn="l">
              <a:spcBef>
                <a:spcPts val="0"/>
              </a:spcBef>
              <a:spcAft>
                <a:spcPts val="0"/>
              </a:spcAft>
              <a:buNone/>
            </a:pPr>
            <a:r>
              <a:t/>
            </a:r>
            <a:endParaRPr b="1" sz="2300"/>
          </a:p>
        </p:txBody>
      </p:sp>
      <p:pic>
        <p:nvPicPr>
          <p:cNvPr id="621" name="Google Shape;621;gad153999c5_0_784"/>
          <p:cNvPicPr preferRelativeResize="0"/>
          <p:nvPr/>
        </p:nvPicPr>
        <p:blipFill>
          <a:blip r:embed="rId6">
            <a:alphaModFix/>
          </a:blip>
          <a:stretch>
            <a:fillRect/>
          </a:stretch>
        </p:blipFill>
        <p:spPr>
          <a:xfrm>
            <a:off x="5554475" y="3319738"/>
            <a:ext cx="3328275" cy="174611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5" name="Shape 625"/>
        <p:cNvGrpSpPr/>
        <p:nvPr/>
      </p:nvGrpSpPr>
      <p:grpSpPr>
        <a:xfrm>
          <a:off x="0" y="0"/>
          <a:ext cx="0" cy="0"/>
          <a:chOff x="0" y="0"/>
          <a:chExt cx="0" cy="0"/>
        </a:xfrm>
      </p:grpSpPr>
      <p:pic>
        <p:nvPicPr>
          <p:cNvPr id="626" name="Google Shape;626;gad153999c5_0_795"/>
          <p:cNvPicPr preferRelativeResize="0"/>
          <p:nvPr/>
        </p:nvPicPr>
        <p:blipFill>
          <a:blip r:embed="rId3">
            <a:alphaModFix amt="64000"/>
          </a:blip>
          <a:stretch>
            <a:fillRect/>
          </a:stretch>
        </p:blipFill>
        <p:spPr>
          <a:xfrm>
            <a:off x="4676112" y="2299525"/>
            <a:ext cx="4533400" cy="2711650"/>
          </a:xfrm>
          <a:prstGeom prst="rect">
            <a:avLst/>
          </a:prstGeom>
          <a:noFill/>
          <a:ln>
            <a:noFill/>
          </a:ln>
        </p:spPr>
      </p:pic>
      <p:pic>
        <p:nvPicPr>
          <p:cNvPr id="627" name="Google Shape;627;gad153999c5_0_795"/>
          <p:cNvPicPr preferRelativeResize="0"/>
          <p:nvPr/>
        </p:nvPicPr>
        <p:blipFill>
          <a:blip r:embed="rId3">
            <a:alphaModFix amt="64000"/>
          </a:blip>
          <a:stretch>
            <a:fillRect/>
          </a:stretch>
        </p:blipFill>
        <p:spPr>
          <a:xfrm>
            <a:off x="116650" y="3336975"/>
            <a:ext cx="4533400" cy="2711650"/>
          </a:xfrm>
          <a:prstGeom prst="rect">
            <a:avLst/>
          </a:prstGeom>
          <a:noFill/>
          <a:ln>
            <a:noFill/>
          </a:ln>
        </p:spPr>
      </p:pic>
      <p:pic>
        <p:nvPicPr>
          <p:cNvPr descr="1x/Recurso%205.png" id="628" name="Google Shape;628;gad153999c5_0_795"/>
          <p:cNvPicPr preferRelativeResize="0"/>
          <p:nvPr/>
        </p:nvPicPr>
        <p:blipFill rotWithShape="1">
          <a:blip r:embed="rId4">
            <a:alphaModFix/>
          </a:blip>
          <a:srcRect b="0" l="0" r="0" t="0"/>
          <a:stretch/>
        </p:blipFill>
        <p:spPr>
          <a:xfrm>
            <a:off x="338401" y="187093"/>
            <a:ext cx="2019123" cy="579120"/>
          </a:xfrm>
          <a:prstGeom prst="rect">
            <a:avLst/>
          </a:prstGeom>
          <a:noFill/>
          <a:ln>
            <a:noFill/>
          </a:ln>
        </p:spPr>
      </p:pic>
      <p:sp>
        <p:nvSpPr>
          <p:cNvPr id="629" name="Google Shape;629;gad153999c5_0_795"/>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630" name="Google Shape;630;gad153999c5_0_795"/>
          <p:cNvPicPr preferRelativeResize="0"/>
          <p:nvPr/>
        </p:nvPicPr>
        <p:blipFill rotWithShape="1">
          <a:blip r:embed="rId5">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631" name="Google Shape;631;gad153999c5_0_795"/>
          <p:cNvPicPr preferRelativeResize="0"/>
          <p:nvPr/>
        </p:nvPicPr>
        <p:blipFill rotWithShape="1">
          <a:blip r:embed="rId6">
            <a:alphaModFix/>
          </a:blip>
          <a:srcRect b="24399" l="22600" r="22397" t="24800"/>
          <a:stretch/>
        </p:blipFill>
        <p:spPr>
          <a:xfrm>
            <a:off x="6704709" y="187093"/>
            <a:ext cx="476250" cy="420370"/>
          </a:xfrm>
          <a:prstGeom prst="rect">
            <a:avLst/>
          </a:prstGeom>
          <a:noFill/>
          <a:ln>
            <a:noFill/>
          </a:ln>
        </p:spPr>
      </p:pic>
      <p:sp>
        <p:nvSpPr>
          <p:cNvPr id="632" name="Google Shape;632;gad153999c5_0_795"/>
          <p:cNvSpPr txBox="1"/>
          <p:nvPr/>
        </p:nvSpPr>
        <p:spPr>
          <a:xfrm>
            <a:off x="0" y="4199950"/>
            <a:ext cx="4766700" cy="211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000"/>
              <a:t>-La técnica de Análisis Conductual Aplicado (ABA)</a:t>
            </a:r>
            <a:endParaRPr sz="2000"/>
          </a:p>
          <a:p>
            <a:pPr indent="0" lvl="0" marL="0" rtl="0" algn="ctr">
              <a:spcBef>
                <a:spcPts val="0"/>
              </a:spcBef>
              <a:spcAft>
                <a:spcPts val="0"/>
              </a:spcAft>
              <a:buNone/>
            </a:pPr>
            <a:r>
              <a:rPr lang="es-ES" sz="2000"/>
              <a:t>-Metodología EIBI</a:t>
            </a:r>
            <a:endParaRPr sz="2000"/>
          </a:p>
          <a:p>
            <a:pPr indent="0" lvl="0" marL="0" rtl="0" algn="ctr">
              <a:spcBef>
                <a:spcPts val="0"/>
              </a:spcBef>
              <a:spcAft>
                <a:spcPts val="0"/>
              </a:spcAft>
              <a:buNone/>
            </a:pPr>
            <a:r>
              <a:rPr lang="es-ES" sz="2000"/>
              <a:t>-Ensayo Discreto EIBI</a:t>
            </a:r>
            <a:endParaRPr sz="2000"/>
          </a:p>
          <a:p>
            <a:pPr indent="0" lvl="0" marL="0" rtl="0" algn="l">
              <a:spcBef>
                <a:spcPts val="0"/>
              </a:spcBef>
              <a:spcAft>
                <a:spcPts val="0"/>
              </a:spcAft>
              <a:buNone/>
            </a:pPr>
            <a:r>
              <a:t/>
            </a:r>
            <a:endParaRPr sz="2000"/>
          </a:p>
        </p:txBody>
      </p:sp>
      <p:sp>
        <p:nvSpPr>
          <p:cNvPr id="633" name="Google Shape;633;gad153999c5_0_795"/>
          <p:cNvSpPr txBox="1"/>
          <p:nvPr/>
        </p:nvSpPr>
        <p:spPr>
          <a:xfrm>
            <a:off x="338400" y="1038450"/>
            <a:ext cx="8805600" cy="1288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2300"/>
              <a:t>Principales técnicas y metodologías usadas para el manejo del Trastorno del espectro autista según el protocolo</a:t>
            </a:r>
            <a:endParaRPr b="1" sz="2300"/>
          </a:p>
        </p:txBody>
      </p:sp>
      <p:sp>
        <p:nvSpPr>
          <p:cNvPr id="634" name="Google Shape;634;gad153999c5_0_795"/>
          <p:cNvSpPr txBox="1"/>
          <p:nvPr/>
        </p:nvSpPr>
        <p:spPr>
          <a:xfrm>
            <a:off x="4675363" y="2758225"/>
            <a:ext cx="4766700" cy="211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000"/>
          </a:p>
          <a:p>
            <a:pPr indent="0" lvl="0" marL="0" rtl="0" algn="ctr">
              <a:spcBef>
                <a:spcPts val="0"/>
              </a:spcBef>
              <a:spcAft>
                <a:spcPts val="0"/>
              </a:spcAft>
              <a:buNone/>
            </a:pPr>
            <a:r>
              <a:rPr lang="es-ES" sz="2000"/>
              <a:t>-Enseñanza incidental</a:t>
            </a:r>
            <a:endParaRPr sz="2000"/>
          </a:p>
          <a:p>
            <a:pPr indent="0" lvl="0" marL="0" rtl="0" algn="ctr">
              <a:spcBef>
                <a:spcPts val="0"/>
              </a:spcBef>
              <a:spcAft>
                <a:spcPts val="0"/>
              </a:spcAft>
              <a:buNone/>
            </a:pPr>
            <a:r>
              <a:rPr lang="es-ES" sz="2000"/>
              <a:t>-Apoyo Conductual Positivo</a:t>
            </a:r>
            <a:endParaRPr sz="2000"/>
          </a:p>
          <a:p>
            <a:pPr indent="0" lvl="0" marL="0" rtl="0" algn="ctr">
              <a:spcBef>
                <a:spcPts val="0"/>
              </a:spcBef>
              <a:spcAft>
                <a:spcPts val="0"/>
              </a:spcAft>
              <a:buNone/>
            </a:pPr>
            <a:r>
              <a:rPr lang="es-ES" sz="2000"/>
              <a:t>-Intervención Cognitivo-Conductual</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t/>
            </a:r>
            <a:endParaRPr sz="20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pic>
        <p:nvPicPr>
          <p:cNvPr descr="1x/Recurso%205.png" id="639" name="Google Shape;639;gad153999c5_0_808"/>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640" name="Google Shape;640;gad153999c5_0_808"/>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641" name="Google Shape;641;gad153999c5_0_808"/>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642" name="Google Shape;642;gad153999c5_0_808"/>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643" name="Google Shape;643;gad153999c5_0_808"/>
          <p:cNvSpPr txBox="1"/>
          <p:nvPr/>
        </p:nvSpPr>
        <p:spPr>
          <a:xfrm>
            <a:off x="338400" y="2133950"/>
            <a:ext cx="4278000" cy="2793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2700"/>
              <a:t>De acuerdo al Instituto de Evaluación Tecnológico en Salud (IETS) el método ABA es efectivo también para el Trastorno de Déficit de Atención con Hiperactividad (TDAH).  </a:t>
            </a:r>
            <a:endParaRPr b="1" sz="2700"/>
          </a:p>
          <a:p>
            <a:pPr indent="0" lvl="0" marL="0" rtl="0" algn="ctr">
              <a:spcBef>
                <a:spcPts val="0"/>
              </a:spcBef>
              <a:spcAft>
                <a:spcPts val="0"/>
              </a:spcAft>
              <a:buNone/>
            </a:pPr>
            <a:r>
              <a:t/>
            </a:r>
            <a:endParaRPr b="1" sz="2300"/>
          </a:p>
        </p:txBody>
      </p:sp>
      <p:pic>
        <p:nvPicPr>
          <p:cNvPr id="644" name="Google Shape;644;gad153999c5_0_808"/>
          <p:cNvPicPr preferRelativeResize="0"/>
          <p:nvPr/>
        </p:nvPicPr>
        <p:blipFill rotWithShape="1">
          <a:blip r:embed="rId6">
            <a:alphaModFix/>
          </a:blip>
          <a:srcRect b="10005" l="26585" r="27449" t="20025"/>
          <a:stretch/>
        </p:blipFill>
        <p:spPr>
          <a:xfrm>
            <a:off x="4887375" y="1671248"/>
            <a:ext cx="4110898" cy="3256003"/>
          </a:xfrm>
          <a:prstGeom prst="rect">
            <a:avLst/>
          </a:prstGeom>
          <a:noFill/>
          <a:ln>
            <a:noFill/>
          </a:ln>
        </p:spPr>
      </p:pic>
      <p:sp>
        <p:nvSpPr>
          <p:cNvPr id="645" name="Google Shape;645;gad153999c5_0_808"/>
          <p:cNvSpPr txBox="1"/>
          <p:nvPr/>
        </p:nvSpPr>
        <p:spPr>
          <a:xfrm>
            <a:off x="6289213" y="5317275"/>
            <a:ext cx="1539000" cy="2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Ver anexo 3.</a:t>
            </a:r>
            <a:endParaRPr sz="2000">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9" name="Shape 649"/>
        <p:cNvGrpSpPr/>
        <p:nvPr/>
      </p:nvGrpSpPr>
      <p:grpSpPr>
        <a:xfrm>
          <a:off x="0" y="0"/>
          <a:ext cx="0" cy="0"/>
          <a:chOff x="0" y="0"/>
          <a:chExt cx="0" cy="0"/>
        </a:xfrm>
      </p:grpSpPr>
      <p:pic>
        <p:nvPicPr>
          <p:cNvPr descr="1x/Recurso%205.png" id="650" name="Google Shape;650;gad153999c5_0_827"/>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651" name="Google Shape;651;gad153999c5_0_827"/>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652" name="Google Shape;652;gad153999c5_0_827"/>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653" name="Google Shape;653;gad153999c5_0_827"/>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654" name="Google Shape;654;gad153999c5_0_827"/>
          <p:cNvSpPr txBox="1"/>
          <p:nvPr/>
        </p:nvSpPr>
        <p:spPr>
          <a:xfrm>
            <a:off x="169200" y="2161900"/>
            <a:ext cx="8805600" cy="374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ES" sz="2000"/>
              <a:t>Anexo 1. </a:t>
            </a:r>
            <a:endParaRPr b="1" sz="2000"/>
          </a:p>
          <a:p>
            <a:pPr indent="0" lvl="0" marL="0" rtl="0" algn="l">
              <a:spcBef>
                <a:spcPts val="0"/>
              </a:spcBef>
              <a:spcAft>
                <a:spcPts val="0"/>
              </a:spcAft>
              <a:buNone/>
            </a:pPr>
            <a:r>
              <a:rPr b="1" lang="es-ES" sz="2000" u="sng">
                <a:solidFill>
                  <a:schemeClr val="hlink"/>
                </a:solidFill>
                <a:hlinkClick r:id="rId6"/>
              </a:rPr>
              <a:t>http://discapacidadcolombia.com/phocadownloadpap/PUBLICACIONES_ARTICULOS/Protocolo-TEA-final.pdf</a:t>
            </a:r>
            <a:endParaRPr b="1" sz="2000"/>
          </a:p>
          <a:p>
            <a:pPr indent="0" lvl="0" marL="0" rtl="0" algn="l">
              <a:spcBef>
                <a:spcPts val="0"/>
              </a:spcBef>
              <a:spcAft>
                <a:spcPts val="0"/>
              </a:spcAft>
              <a:buNone/>
            </a:pPr>
            <a:r>
              <a:t/>
            </a:r>
            <a:endParaRPr b="1" sz="2000"/>
          </a:p>
          <a:p>
            <a:pPr indent="0" lvl="0" marL="0" rtl="0" algn="l">
              <a:spcBef>
                <a:spcPts val="0"/>
              </a:spcBef>
              <a:spcAft>
                <a:spcPts val="0"/>
              </a:spcAft>
              <a:buNone/>
            </a:pPr>
            <a:r>
              <a:rPr b="1" lang="es-ES" sz="2000"/>
              <a:t>Anexo 2.</a:t>
            </a:r>
            <a:endParaRPr b="1" sz="2000"/>
          </a:p>
          <a:p>
            <a:pPr indent="0" lvl="0" marL="0" rtl="0" algn="l">
              <a:spcBef>
                <a:spcPts val="0"/>
              </a:spcBef>
              <a:spcAft>
                <a:spcPts val="0"/>
              </a:spcAft>
              <a:buNone/>
            </a:pPr>
            <a:r>
              <a:rPr b="1" lang="es-ES" sz="2000" u="sng">
                <a:solidFill>
                  <a:schemeClr val="hlink"/>
                </a:solidFill>
                <a:hlinkClick r:id="rId7"/>
              </a:rPr>
              <a:t>https://www.minsalud.gov.co/sites/rid/Lists/BibliotecaDigital/RIDE/DE/CA/protocolo-clinico-diagnostico-ninos-trans-espectro-autista.pdf</a:t>
            </a:r>
            <a:endParaRPr b="1" sz="2000"/>
          </a:p>
          <a:p>
            <a:pPr indent="0" lvl="0" marL="0" rtl="0" algn="l">
              <a:spcBef>
                <a:spcPts val="0"/>
              </a:spcBef>
              <a:spcAft>
                <a:spcPts val="0"/>
              </a:spcAft>
              <a:buNone/>
            </a:pPr>
            <a:r>
              <a:t/>
            </a:r>
            <a:endParaRPr b="1" sz="2000"/>
          </a:p>
          <a:p>
            <a:pPr indent="0" lvl="0" marL="0" rtl="0" algn="l">
              <a:spcBef>
                <a:spcPts val="0"/>
              </a:spcBef>
              <a:spcAft>
                <a:spcPts val="0"/>
              </a:spcAft>
              <a:buNone/>
            </a:pPr>
            <a:r>
              <a:rPr b="1" lang="es-ES" sz="2000"/>
              <a:t>Anexo 3.</a:t>
            </a:r>
            <a:endParaRPr b="1" sz="2000"/>
          </a:p>
          <a:p>
            <a:pPr indent="0" lvl="0" marL="0" rtl="0" algn="l">
              <a:spcBef>
                <a:spcPts val="0"/>
              </a:spcBef>
              <a:spcAft>
                <a:spcPts val="0"/>
              </a:spcAft>
              <a:buNone/>
            </a:pPr>
            <a:r>
              <a:rPr b="1" lang="es-ES" sz="2000" u="sng">
                <a:solidFill>
                  <a:schemeClr val="hlink"/>
                </a:solidFill>
                <a:hlinkClick r:id="rId8"/>
              </a:rPr>
              <a:t>https://www.minsalud.gov.co/sites/rid/Lists/BibliotecaDigital/RIDE/INEC/IETS/Estudio-Efectividad-Terapias-analisis-comportamiento-aplicado.pdf</a:t>
            </a:r>
            <a:endParaRPr b="1" sz="2000"/>
          </a:p>
          <a:p>
            <a:pPr indent="0" lvl="0" marL="0" rtl="0" algn="l">
              <a:spcBef>
                <a:spcPts val="0"/>
              </a:spcBef>
              <a:spcAft>
                <a:spcPts val="0"/>
              </a:spcAft>
              <a:buNone/>
            </a:pPr>
            <a:r>
              <a:t/>
            </a:r>
            <a:endParaRPr b="1" sz="2000"/>
          </a:p>
        </p:txBody>
      </p:sp>
      <p:sp>
        <p:nvSpPr>
          <p:cNvPr id="655" name="Google Shape;655;gad153999c5_0_827"/>
          <p:cNvSpPr txBox="1"/>
          <p:nvPr/>
        </p:nvSpPr>
        <p:spPr>
          <a:xfrm>
            <a:off x="338400" y="1038450"/>
            <a:ext cx="8805600" cy="1288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2300"/>
              <a:t>Anexos</a:t>
            </a:r>
            <a:endParaRPr b="1" sz="23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pic>
        <p:nvPicPr>
          <p:cNvPr id="126" name="Google Shape;126;gad153999c5_0_18"/>
          <p:cNvPicPr preferRelativeResize="0"/>
          <p:nvPr/>
        </p:nvPicPr>
        <p:blipFill>
          <a:blip r:embed="rId3">
            <a:alphaModFix amt="64000"/>
          </a:blip>
          <a:stretch>
            <a:fillRect/>
          </a:stretch>
        </p:blipFill>
        <p:spPr>
          <a:xfrm>
            <a:off x="5291475" y="3752927"/>
            <a:ext cx="3302700" cy="2969148"/>
          </a:xfrm>
          <a:prstGeom prst="rect">
            <a:avLst/>
          </a:prstGeom>
          <a:noFill/>
          <a:ln>
            <a:noFill/>
          </a:ln>
        </p:spPr>
      </p:pic>
      <p:pic>
        <p:nvPicPr>
          <p:cNvPr id="127" name="Google Shape;127;gad153999c5_0_18"/>
          <p:cNvPicPr preferRelativeResize="0"/>
          <p:nvPr/>
        </p:nvPicPr>
        <p:blipFill>
          <a:blip r:embed="rId3">
            <a:alphaModFix amt="64000"/>
          </a:blip>
          <a:stretch>
            <a:fillRect/>
          </a:stretch>
        </p:blipFill>
        <p:spPr>
          <a:xfrm>
            <a:off x="5097600" y="1029014"/>
            <a:ext cx="3302700" cy="2969148"/>
          </a:xfrm>
          <a:prstGeom prst="rect">
            <a:avLst/>
          </a:prstGeom>
          <a:noFill/>
          <a:ln>
            <a:noFill/>
          </a:ln>
        </p:spPr>
      </p:pic>
      <p:pic>
        <p:nvPicPr>
          <p:cNvPr id="128" name="Google Shape;128;gad153999c5_0_18"/>
          <p:cNvPicPr preferRelativeResize="0"/>
          <p:nvPr/>
        </p:nvPicPr>
        <p:blipFill>
          <a:blip r:embed="rId3">
            <a:alphaModFix amt="64000"/>
          </a:blip>
          <a:stretch>
            <a:fillRect/>
          </a:stretch>
        </p:blipFill>
        <p:spPr>
          <a:xfrm>
            <a:off x="-66850" y="1555675"/>
            <a:ext cx="5009725" cy="4503775"/>
          </a:xfrm>
          <a:prstGeom prst="rect">
            <a:avLst/>
          </a:prstGeom>
          <a:noFill/>
          <a:ln>
            <a:noFill/>
          </a:ln>
        </p:spPr>
      </p:pic>
      <p:pic>
        <p:nvPicPr>
          <p:cNvPr descr="1x/Recurso%205.png" id="129" name="Google Shape;129;gad153999c5_0_18"/>
          <p:cNvPicPr preferRelativeResize="0"/>
          <p:nvPr/>
        </p:nvPicPr>
        <p:blipFill rotWithShape="1">
          <a:blip r:embed="rId4">
            <a:alphaModFix/>
          </a:blip>
          <a:srcRect b="0" l="0" r="0" t="0"/>
          <a:stretch/>
        </p:blipFill>
        <p:spPr>
          <a:xfrm>
            <a:off x="338401" y="187093"/>
            <a:ext cx="2019123" cy="579120"/>
          </a:xfrm>
          <a:prstGeom prst="rect">
            <a:avLst/>
          </a:prstGeom>
          <a:noFill/>
          <a:ln>
            <a:noFill/>
          </a:ln>
        </p:spPr>
      </p:pic>
      <p:sp>
        <p:nvSpPr>
          <p:cNvPr id="130" name="Google Shape;130;gad153999c5_0_18"/>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31" name="Google Shape;131;gad153999c5_0_18"/>
          <p:cNvPicPr preferRelativeResize="0"/>
          <p:nvPr/>
        </p:nvPicPr>
        <p:blipFill rotWithShape="1">
          <a:blip r:embed="rId5">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132" name="Google Shape;132;gad153999c5_0_18"/>
          <p:cNvPicPr preferRelativeResize="0"/>
          <p:nvPr/>
        </p:nvPicPr>
        <p:blipFill rotWithShape="1">
          <a:blip r:embed="rId6">
            <a:alphaModFix/>
          </a:blip>
          <a:srcRect b="24399" l="22600" r="22397" t="24800"/>
          <a:stretch/>
        </p:blipFill>
        <p:spPr>
          <a:xfrm>
            <a:off x="6704709" y="187093"/>
            <a:ext cx="476250" cy="420370"/>
          </a:xfrm>
          <a:prstGeom prst="rect">
            <a:avLst/>
          </a:prstGeom>
          <a:noFill/>
          <a:ln>
            <a:noFill/>
          </a:ln>
        </p:spPr>
      </p:pic>
      <p:sp>
        <p:nvSpPr>
          <p:cNvPr id="133" name="Google Shape;133;gad153999c5_0_18"/>
          <p:cNvSpPr txBox="1"/>
          <p:nvPr/>
        </p:nvSpPr>
        <p:spPr>
          <a:xfrm>
            <a:off x="523350" y="2301600"/>
            <a:ext cx="3999900" cy="2254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s-ES" sz="2000"/>
              <a:t>Trastorno por déficit de atención con hiperactividad</a:t>
            </a:r>
            <a:endParaRPr b="1" sz="2000"/>
          </a:p>
          <a:p>
            <a:pPr indent="0" lvl="0" marL="0" rtl="0" algn="ctr">
              <a:lnSpc>
                <a:spcPct val="115000"/>
              </a:lnSpc>
              <a:spcBef>
                <a:spcPts val="0"/>
              </a:spcBef>
              <a:spcAft>
                <a:spcPts val="0"/>
              </a:spcAft>
              <a:buNone/>
            </a:pPr>
            <a:r>
              <a:t/>
            </a:r>
            <a:endParaRPr b="1" sz="2000"/>
          </a:p>
          <a:p>
            <a:pPr indent="0" lvl="0" marL="0" rtl="0" algn="ctr">
              <a:spcBef>
                <a:spcPts val="0"/>
              </a:spcBef>
              <a:spcAft>
                <a:spcPts val="0"/>
              </a:spcAft>
              <a:buNone/>
            </a:pPr>
            <a:r>
              <a:rPr lang="es-ES" sz="2000"/>
              <a:t>*Trastorno por déficit de atención con hiperactividad</a:t>
            </a:r>
            <a:endParaRPr sz="2000"/>
          </a:p>
          <a:p>
            <a:pPr indent="0" lvl="0" marL="0" rtl="0" algn="ctr">
              <a:spcBef>
                <a:spcPts val="0"/>
              </a:spcBef>
              <a:spcAft>
                <a:spcPts val="0"/>
              </a:spcAft>
              <a:buNone/>
            </a:pPr>
            <a:r>
              <a:rPr lang="es-ES" sz="2000"/>
              <a:t>*Otro trastorno por déficit de atención con hiperactividad especificado</a:t>
            </a:r>
            <a:endParaRPr sz="2000"/>
          </a:p>
          <a:p>
            <a:pPr indent="0" lvl="0" marL="0" rtl="0" algn="ctr">
              <a:spcBef>
                <a:spcPts val="0"/>
              </a:spcBef>
              <a:spcAft>
                <a:spcPts val="0"/>
              </a:spcAft>
              <a:buNone/>
            </a:pPr>
            <a:r>
              <a:rPr lang="es-ES" sz="2000"/>
              <a:t>*Trastorno por déficit de atención con hiperactividad no especificado</a:t>
            </a:r>
            <a:endParaRPr sz="2000"/>
          </a:p>
          <a:p>
            <a:pPr indent="0" lvl="0" marL="0" rtl="0" algn="ctr">
              <a:spcBef>
                <a:spcPts val="0"/>
              </a:spcBef>
              <a:spcAft>
                <a:spcPts val="0"/>
              </a:spcAft>
              <a:buNone/>
            </a:pPr>
            <a:r>
              <a:t/>
            </a:r>
            <a:endParaRPr sz="2000"/>
          </a:p>
        </p:txBody>
      </p:sp>
      <p:sp>
        <p:nvSpPr>
          <p:cNvPr id="134" name="Google Shape;134;gad153999c5_0_18"/>
          <p:cNvSpPr txBox="1"/>
          <p:nvPr/>
        </p:nvSpPr>
        <p:spPr>
          <a:xfrm>
            <a:off x="5381863" y="4144750"/>
            <a:ext cx="3353700" cy="1524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s-ES" sz="2000"/>
              <a:t>Trastorno del espectro autista</a:t>
            </a:r>
            <a:endParaRPr b="1" sz="2000"/>
          </a:p>
          <a:p>
            <a:pPr indent="0" lvl="0" marL="0" rtl="0" algn="ctr">
              <a:lnSpc>
                <a:spcPct val="115000"/>
              </a:lnSpc>
              <a:spcBef>
                <a:spcPts val="0"/>
              </a:spcBef>
              <a:spcAft>
                <a:spcPts val="0"/>
              </a:spcAft>
              <a:buNone/>
            </a:pPr>
            <a:r>
              <a:t/>
            </a:r>
            <a:endParaRPr b="1" sz="2000"/>
          </a:p>
          <a:p>
            <a:pPr indent="0" lvl="0" marL="0" rtl="0" algn="ctr">
              <a:spcBef>
                <a:spcPts val="0"/>
              </a:spcBef>
              <a:spcAft>
                <a:spcPts val="0"/>
              </a:spcAft>
              <a:buNone/>
            </a:pPr>
            <a:r>
              <a:rPr lang="es-ES" sz="2000"/>
              <a:t>*Trastorno del espectro autista</a:t>
            </a:r>
            <a:endParaRPr sz="2000"/>
          </a:p>
          <a:p>
            <a:pPr indent="0" lvl="0" marL="0" rtl="0" algn="ctr">
              <a:spcBef>
                <a:spcPts val="0"/>
              </a:spcBef>
              <a:spcAft>
                <a:spcPts val="0"/>
              </a:spcAft>
              <a:buNone/>
            </a:pPr>
            <a:r>
              <a:t/>
            </a:r>
            <a:endParaRPr sz="2000"/>
          </a:p>
        </p:txBody>
      </p:sp>
      <p:sp>
        <p:nvSpPr>
          <p:cNvPr id="135" name="Google Shape;135;gad153999c5_0_18"/>
          <p:cNvSpPr txBox="1"/>
          <p:nvPr/>
        </p:nvSpPr>
        <p:spPr>
          <a:xfrm>
            <a:off x="4942875" y="1555675"/>
            <a:ext cx="3999900" cy="1524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s-ES" sz="2000"/>
              <a:t>Trastorno específico del aprendizaje</a:t>
            </a:r>
            <a:endParaRPr b="1" sz="2000"/>
          </a:p>
          <a:p>
            <a:pPr indent="0" lvl="0" marL="0" rtl="0" algn="ctr">
              <a:lnSpc>
                <a:spcPct val="115000"/>
              </a:lnSpc>
              <a:spcBef>
                <a:spcPts val="0"/>
              </a:spcBef>
              <a:spcAft>
                <a:spcPts val="0"/>
              </a:spcAft>
              <a:buNone/>
            </a:pPr>
            <a:r>
              <a:t/>
            </a:r>
            <a:endParaRPr b="1" sz="2000"/>
          </a:p>
          <a:p>
            <a:pPr indent="0" lvl="0" marL="0" rtl="0" algn="ctr">
              <a:spcBef>
                <a:spcPts val="0"/>
              </a:spcBef>
              <a:spcAft>
                <a:spcPts val="0"/>
              </a:spcAft>
              <a:buNone/>
            </a:pPr>
            <a:r>
              <a:rPr lang="es-ES" sz="2000"/>
              <a:t>*Trastorno específico del aprendizaje</a:t>
            </a:r>
            <a:endParaRPr sz="2000"/>
          </a:p>
          <a:p>
            <a:pPr indent="0" lvl="0" marL="0" rtl="0" algn="ctr">
              <a:spcBef>
                <a:spcPts val="0"/>
              </a:spcBef>
              <a:spcAft>
                <a:spcPts val="0"/>
              </a:spcAft>
              <a:buNone/>
            </a:pPr>
            <a:r>
              <a:t/>
            </a:r>
            <a:endParaRPr sz="2000"/>
          </a:p>
          <a:p>
            <a:pPr indent="0" lvl="0" marL="0" rtl="0" algn="ctr">
              <a:spcBef>
                <a:spcPts val="0"/>
              </a:spcBef>
              <a:spcAft>
                <a:spcPts val="0"/>
              </a:spcAft>
              <a:buNone/>
            </a:pPr>
            <a:r>
              <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pic>
        <p:nvPicPr>
          <p:cNvPr id="140" name="Google Shape;140;gad153999c5_0_37"/>
          <p:cNvPicPr preferRelativeResize="0"/>
          <p:nvPr/>
        </p:nvPicPr>
        <p:blipFill>
          <a:blip r:embed="rId3">
            <a:alphaModFix amt="65000"/>
          </a:blip>
          <a:stretch>
            <a:fillRect/>
          </a:stretch>
        </p:blipFill>
        <p:spPr>
          <a:xfrm>
            <a:off x="1494125" y="187100"/>
            <a:ext cx="6818150" cy="6417075"/>
          </a:xfrm>
          <a:prstGeom prst="rect">
            <a:avLst/>
          </a:prstGeom>
          <a:noFill/>
          <a:ln>
            <a:noFill/>
          </a:ln>
        </p:spPr>
      </p:pic>
      <p:pic>
        <p:nvPicPr>
          <p:cNvPr descr="1x/Recurso%205.png" id="141" name="Google Shape;141;gad153999c5_0_37"/>
          <p:cNvPicPr preferRelativeResize="0"/>
          <p:nvPr/>
        </p:nvPicPr>
        <p:blipFill rotWithShape="1">
          <a:blip r:embed="rId4">
            <a:alphaModFix/>
          </a:blip>
          <a:srcRect b="0" l="0" r="0" t="0"/>
          <a:stretch/>
        </p:blipFill>
        <p:spPr>
          <a:xfrm>
            <a:off x="338401" y="187093"/>
            <a:ext cx="2019123" cy="579120"/>
          </a:xfrm>
          <a:prstGeom prst="rect">
            <a:avLst/>
          </a:prstGeom>
          <a:noFill/>
          <a:ln>
            <a:noFill/>
          </a:ln>
        </p:spPr>
      </p:pic>
      <p:sp>
        <p:nvSpPr>
          <p:cNvPr id="142" name="Google Shape;142;gad153999c5_0_37"/>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43" name="Google Shape;143;gad153999c5_0_37"/>
          <p:cNvPicPr preferRelativeResize="0"/>
          <p:nvPr/>
        </p:nvPicPr>
        <p:blipFill rotWithShape="1">
          <a:blip r:embed="rId5">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144" name="Google Shape;144;gad153999c5_0_37"/>
          <p:cNvPicPr preferRelativeResize="0"/>
          <p:nvPr/>
        </p:nvPicPr>
        <p:blipFill rotWithShape="1">
          <a:blip r:embed="rId6">
            <a:alphaModFix/>
          </a:blip>
          <a:srcRect b="24399" l="22600" r="22397" t="24800"/>
          <a:stretch/>
        </p:blipFill>
        <p:spPr>
          <a:xfrm>
            <a:off x="6704709" y="187093"/>
            <a:ext cx="476250" cy="420370"/>
          </a:xfrm>
          <a:prstGeom prst="rect">
            <a:avLst/>
          </a:prstGeom>
          <a:noFill/>
          <a:ln>
            <a:noFill/>
          </a:ln>
        </p:spPr>
      </p:pic>
      <p:sp>
        <p:nvSpPr>
          <p:cNvPr id="145" name="Google Shape;145;gad153999c5_0_37"/>
          <p:cNvSpPr txBox="1"/>
          <p:nvPr/>
        </p:nvSpPr>
        <p:spPr>
          <a:xfrm>
            <a:off x="2903250" y="1873400"/>
            <a:ext cx="3999900" cy="2254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s-ES" sz="2000"/>
              <a:t>Trastornos motores</a:t>
            </a:r>
            <a:endParaRPr b="1" sz="2000"/>
          </a:p>
          <a:p>
            <a:pPr indent="0" lvl="0" marL="0" rtl="0" algn="ctr">
              <a:lnSpc>
                <a:spcPct val="115000"/>
              </a:lnSpc>
              <a:spcBef>
                <a:spcPts val="0"/>
              </a:spcBef>
              <a:spcAft>
                <a:spcPts val="0"/>
              </a:spcAft>
              <a:buNone/>
            </a:pPr>
            <a:r>
              <a:t/>
            </a:r>
            <a:endParaRPr b="1" sz="2000"/>
          </a:p>
          <a:p>
            <a:pPr indent="0" lvl="0" marL="0" rtl="0" algn="ctr">
              <a:spcBef>
                <a:spcPts val="0"/>
              </a:spcBef>
              <a:spcAft>
                <a:spcPts val="0"/>
              </a:spcAft>
              <a:buNone/>
            </a:pPr>
            <a:r>
              <a:rPr lang="es-ES" sz="2000"/>
              <a:t>*</a:t>
            </a:r>
            <a:r>
              <a:rPr lang="es-ES" sz="2000"/>
              <a:t>Trastorno del desarrollo de la coordinación</a:t>
            </a:r>
            <a:endParaRPr sz="2000"/>
          </a:p>
          <a:p>
            <a:pPr indent="0" lvl="0" marL="0" rtl="0" algn="ctr">
              <a:spcBef>
                <a:spcPts val="0"/>
              </a:spcBef>
              <a:spcAft>
                <a:spcPts val="0"/>
              </a:spcAft>
              <a:buNone/>
            </a:pPr>
            <a:r>
              <a:rPr lang="es-ES" sz="2000"/>
              <a:t>*Trastorno de movimientos estereotipados</a:t>
            </a:r>
            <a:endParaRPr sz="2000"/>
          </a:p>
          <a:p>
            <a:pPr indent="0" lvl="0" marL="0" rtl="0" algn="ctr">
              <a:spcBef>
                <a:spcPts val="0"/>
              </a:spcBef>
              <a:spcAft>
                <a:spcPts val="0"/>
              </a:spcAft>
              <a:buNone/>
            </a:pPr>
            <a:r>
              <a:rPr lang="es-ES" sz="2000"/>
              <a:t>*Trastornos de tics</a:t>
            </a:r>
            <a:endParaRPr sz="2000"/>
          </a:p>
          <a:p>
            <a:pPr indent="0" lvl="0" marL="0" rtl="0" algn="ctr">
              <a:spcBef>
                <a:spcPts val="0"/>
              </a:spcBef>
              <a:spcAft>
                <a:spcPts val="0"/>
              </a:spcAft>
              <a:buNone/>
            </a:pPr>
            <a:r>
              <a:rPr lang="es-ES" sz="2000"/>
              <a:t>*Otro trastorno de tics especificado</a:t>
            </a:r>
            <a:endParaRPr sz="2000"/>
          </a:p>
          <a:p>
            <a:pPr indent="0" lvl="0" marL="0" rtl="0" algn="ctr">
              <a:spcBef>
                <a:spcPts val="0"/>
              </a:spcBef>
              <a:spcAft>
                <a:spcPts val="0"/>
              </a:spcAft>
              <a:buNone/>
            </a:pPr>
            <a:r>
              <a:rPr lang="es-ES" sz="2000"/>
              <a:t>*Trastorno de tics no especificado</a:t>
            </a:r>
            <a:endParaRPr sz="2000"/>
          </a:p>
          <a:p>
            <a:pPr indent="0" lvl="0" marL="0" rtl="0" algn="ctr">
              <a:spcBef>
                <a:spcPts val="0"/>
              </a:spcBef>
              <a:spcAft>
                <a:spcPts val="0"/>
              </a:spcAft>
              <a:buNone/>
            </a:pPr>
            <a:r>
              <a:t/>
            </a:r>
            <a:endParaRPr sz="2000"/>
          </a:p>
          <a:p>
            <a:pPr indent="0" lvl="0" marL="0" rtl="0" algn="ctr">
              <a:spcBef>
                <a:spcPts val="0"/>
              </a:spcBef>
              <a:spcAft>
                <a:spcPts val="0"/>
              </a:spcAft>
              <a:buNone/>
            </a:pPr>
            <a:r>
              <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3"/>
          <p:cNvSpPr/>
          <p:nvPr/>
        </p:nvSpPr>
        <p:spPr>
          <a:xfrm>
            <a:off x="6226200" y="2785525"/>
            <a:ext cx="2500800" cy="2529300"/>
          </a:xfrm>
          <a:prstGeom prst="ellipse">
            <a:avLst/>
          </a:prstGeom>
          <a:solidFill>
            <a:srgbClr val="CFE2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3"/>
          <p:cNvSpPr/>
          <p:nvPr/>
        </p:nvSpPr>
        <p:spPr>
          <a:xfrm>
            <a:off x="3490800" y="2785525"/>
            <a:ext cx="2500800" cy="2529300"/>
          </a:xfrm>
          <a:prstGeom prst="ellipse">
            <a:avLst/>
          </a:prstGeom>
          <a:solidFill>
            <a:srgbClr val="D9D2E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3"/>
          <p:cNvSpPr/>
          <p:nvPr/>
        </p:nvSpPr>
        <p:spPr>
          <a:xfrm>
            <a:off x="478500" y="2922775"/>
            <a:ext cx="2500800" cy="2529300"/>
          </a:xfrm>
          <a:prstGeom prst="ellipse">
            <a:avLst/>
          </a:prstGeom>
          <a:solidFill>
            <a:srgbClr val="EAD1D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1x/Recurso%205.png" id="153" name="Google Shape;153;p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54" name="Google Shape;154;p3"/>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55" name="Google Shape;155;p3"/>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156" name="Google Shape;156;p3"/>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sp>
        <p:nvSpPr>
          <p:cNvPr id="157" name="Google Shape;157;p3"/>
          <p:cNvSpPr txBox="1"/>
          <p:nvPr/>
        </p:nvSpPr>
        <p:spPr>
          <a:xfrm>
            <a:off x="338400" y="1722775"/>
            <a:ext cx="8805600" cy="12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2300"/>
              <a:t>Principales trastornos del neurodesarrollo atendidos por la Unidad de Atención Clínico y Psicosocial</a:t>
            </a:r>
            <a:endParaRPr b="1" sz="2300"/>
          </a:p>
          <a:p>
            <a:pPr indent="0" lvl="0" marL="0" rtl="0" algn="l">
              <a:spcBef>
                <a:spcPts val="0"/>
              </a:spcBef>
              <a:spcAft>
                <a:spcPts val="0"/>
              </a:spcAft>
              <a:buNone/>
            </a:pPr>
            <a:r>
              <a:t/>
            </a:r>
            <a:endParaRPr b="1" sz="2300"/>
          </a:p>
        </p:txBody>
      </p:sp>
      <p:sp>
        <p:nvSpPr>
          <p:cNvPr id="158" name="Google Shape;158;p3"/>
          <p:cNvSpPr txBox="1"/>
          <p:nvPr/>
        </p:nvSpPr>
        <p:spPr>
          <a:xfrm>
            <a:off x="361200" y="2922775"/>
            <a:ext cx="2735400" cy="1200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t/>
            </a:r>
            <a:endParaRPr b="1" sz="2000"/>
          </a:p>
          <a:p>
            <a:pPr indent="0" lvl="0" marL="0" rtl="0" algn="ctr">
              <a:spcBef>
                <a:spcPts val="0"/>
              </a:spcBef>
              <a:spcAft>
                <a:spcPts val="0"/>
              </a:spcAft>
              <a:buNone/>
            </a:pPr>
            <a:r>
              <a:t/>
            </a:r>
            <a:endParaRPr sz="2000"/>
          </a:p>
          <a:p>
            <a:pPr indent="0" lvl="0" marL="0" rtl="0" algn="ctr">
              <a:spcBef>
                <a:spcPts val="0"/>
              </a:spcBef>
              <a:spcAft>
                <a:spcPts val="0"/>
              </a:spcAft>
              <a:buNone/>
            </a:pPr>
            <a:r>
              <a:rPr b="1" lang="es-ES" sz="2000"/>
              <a:t>Discapacidades intelectuales</a:t>
            </a:r>
            <a:endParaRPr b="1" sz="2000"/>
          </a:p>
          <a:p>
            <a:pPr indent="0" lvl="0" marL="0" rtl="0" algn="ctr">
              <a:spcBef>
                <a:spcPts val="0"/>
              </a:spcBef>
              <a:spcAft>
                <a:spcPts val="0"/>
              </a:spcAft>
              <a:buNone/>
            </a:pPr>
            <a:r>
              <a:t/>
            </a:r>
            <a:endParaRPr sz="2000"/>
          </a:p>
        </p:txBody>
      </p:sp>
      <p:sp>
        <p:nvSpPr>
          <p:cNvPr id="159" name="Google Shape;159;p3"/>
          <p:cNvSpPr txBox="1"/>
          <p:nvPr/>
        </p:nvSpPr>
        <p:spPr>
          <a:xfrm>
            <a:off x="3373500" y="2922775"/>
            <a:ext cx="2735400" cy="2254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t/>
            </a:r>
            <a:endParaRPr b="1" sz="2000"/>
          </a:p>
          <a:p>
            <a:pPr indent="0" lvl="0" marL="0" rtl="0" algn="ctr">
              <a:spcBef>
                <a:spcPts val="0"/>
              </a:spcBef>
              <a:spcAft>
                <a:spcPts val="0"/>
              </a:spcAft>
              <a:buNone/>
            </a:pPr>
            <a:r>
              <a:t/>
            </a:r>
            <a:endParaRPr sz="2000"/>
          </a:p>
          <a:p>
            <a:pPr indent="0" lvl="0" marL="0" rtl="0" algn="ctr">
              <a:spcBef>
                <a:spcPts val="0"/>
              </a:spcBef>
              <a:spcAft>
                <a:spcPts val="0"/>
              </a:spcAft>
              <a:buNone/>
            </a:pPr>
            <a:r>
              <a:rPr b="1" lang="es-ES" sz="2000"/>
              <a:t>Trastorno del espectro autista</a:t>
            </a:r>
            <a:endParaRPr b="1" sz="2000"/>
          </a:p>
          <a:p>
            <a:pPr indent="0" lvl="0" marL="0" rtl="0" algn="ctr">
              <a:spcBef>
                <a:spcPts val="0"/>
              </a:spcBef>
              <a:spcAft>
                <a:spcPts val="0"/>
              </a:spcAft>
              <a:buNone/>
            </a:pPr>
            <a:r>
              <a:t/>
            </a:r>
            <a:endParaRPr b="1" sz="2000"/>
          </a:p>
        </p:txBody>
      </p:sp>
      <p:sp>
        <p:nvSpPr>
          <p:cNvPr id="160" name="Google Shape;160;p3"/>
          <p:cNvSpPr txBox="1"/>
          <p:nvPr/>
        </p:nvSpPr>
        <p:spPr>
          <a:xfrm>
            <a:off x="6226200" y="2637600"/>
            <a:ext cx="2500800" cy="1582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t/>
            </a:r>
            <a:endParaRPr b="1" sz="2000"/>
          </a:p>
          <a:p>
            <a:pPr indent="0" lvl="0" marL="0" rtl="0" algn="ctr">
              <a:spcBef>
                <a:spcPts val="0"/>
              </a:spcBef>
              <a:spcAft>
                <a:spcPts val="0"/>
              </a:spcAft>
              <a:buNone/>
            </a:pPr>
            <a:r>
              <a:t/>
            </a:r>
            <a:endParaRPr sz="2000"/>
          </a:p>
          <a:p>
            <a:pPr indent="0" lvl="0" marL="0" rtl="0" algn="ctr">
              <a:spcBef>
                <a:spcPts val="0"/>
              </a:spcBef>
              <a:spcAft>
                <a:spcPts val="0"/>
              </a:spcAft>
              <a:buNone/>
            </a:pPr>
            <a:r>
              <a:t/>
            </a:r>
            <a:endParaRPr b="1" sz="2000"/>
          </a:p>
          <a:p>
            <a:pPr indent="0" lvl="0" marL="0" rtl="0" algn="ctr">
              <a:spcBef>
                <a:spcPts val="0"/>
              </a:spcBef>
              <a:spcAft>
                <a:spcPts val="0"/>
              </a:spcAft>
              <a:buNone/>
            </a:pPr>
            <a:r>
              <a:rPr b="1" lang="es-ES" sz="2000"/>
              <a:t>Trastorno por déficit de atención con hiperactividad</a:t>
            </a:r>
            <a:endParaRPr b="1" sz="2000"/>
          </a:p>
          <a:p>
            <a:pPr indent="0" lvl="0" marL="0" rtl="0" algn="ctr">
              <a:spcBef>
                <a:spcPts val="0"/>
              </a:spcBef>
              <a:spcAft>
                <a:spcPts val="0"/>
              </a:spcAft>
              <a:buNone/>
            </a:pPr>
            <a:r>
              <a:t/>
            </a:r>
            <a:endParaRPr b="1" sz="2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pic>
        <p:nvPicPr>
          <p:cNvPr descr="1x/Recurso%205.png" id="165" name="Google Shape;165;p4"/>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66" name="Google Shape;166;p4"/>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67" name="Google Shape;167;p4"/>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168" name="Google Shape;168;p4"/>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sp>
        <p:nvSpPr>
          <p:cNvPr id="169" name="Google Shape;169;p4"/>
          <p:cNvSpPr txBox="1"/>
          <p:nvPr/>
        </p:nvSpPr>
        <p:spPr>
          <a:xfrm>
            <a:off x="338400" y="1605925"/>
            <a:ext cx="8805600" cy="12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ES" sz="3500"/>
              <a:t>Protocolos del Ministerio de Salud en Trastorno del neurodesarrollo</a:t>
            </a:r>
            <a:endParaRPr b="1" sz="3500"/>
          </a:p>
        </p:txBody>
      </p:sp>
      <p:pic>
        <p:nvPicPr>
          <p:cNvPr id="170" name="Google Shape;170;p4"/>
          <p:cNvPicPr preferRelativeResize="0"/>
          <p:nvPr/>
        </p:nvPicPr>
        <p:blipFill>
          <a:blip r:embed="rId6">
            <a:alphaModFix/>
          </a:blip>
          <a:stretch>
            <a:fillRect/>
          </a:stretch>
        </p:blipFill>
        <p:spPr>
          <a:xfrm>
            <a:off x="3072062" y="3016750"/>
            <a:ext cx="3338275" cy="33382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pic>
        <p:nvPicPr>
          <p:cNvPr descr="1x/Recurso%205.png" id="175" name="Google Shape;175;gad153999c5_0_61"/>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76" name="Google Shape;176;gad153999c5_0_61"/>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77" name="Google Shape;177;gad153999c5_0_61"/>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178" name="Google Shape;178;gad153999c5_0_61"/>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179" name="Google Shape;179;gad153999c5_0_61"/>
          <p:cNvSpPr txBox="1"/>
          <p:nvPr/>
        </p:nvSpPr>
        <p:spPr>
          <a:xfrm>
            <a:off x="517900" y="1255475"/>
            <a:ext cx="8805600" cy="12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Encontramos...</a:t>
            </a:r>
            <a:endParaRPr b="1" sz="2300"/>
          </a:p>
          <a:p>
            <a:pPr indent="0" lvl="0" marL="0" rtl="0" algn="l">
              <a:spcBef>
                <a:spcPts val="0"/>
              </a:spcBef>
              <a:spcAft>
                <a:spcPts val="0"/>
              </a:spcAft>
              <a:buNone/>
            </a:pPr>
            <a:r>
              <a:t/>
            </a:r>
            <a:endParaRPr b="1" sz="2300"/>
          </a:p>
        </p:txBody>
      </p:sp>
      <p:pic>
        <p:nvPicPr>
          <p:cNvPr id="180" name="Google Shape;180;gad153999c5_0_61"/>
          <p:cNvPicPr preferRelativeResize="0"/>
          <p:nvPr/>
        </p:nvPicPr>
        <p:blipFill rotWithShape="1">
          <a:blip r:embed="rId6">
            <a:alphaModFix/>
          </a:blip>
          <a:srcRect b="17100" l="33819" r="34682" t="27540"/>
          <a:stretch/>
        </p:blipFill>
        <p:spPr>
          <a:xfrm>
            <a:off x="338400" y="2221775"/>
            <a:ext cx="3214699" cy="3504500"/>
          </a:xfrm>
          <a:prstGeom prst="rect">
            <a:avLst/>
          </a:prstGeom>
          <a:noFill/>
          <a:ln>
            <a:noFill/>
          </a:ln>
        </p:spPr>
      </p:pic>
      <p:sp>
        <p:nvSpPr>
          <p:cNvPr id="181" name="Google Shape;181;gad153999c5_0_61"/>
          <p:cNvSpPr txBox="1"/>
          <p:nvPr/>
        </p:nvSpPr>
        <p:spPr>
          <a:xfrm>
            <a:off x="1176250" y="5726275"/>
            <a:ext cx="1539000" cy="2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000">
                <a:latin typeface="Calibri"/>
                <a:ea typeface="Calibri"/>
                <a:cs typeface="Calibri"/>
                <a:sym typeface="Calibri"/>
              </a:rPr>
              <a:t>Ver anexo 1.</a:t>
            </a:r>
            <a:endParaRPr sz="2000">
              <a:latin typeface="Calibri"/>
              <a:ea typeface="Calibri"/>
              <a:cs typeface="Calibri"/>
              <a:sym typeface="Calibri"/>
            </a:endParaRPr>
          </a:p>
        </p:txBody>
      </p:sp>
      <p:sp>
        <p:nvSpPr>
          <p:cNvPr id="182" name="Google Shape;182;gad153999c5_0_61"/>
          <p:cNvSpPr txBox="1"/>
          <p:nvPr/>
        </p:nvSpPr>
        <p:spPr>
          <a:xfrm>
            <a:off x="4353350" y="2046300"/>
            <a:ext cx="4294500" cy="350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ES" sz="2200">
                <a:latin typeface="Calibri"/>
                <a:ea typeface="Calibri"/>
                <a:cs typeface="Calibri"/>
                <a:sym typeface="Calibri"/>
              </a:rPr>
              <a:t>Este protocolo tiene como objetivo desarrollar un protocolo clínico que oriente la sospecha diagnóstica, y la opción terapéutica de análisis conductual aplicado, ABA, en personas con diagnóstico de TEA, para mejorar los resultados en salud dados por un diagnóstico temprano y un abordaje terapéutico integral.</a:t>
            </a:r>
            <a:endParaRPr sz="2200">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pic>
        <p:nvPicPr>
          <p:cNvPr descr="1x/Recurso%205.png" id="187" name="Google Shape;187;gad153999c5_0_74"/>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88" name="Google Shape;188;gad153999c5_0_74"/>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89" name="Google Shape;189;gad153999c5_0_74"/>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190" name="Google Shape;190;gad153999c5_0_74"/>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191" name="Google Shape;191;gad153999c5_0_74"/>
          <p:cNvSpPr txBox="1"/>
          <p:nvPr/>
        </p:nvSpPr>
        <p:spPr>
          <a:xfrm>
            <a:off x="517900" y="1010850"/>
            <a:ext cx="8805600" cy="12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ES" sz="2300"/>
              <a:t>El protocolo aborda los siguientes aspectos...</a:t>
            </a:r>
            <a:endParaRPr b="1" sz="2300"/>
          </a:p>
          <a:p>
            <a:pPr indent="0" lvl="0" marL="0" rtl="0" algn="l">
              <a:spcBef>
                <a:spcPts val="0"/>
              </a:spcBef>
              <a:spcAft>
                <a:spcPts val="0"/>
              </a:spcAft>
              <a:buNone/>
            </a:pPr>
            <a:r>
              <a:t/>
            </a:r>
            <a:endParaRPr b="1" sz="2300"/>
          </a:p>
        </p:txBody>
      </p:sp>
      <p:sp>
        <p:nvSpPr>
          <p:cNvPr id="192" name="Google Shape;192;gad153999c5_0_74"/>
          <p:cNvSpPr/>
          <p:nvPr/>
        </p:nvSpPr>
        <p:spPr>
          <a:xfrm>
            <a:off x="1277475" y="1924500"/>
            <a:ext cx="3086100" cy="3009000"/>
          </a:xfrm>
          <a:prstGeom prst="ellipse">
            <a:avLst/>
          </a:prstGeom>
          <a:solidFill>
            <a:srgbClr val="EAD1D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gad153999c5_0_74"/>
          <p:cNvSpPr/>
          <p:nvPr/>
        </p:nvSpPr>
        <p:spPr>
          <a:xfrm>
            <a:off x="4094850" y="1924500"/>
            <a:ext cx="3086100" cy="3009000"/>
          </a:xfrm>
          <a:prstGeom prst="ellipse">
            <a:avLst/>
          </a:prstGeom>
          <a:solidFill>
            <a:srgbClr val="B4A7D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gad153999c5_0_74"/>
          <p:cNvSpPr/>
          <p:nvPr/>
        </p:nvSpPr>
        <p:spPr>
          <a:xfrm>
            <a:off x="2722650" y="3556875"/>
            <a:ext cx="3086100" cy="3009000"/>
          </a:xfrm>
          <a:prstGeom prst="ellipse">
            <a:avLst/>
          </a:prstGeom>
          <a:solidFill>
            <a:srgbClr val="D9D2E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gad153999c5_0_74"/>
          <p:cNvSpPr txBox="1"/>
          <p:nvPr/>
        </p:nvSpPr>
        <p:spPr>
          <a:xfrm>
            <a:off x="1440125" y="2217025"/>
            <a:ext cx="2235000" cy="1588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ES" sz="2200"/>
              <a:t>    </a:t>
            </a:r>
            <a:r>
              <a:rPr b="1" lang="es-ES" sz="2200"/>
              <a:t>0</a:t>
            </a:r>
            <a:r>
              <a:rPr b="1" lang="es-ES" sz="2200"/>
              <a:t>1 </a:t>
            </a:r>
            <a:endParaRPr b="1" sz="2200"/>
          </a:p>
          <a:p>
            <a:pPr indent="0" lvl="0" marL="0" rtl="0" algn="ctr">
              <a:spcBef>
                <a:spcPts val="0"/>
              </a:spcBef>
              <a:spcAft>
                <a:spcPts val="0"/>
              </a:spcAft>
              <a:buNone/>
            </a:pPr>
            <a:r>
              <a:t/>
            </a:r>
            <a:endParaRPr b="1" sz="2200"/>
          </a:p>
          <a:p>
            <a:pPr indent="0" lvl="0" marL="0" rtl="0" algn="l">
              <a:spcBef>
                <a:spcPts val="0"/>
              </a:spcBef>
              <a:spcAft>
                <a:spcPts val="0"/>
              </a:spcAft>
              <a:buNone/>
            </a:pPr>
            <a:r>
              <a:rPr lang="es-ES" sz="2000"/>
              <a:t>Signos de alarma para la sospecha de alteraciones del desarrollo</a:t>
            </a:r>
            <a:endParaRPr sz="2000"/>
          </a:p>
        </p:txBody>
      </p:sp>
      <p:sp>
        <p:nvSpPr>
          <p:cNvPr id="196" name="Google Shape;196;gad153999c5_0_74"/>
          <p:cNvSpPr txBox="1"/>
          <p:nvPr/>
        </p:nvSpPr>
        <p:spPr>
          <a:xfrm>
            <a:off x="4363575" y="2094775"/>
            <a:ext cx="2619000" cy="1588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ES" sz="2200"/>
              <a:t>02</a:t>
            </a:r>
            <a:endParaRPr b="1" sz="2200"/>
          </a:p>
          <a:p>
            <a:pPr indent="0" lvl="0" marL="0" rtl="0" algn="ctr">
              <a:spcBef>
                <a:spcPts val="0"/>
              </a:spcBef>
              <a:spcAft>
                <a:spcPts val="0"/>
              </a:spcAft>
              <a:buNone/>
            </a:pPr>
            <a:r>
              <a:t/>
            </a:r>
            <a:endParaRPr b="1" sz="2200"/>
          </a:p>
          <a:p>
            <a:pPr indent="0" lvl="0" marL="0" rtl="0" algn="r">
              <a:spcBef>
                <a:spcPts val="0"/>
              </a:spcBef>
              <a:spcAft>
                <a:spcPts val="0"/>
              </a:spcAft>
              <a:buNone/>
            </a:pPr>
            <a:r>
              <a:rPr lang="es-ES" sz="2000"/>
              <a:t>Criterios diagnósticos para el trastorno del espectro autista</a:t>
            </a:r>
            <a:endParaRPr sz="2000"/>
          </a:p>
        </p:txBody>
      </p:sp>
      <p:sp>
        <p:nvSpPr>
          <p:cNvPr id="197" name="Google Shape;197;gad153999c5_0_74"/>
          <p:cNvSpPr txBox="1"/>
          <p:nvPr/>
        </p:nvSpPr>
        <p:spPr>
          <a:xfrm>
            <a:off x="2990400" y="4044100"/>
            <a:ext cx="2619000" cy="1344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ES" sz="2200"/>
              <a:t>03</a:t>
            </a:r>
            <a:endParaRPr b="1" sz="2200"/>
          </a:p>
          <a:p>
            <a:pPr indent="0" lvl="0" marL="0" rtl="0" algn="ctr">
              <a:spcBef>
                <a:spcPts val="0"/>
              </a:spcBef>
              <a:spcAft>
                <a:spcPts val="0"/>
              </a:spcAft>
              <a:buNone/>
            </a:pPr>
            <a:r>
              <a:rPr lang="es-ES" sz="2000"/>
              <a:t>Tratamiento no farmacológico del TEA basado en el análisis conductual aplicado</a:t>
            </a:r>
            <a:endParaRPr sz="2000"/>
          </a:p>
          <a:p>
            <a:pPr indent="0" lvl="0" marL="0" rtl="0" algn="l">
              <a:spcBef>
                <a:spcPts val="0"/>
              </a:spcBef>
              <a:spcAft>
                <a:spcPts val="0"/>
              </a:spcAft>
              <a:buNone/>
            </a:pPr>
            <a:r>
              <a:t/>
            </a:r>
            <a:endParaRPr sz="2000"/>
          </a:p>
        </p:txBody>
      </p:sp>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Tema d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2019-10-22T14:47:25Z</dcterms:created>
  <dc:creator>Microsoft Office User</dc:creator>
</cp:coreProperties>
</file>