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6858000" cx="9144000"/>
  <p:notesSz cx="6858000" cy="9144000"/>
  <p:embeddedFontLst>
    <p:embeddedFont>
      <p:font typeface="Mukta ExtraBold"/>
      <p:bold r:id="rId23"/>
    </p:embeddedFont>
    <p:embeddedFont>
      <p:font typeface="Roboto"/>
      <p:regular r:id="rId24"/>
      <p:bold r:id="rId25"/>
      <p:italic r:id="rId26"/>
      <p:boldItalic r:id="rId27"/>
    </p:embeddedFont>
    <p:embeddedFont>
      <p:font typeface="Mukta"/>
      <p:regular r:id="rId28"/>
      <p:bold r:id="rId29"/>
    </p:embeddedFont>
    <p:embeddedFont>
      <p:font typeface="Mukta SemiBold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2" roundtripDataSignature="AMtx7mgY9Kx5b1Sn1jmWLFUp0malBrBI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Roboto-regular.fntdata"/><Relationship Id="rId23" Type="http://schemas.openxmlformats.org/officeDocument/2006/relationships/font" Target="fonts/MuktaExtraBold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Mukta-regular.fntdata"/><Relationship Id="rId27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ukta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uktaSemiBold-bold.fntdata"/><Relationship Id="rId30" Type="http://schemas.openxmlformats.org/officeDocument/2006/relationships/font" Target="fonts/MuktaSemiBold-regular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32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9ce1a7d5a_0_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1" name="Google Shape;211;ga9ce1a7d5a_0_9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a9ce1a7d5a_0_1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6" name="Google Shape;256;ga9ce1a7d5a_0_1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a9ce1a7d5a_0_16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ga9ce1a7d5a_0_16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a9ce1a7d5a_0_19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6" name="Google Shape;276;ga9ce1a7d5a_0_19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541b2ff7d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5" name="Google Shape;285;g541b2ff7dc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a9ce1a7d5a_0_1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4" name="Google Shape;294;ga9ce1a7d5a_0_18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a9ce1a7d5a_0_1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5" name="Google Shape;305;ga9ce1a7d5a_0_17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a9ce1a7d5a_0_2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6" name="Google Shape;316;ga9ce1a7d5a_0_20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a9ce1a7d5a_0_2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6" name="Google Shape;326;ga9ce1a7d5a_0_2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9" name="Google Shape;99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" name="Google Shape;121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a9ce1a7d5a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" name="Google Shape;142;ga9ce1a7d5a_0_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a9ce1a7d5a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ga9ce1a7d5a_0_2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a9ce1a7d5a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5" name="Google Shape;175;ga9ce1a7d5a_0_2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a9ce1a7d5a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5" name="Google Shape;185;ga9ce1a7d5a_0_3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a9ce1a7d5a_0_10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ga9ce1a7d5a_0_10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ítulo y objetos">
  <p:cSld name="1_Título y objeto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025" y="0"/>
            <a:ext cx="9121949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8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8"/>
          <p:cNvSpPr txBox="1"/>
          <p:nvPr>
            <p:ph idx="1" type="body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5" name="Google Shape;65;p28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6" name="Google Shape;66;p2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9"/>
          <p:cNvSpPr txBox="1"/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9"/>
          <p:cNvSpPr/>
          <p:nvPr>
            <p:ph idx="2" type="pic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29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2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texto vertical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0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0"/>
          <p:cNvSpPr txBox="1"/>
          <p:nvPr>
            <p:ph idx="1" type="body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3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1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1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3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Diapositiva de título">
  <p:cSld name="1_Diapositiva de título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4068"/>
            <a:ext cx="913297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1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1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2" name="Google Shape;22;p2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y objetos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2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2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2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3"/>
          <p:cNvSpPr txBox="1"/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3"/>
          <p:cNvSpPr txBox="1"/>
          <p:nvPr>
            <p:ph idx="1" type="body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2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os objeto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4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4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4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2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5"/>
          <p:cNvSpPr txBox="1"/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5"/>
          <p:cNvSpPr txBox="1"/>
          <p:nvPr>
            <p:ph idx="1" type="body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25"/>
          <p:cNvSpPr txBox="1"/>
          <p:nvPr>
            <p:ph idx="2" type="body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5"/>
          <p:cNvSpPr txBox="1"/>
          <p:nvPr>
            <p:ph idx="3" type="body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25"/>
          <p:cNvSpPr txBox="1"/>
          <p:nvPr>
            <p:ph idx="4" type="body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6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 blanco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2.png"/><Relationship Id="rId7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Relationship Id="rId6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Google Shape;93;p1"/>
          <p:cNvCxnSpPr/>
          <p:nvPr/>
        </p:nvCxnSpPr>
        <p:spPr>
          <a:xfrm>
            <a:off x="1017639" y="2595717"/>
            <a:ext cx="7499555" cy="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1x/Recurso%205.png" id="94" name="Google Shape;9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59660" y="5851912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/>
          <p:nvPr/>
        </p:nvSpPr>
        <p:spPr>
          <a:xfrm>
            <a:off x="3039646" y="6429762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"/>
          <p:cNvPicPr preferRelativeResize="0"/>
          <p:nvPr/>
        </p:nvPicPr>
        <p:blipFill rotWithShape="1">
          <a:blip r:embed="rId4">
            <a:alphaModFix/>
          </a:blip>
          <a:srcRect b="34548" l="38135" r="22473" t="46258"/>
          <a:stretch/>
        </p:blipFill>
        <p:spPr>
          <a:xfrm>
            <a:off x="339275" y="1674050"/>
            <a:ext cx="8465450" cy="2404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13" name="Google Shape;213;ga9ce1a7d5a_0_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a9ce1a7d5a_0_99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ga9ce1a7d5a_0_99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16" name="Google Shape;216;ga9ce1a7d5a_0_99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a9ce1a7d5a_0_99"/>
          <p:cNvSpPr txBox="1"/>
          <p:nvPr/>
        </p:nvSpPr>
        <p:spPr>
          <a:xfrm>
            <a:off x="936000" y="1192825"/>
            <a:ext cx="72720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Clasificación del nivel de riesgo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grpSp>
        <p:nvGrpSpPr>
          <p:cNvPr id="218" name="Google Shape;218;ga9ce1a7d5a_0_99"/>
          <p:cNvGrpSpPr/>
          <p:nvPr/>
        </p:nvGrpSpPr>
        <p:grpSpPr>
          <a:xfrm>
            <a:off x="2987275" y="2886703"/>
            <a:ext cx="2053692" cy="1804883"/>
            <a:chOff x="3071457" y="2013875"/>
            <a:chExt cx="1944600" cy="1569600"/>
          </a:xfrm>
        </p:grpSpPr>
        <p:sp>
          <p:nvSpPr>
            <p:cNvPr id="219" name="Google Shape;219;ga9ce1a7d5a_0_99"/>
            <p:cNvSpPr/>
            <p:nvPr/>
          </p:nvSpPr>
          <p:spPr>
            <a:xfrm flipH="1" rot="10800000">
              <a:off x="3071457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ga9ce1a7d5a_0_99"/>
            <p:cNvSpPr txBox="1"/>
            <p:nvPr/>
          </p:nvSpPr>
          <p:spPr>
            <a:xfrm>
              <a:off x="3316102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1" name="Google Shape;221;ga9ce1a7d5a_0_99"/>
            <p:cNvSpPr txBox="1"/>
            <p:nvPr/>
          </p:nvSpPr>
          <p:spPr>
            <a:xfrm>
              <a:off x="3316100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s-ES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 elit, sed do eiusmod tempor.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22" name="Google Shape;222;ga9ce1a7d5a_0_99"/>
          <p:cNvGrpSpPr/>
          <p:nvPr/>
        </p:nvGrpSpPr>
        <p:grpSpPr>
          <a:xfrm>
            <a:off x="936104" y="2886703"/>
            <a:ext cx="2053692" cy="1804883"/>
            <a:chOff x="1126863" y="2013875"/>
            <a:chExt cx="1944600" cy="1569600"/>
          </a:xfrm>
        </p:grpSpPr>
        <p:sp>
          <p:nvSpPr>
            <p:cNvPr id="223" name="Google Shape;223;ga9ce1a7d5a_0_99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ga9ce1a7d5a_0_99"/>
            <p:cNvSpPr txBox="1"/>
            <p:nvPr/>
          </p:nvSpPr>
          <p:spPr>
            <a:xfrm>
              <a:off x="1351627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5" name="Google Shape;225;ga9ce1a7d5a_0_99"/>
            <p:cNvSpPr txBox="1"/>
            <p:nvPr/>
          </p:nvSpPr>
          <p:spPr>
            <a:xfrm>
              <a:off x="1351625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s-ES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 elit, sed do eiusmod tempor.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26" name="Google Shape;226;ga9ce1a7d5a_0_99"/>
          <p:cNvGrpSpPr/>
          <p:nvPr/>
        </p:nvGrpSpPr>
        <p:grpSpPr>
          <a:xfrm>
            <a:off x="5038326" y="2886703"/>
            <a:ext cx="3169567" cy="1804883"/>
            <a:chOff x="5015938" y="2013875"/>
            <a:chExt cx="3001200" cy="1569600"/>
          </a:xfrm>
        </p:grpSpPr>
        <p:sp>
          <p:nvSpPr>
            <p:cNvPr id="227" name="Google Shape;227;ga9ce1a7d5a_0_99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ga9ce1a7d5a_0_99"/>
            <p:cNvSpPr txBox="1"/>
            <p:nvPr/>
          </p:nvSpPr>
          <p:spPr>
            <a:xfrm>
              <a:off x="5360226" y="2256387"/>
              <a:ext cx="24171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Vestibulum congue tempus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9" name="Google Shape;229;ga9ce1a7d5a_0_99"/>
            <p:cNvSpPr txBox="1"/>
            <p:nvPr/>
          </p:nvSpPr>
          <p:spPr>
            <a:xfrm>
              <a:off x="5360225" y="2716353"/>
              <a:ext cx="24171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s-ES" sz="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Lorem ipsum dolor sit amet, consectetur adipiscing elit, sed do eiusmod tempor. Ipsum dolor sit amet elit, sed do eiusmod tempor.</a:t>
              </a:r>
              <a:endParaRPr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30" name="Google Shape;230;ga9ce1a7d5a_0_99"/>
          <p:cNvGrpSpPr/>
          <p:nvPr/>
        </p:nvGrpSpPr>
        <p:grpSpPr>
          <a:xfrm>
            <a:off x="4900715" y="3677125"/>
            <a:ext cx="276254" cy="299408"/>
            <a:chOff x="4858109" y="2631368"/>
            <a:chExt cx="316442" cy="315000"/>
          </a:xfrm>
        </p:grpSpPr>
        <p:sp>
          <p:nvSpPr>
            <p:cNvPr id="231" name="Google Shape;231;ga9ce1a7d5a_0_99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ga9ce1a7d5a_0_99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s-ES"/>
              </a:br>
              <a:endParaRPr/>
            </a:p>
          </p:txBody>
        </p:sp>
      </p:grpSp>
      <p:grpSp>
        <p:nvGrpSpPr>
          <p:cNvPr id="233" name="Google Shape;233;ga9ce1a7d5a_0_99"/>
          <p:cNvGrpSpPr/>
          <p:nvPr/>
        </p:nvGrpSpPr>
        <p:grpSpPr>
          <a:xfrm>
            <a:off x="2854861" y="3677191"/>
            <a:ext cx="274996" cy="299410"/>
            <a:chOff x="3157188" y="909150"/>
            <a:chExt cx="470400" cy="470400"/>
          </a:xfrm>
        </p:grpSpPr>
        <p:sp>
          <p:nvSpPr>
            <p:cNvPr id="234" name="Google Shape;234;ga9ce1a7d5a_0_99"/>
            <p:cNvSpPr/>
            <p:nvPr/>
          </p:nvSpPr>
          <p:spPr>
            <a:xfrm>
              <a:off x="3157188" y="909150"/>
              <a:ext cx="470400" cy="470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ga9ce1a7d5a_0_99"/>
            <p:cNvSpPr/>
            <p:nvPr/>
          </p:nvSpPr>
          <p:spPr>
            <a:xfrm>
              <a:off x="3243138" y="995100"/>
              <a:ext cx="298500" cy="298500"/>
            </a:xfrm>
            <a:prstGeom prst="mathPlus">
              <a:avLst>
                <a:gd fmla="val 9900" name="adj1"/>
              </a:avLst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6" name="Google Shape;236;ga9ce1a7d5a_0_99"/>
          <p:cNvGrpSpPr/>
          <p:nvPr/>
        </p:nvGrpSpPr>
        <p:grpSpPr>
          <a:xfrm>
            <a:off x="2987275" y="2886703"/>
            <a:ext cx="2053692" cy="1804883"/>
            <a:chOff x="3071457" y="2013875"/>
            <a:chExt cx="1944600" cy="1569600"/>
          </a:xfrm>
        </p:grpSpPr>
        <p:sp>
          <p:nvSpPr>
            <p:cNvPr id="237" name="Google Shape;237;ga9ce1a7d5a_0_99"/>
            <p:cNvSpPr/>
            <p:nvPr/>
          </p:nvSpPr>
          <p:spPr>
            <a:xfrm flipH="1" rot="10800000">
              <a:off x="3071457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B02C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ga9ce1a7d5a_0_99"/>
            <p:cNvSpPr txBox="1"/>
            <p:nvPr/>
          </p:nvSpPr>
          <p:spPr>
            <a:xfrm>
              <a:off x="3316102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MEDIO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9" name="Google Shape;239;ga9ce1a7d5a_0_99"/>
            <p:cNvSpPr txBox="1"/>
            <p:nvPr/>
          </p:nvSpPr>
          <p:spPr>
            <a:xfrm>
              <a:off x="3316100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s-E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Ideación suicida con planeación no inmediata.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0" name="Google Shape;240;ga9ce1a7d5a_0_99"/>
          <p:cNvGrpSpPr/>
          <p:nvPr/>
        </p:nvGrpSpPr>
        <p:grpSpPr>
          <a:xfrm>
            <a:off x="936104" y="2886703"/>
            <a:ext cx="2053692" cy="1804883"/>
            <a:chOff x="1126863" y="2013875"/>
            <a:chExt cx="1944600" cy="1569600"/>
          </a:xfrm>
        </p:grpSpPr>
        <p:sp>
          <p:nvSpPr>
            <p:cNvPr id="241" name="Google Shape;241;ga9ce1a7d5a_0_99"/>
            <p:cNvSpPr/>
            <p:nvPr/>
          </p:nvSpPr>
          <p:spPr>
            <a:xfrm>
              <a:off x="1126863" y="2013875"/>
              <a:ext cx="19446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D838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ga9ce1a7d5a_0_99"/>
            <p:cNvSpPr txBox="1"/>
            <p:nvPr/>
          </p:nvSpPr>
          <p:spPr>
            <a:xfrm>
              <a:off x="1351627" y="2256385"/>
              <a:ext cx="14517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BAJO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3" name="Google Shape;243;ga9ce1a7d5a_0_99"/>
            <p:cNvSpPr txBox="1"/>
            <p:nvPr/>
          </p:nvSpPr>
          <p:spPr>
            <a:xfrm>
              <a:off x="1351625" y="2716352"/>
              <a:ext cx="14517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s-ES" sz="12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Ideación suicida sin planeación.</a:t>
              </a:r>
              <a:endParaRPr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4" name="Google Shape;244;ga9ce1a7d5a_0_99"/>
          <p:cNvGrpSpPr/>
          <p:nvPr/>
        </p:nvGrpSpPr>
        <p:grpSpPr>
          <a:xfrm>
            <a:off x="5038326" y="2886703"/>
            <a:ext cx="3169567" cy="1804883"/>
            <a:chOff x="5015938" y="2013875"/>
            <a:chExt cx="3001200" cy="1569600"/>
          </a:xfrm>
        </p:grpSpPr>
        <p:sp>
          <p:nvSpPr>
            <p:cNvPr id="245" name="Google Shape;245;ga9ce1a7d5a_0_99"/>
            <p:cNvSpPr/>
            <p:nvPr/>
          </p:nvSpPr>
          <p:spPr>
            <a:xfrm>
              <a:off x="5015938" y="2013875"/>
              <a:ext cx="3001200" cy="1569600"/>
            </a:xfrm>
            <a:prstGeom prst="round2DiagRect">
              <a:avLst>
                <a:gd fmla="val 0" name="adj1"/>
                <a:gd fmla="val 17764" name="adj2"/>
              </a:avLst>
            </a:prstGeom>
            <a:solidFill>
              <a:srgbClr val="8020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ga9ce1a7d5a_0_99"/>
            <p:cNvSpPr txBox="1"/>
            <p:nvPr/>
          </p:nvSpPr>
          <p:spPr>
            <a:xfrm>
              <a:off x="5360226" y="2256387"/>
              <a:ext cx="2417100" cy="459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-ES" sz="1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ALTO</a:t>
              </a:r>
              <a:endParaRPr sz="13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47" name="Google Shape;247;ga9ce1a7d5a_0_99"/>
            <p:cNvSpPr txBox="1"/>
            <p:nvPr/>
          </p:nvSpPr>
          <p:spPr>
            <a:xfrm>
              <a:off x="5360225" y="2716353"/>
              <a:ext cx="24171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s-ES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Plan bien definido, medios y métodos para llevarlo a cabo.</a:t>
              </a:r>
              <a:endParaRPr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248" name="Google Shape;248;ga9ce1a7d5a_0_99"/>
          <p:cNvGrpSpPr/>
          <p:nvPr/>
        </p:nvGrpSpPr>
        <p:grpSpPr>
          <a:xfrm>
            <a:off x="4900715" y="3677125"/>
            <a:ext cx="276254" cy="299408"/>
            <a:chOff x="4858109" y="2631368"/>
            <a:chExt cx="316442" cy="315000"/>
          </a:xfrm>
        </p:grpSpPr>
        <p:sp>
          <p:nvSpPr>
            <p:cNvPr id="249" name="Google Shape;249;ga9ce1a7d5a_0_99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ga9ce1a7d5a_0_99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B02C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s-ES"/>
              </a:br>
              <a:endParaRPr/>
            </a:p>
          </p:txBody>
        </p:sp>
      </p:grpSp>
      <p:grpSp>
        <p:nvGrpSpPr>
          <p:cNvPr id="251" name="Google Shape;251;ga9ce1a7d5a_0_99"/>
          <p:cNvGrpSpPr/>
          <p:nvPr/>
        </p:nvGrpSpPr>
        <p:grpSpPr>
          <a:xfrm>
            <a:off x="2854146" y="3677125"/>
            <a:ext cx="276254" cy="299408"/>
            <a:chOff x="4858109" y="2631368"/>
            <a:chExt cx="316442" cy="315000"/>
          </a:xfrm>
        </p:grpSpPr>
        <p:sp>
          <p:nvSpPr>
            <p:cNvPr id="252" name="Google Shape;252;ga9ce1a7d5a_0_99"/>
            <p:cNvSpPr/>
            <p:nvPr/>
          </p:nvSpPr>
          <p:spPr>
            <a:xfrm>
              <a:off x="4859551" y="2631368"/>
              <a:ext cx="315000" cy="3150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ga9ce1a7d5a_0_99"/>
            <p:cNvSpPr/>
            <p:nvPr/>
          </p:nvSpPr>
          <p:spPr>
            <a:xfrm>
              <a:off x="4858109" y="2739300"/>
              <a:ext cx="239100" cy="99000"/>
            </a:xfrm>
            <a:prstGeom prst="rightArrow">
              <a:avLst>
                <a:gd fmla="val 32020" name="adj1"/>
                <a:gd fmla="val 66970" name="adj2"/>
              </a:avLst>
            </a:prstGeom>
            <a:solidFill>
              <a:srgbClr val="B02C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br>
                <a:rPr lang="es-ES"/>
              </a:b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58" name="Google Shape;258;ga9ce1a7d5a_0_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ga9ce1a7d5a_0_115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0" name="Google Shape;260;ga9ce1a7d5a_0_115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61" name="Google Shape;261;ga9ce1a7d5a_0_115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a9ce1a7d5a_0_115"/>
          <p:cNvSpPr txBox="1"/>
          <p:nvPr/>
        </p:nvSpPr>
        <p:spPr>
          <a:xfrm>
            <a:off x="936000" y="1166700"/>
            <a:ext cx="72720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1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Criterios de remisión</a:t>
            </a:r>
            <a:endParaRPr sz="31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pic>
        <p:nvPicPr>
          <p:cNvPr id="263" name="Google Shape;263;ga9ce1a7d5a_0_1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24950" y="2729600"/>
            <a:ext cx="3570075" cy="2380050"/>
          </a:xfrm>
          <a:prstGeom prst="rect">
            <a:avLst/>
          </a:prstGeom>
          <a:noFill/>
          <a:ln cap="flat" cmpd="sng" w="9525">
            <a:solidFill>
              <a:srgbClr val="62627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64" name="Google Shape;264;ga9ce1a7d5a_0_115"/>
          <p:cNvSpPr txBox="1"/>
          <p:nvPr/>
        </p:nvSpPr>
        <p:spPr>
          <a:xfrm>
            <a:off x="648675" y="2406425"/>
            <a:ext cx="3726600" cy="3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100"/>
              <a:t>En el paciente con ideación suicida,</a:t>
            </a:r>
            <a:r>
              <a:rPr lang="es-ES" sz="1100"/>
              <a:t> ciertos signos de alarma pueden ser relevantes para la toma de decisiones: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</a:t>
            </a:r>
            <a:r>
              <a:rPr lang="es-ES" sz="1100">
                <a:highlight>
                  <a:srgbClr val="FFFF00"/>
                </a:highlight>
              </a:rPr>
              <a:t> Presencia de enfermedad mental grave</a:t>
            </a:r>
            <a:endParaRPr sz="1100">
              <a:highlight>
                <a:srgbClr val="FFFF00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 </a:t>
            </a:r>
            <a:r>
              <a:rPr lang="es-ES" sz="1100">
                <a:highlight>
                  <a:srgbClr val="FFFF00"/>
                </a:highlight>
              </a:rPr>
              <a:t>Conducta suicida grave reciente</a:t>
            </a:r>
            <a:endParaRPr sz="1100">
              <a:highlight>
                <a:srgbClr val="FFFF00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</a:t>
            </a:r>
            <a:r>
              <a:rPr lang="es-ES" sz="1100">
                <a:highlight>
                  <a:srgbClr val="FFFF00"/>
                </a:highlight>
              </a:rPr>
              <a:t> Plan de suicidio elaborado</a:t>
            </a:r>
            <a:endParaRPr sz="1100">
              <a:highlight>
                <a:srgbClr val="FFFF00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 Expresión de intencionalidad suicida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 En casos de duda sobre la gravedad de la ideación o riesgo de intento inmediato. Si está disponible el contacto directo, consultar con el dispositivo de salud mental de referencia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 Presencia de tentativas previas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–</a:t>
            </a:r>
            <a:r>
              <a:rPr lang="es-ES" sz="1100">
                <a:highlight>
                  <a:srgbClr val="FFFF00"/>
                </a:highlight>
              </a:rPr>
              <a:t> Situación sociofamiliar de riesgo o falta de soporte.</a:t>
            </a:r>
            <a:endParaRPr sz="1100"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69" name="Google Shape;269;ga9ce1a7d5a_0_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a9ce1a7d5a_0_165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1" name="Google Shape;271;ga9ce1a7d5a_0_165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72" name="Google Shape;272;ga9ce1a7d5a_0_165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ga9ce1a7d5a_0_165"/>
          <p:cNvPicPr preferRelativeResize="0"/>
          <p:nvPr/>
        </p:nvPicPr>
        <p:blipFill rotWithShape="1">
          <a:blip r:embed="rId6">
            <a:alphaModFix/>
          </a:blip>
          <a:srcRect b="22368" l="44665" r="30047" t="36399"/>
          <a:stretch/>
        </p:blipFill>
        <p:spPr>
          <a:xfrm>
            <a:off x="2181000" y="1236898"/>
            <a:ext cx="4782000" cy="4384200"/>
          </a:xfrm>
          <a:prstGeom prst="flowChartConnector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78" name="Google Shape;278;ga9ce1a7d5a_0_19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ga9ce1a7d5a_0_194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0" name="Google Shape;280;ga9ce1a7d5a_0_194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81" name="Google Shape;281;ga9ce1a7d5a_0_194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ga9ce1a7d5a_0_194"/>
          <p:cNvPicPr preferRelativeResize="0"/>
          <p:nvPr/>
        </p:nvPicPr>
        <p:blipFill rotWithShape="1">
          <a:blip r:embed="rId6">
            <a:alphaModFix/>
          </a:blip>
          <a:srcRect b="9742" l="27139" r="27208" t="28828"/>
          <a:stretch/>
        </p:blipFill>
        <p:spPr>
          <a:xfrm>
            <a:off x="1230300" y="1050850"/>
            <a:ext cx="6959814" cy="5264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87" name="Google Shape;287;g541b2ff7dc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541b2ff7dc_0_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9" name="Google Shape;289;g541b2ff7dc_0_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90" name="Google Shape;290;g541b2ff7dc_0_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g541b2ff7dc_0_0"/>
          <p:cNvPicPr preferRelativeResize="0"/>
          <p:nvPr/>
        </p:nvPicPr>
        <p:blipFill rotWithShape="1">
          <a:blip r:embed="rId6">
            <a:alphaModFix/>
          </a:blip>
          <a:srcRect b="10167" l="33051" r="34778" t="29667"/>
          <a:stretch/>
        </p:blipFill>
        <p:spPr>
          <a:xfrm>
            <a:off x="1568400" y="1050850"/>
            <a:ext cx="5384933" cy="5662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96" name="Google Shape;296;ga9ce1a7d5a_0_1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a9ce1a7d5a_0_184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8" name="Google Shape;298;ga9ce1a7d5a_0_184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99" name="Google Shape;299;ga9ce1a7d5a_0_184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a9ce1a7d5a_0_18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04350" y="1799912"/>
            <a:ext cx="3718175" cy="3718175"/>
          </a:xfrm>
          <a:prstGeom prst="rect">
            <a:avLst/>
          </a:prstGeom>
          <a:noFill/>
          <a:ln cap="flat" cmpd="sng" w="9525">
            <a:solidFill>
              <a:srgbClr val="62627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01" name="Google Shape;301;ga9ce1a7d5a_0_184"/>
          <p:cNvSpPr txBox="1"/>
          <p:nvPr/>
        </p:nvSpPr>
        <p:spPr>
          <a:xfrm>
            <a:off x="677550" y="2534400"/>
            <a:ext cx="3456900" cy="279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• Transmitir que nuestros conocimientos están dispuestos para ayudar (relación horizontal).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• Evitar comentarios reprobatorios y moralizantes (No tratar de convencer a la persona de lo inadecuado de su conducta).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• Mostrar calma y seguridad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• Profundizar con detalle de forma abierta.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• Comunicar a los familiares la existencia de un posible riesgo y de las medidas a tomar sin generar situaciones de alarma exagerada que puedan ser contraproducentes</a:t>
            </a:r>
            <a:endParaRPr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• Atender no sólo a lo que la persona dice sino también a su expresión, gestos, tono de voz, etc.</a:t>
            </a:r>
            <a:endParaRPr sz="11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302" name="Google Shape;302;ga9ce1a7d5a_0_184"/>
          <p:cNvSpPr txBox="1"/>
          <p:nvPr/>
        </p:nvSpPr>
        <p:spPr>
          <a:xfrm>
            <a:off x="876550" y="1952288"/>
            <a:ext cx="2808000" cy="4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5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Actitud del clínico</a:t>
            </a:r>
            <a:endParaRPr sz="25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307" name="Google Shape;307;ga9ce1a7d5a_0_1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ga9ce1a7d5a_0_172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9" name="Google Shape;309;ga9ce1a7d5a_0_172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310" name="Google Shape;310;ga9ce1a7d5a_0_172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1" name="Google Shape;311;ga9ce1a7d5a_0_17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6175" y="1868400"/>
            <a:ext cx="3203700" cy="3121200"/>
          </a:xfrm>
          <a:prstGeom prst="flowChartConnector">
            <a:avLst/>
          </a:prstGeom>
          <a:noFill/>
          <a:ln cap="flat" cmpd="sng" w="9525">
            <a:solidFill>
              <a:srgbClr val="62627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12" name="Google Shape;312;ga9ce1a7d5a_0_172"/>
          <p:cNvSpPr txBox="1"/>
          <p:nvPr/>
        </p:nvSpPr>
        <p:spPr>
          <a:xfrm>
            <a:off x="3989800" y="1506525"/>
            <a:ext cx="4486200" cy="82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2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Recomendaciones para el proceso Psicológico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313" name="Google Shape;313;ga9ce1a7d5a_0_172"/>
          <p:cNvSpPr txBox="1"/>
          <p:nvPr/>
        </p:nvSpPr>
        <p:spPr>
          <a:xfrm>
            <a:off x="3946600" y="2327025"/>
            <a:ext cx="4572600" cy="354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s-ES" sz="1100"/>
              <a:t> Al realizar una evaluación del riesgo de suicidio siempre tenga en cuenta la presencia de una enfermedad mental concomitante como: depresión mayor, abuso de sustancias, esquizofrenia, trastorno de personalidad limítrofe, o antisocial.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s-ES" sz="1100"/>
              <a:t>Informe a los cuidadores y a otros miembros de la familia. </a:t>
            </a:r>
            <a:r>
              <a:rPr lang="es-ES" sz="1100"/>
              <a:t>Ofrezca apoyo emocional a los familiares / cuidadores, si lo necesitan.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s-ES" sz="1100"/>
              <a:t>Tanto la terapia conductual cognitiva como la terapia conductual dialécticay la terapia familiar</a:t>
            </a:r>
            <a:r>
              <a:rPr lang="es-ES" sz="1100"/>
              <a:t>  han mostrado ser prometedora en la reducción del suicidio y en los intentos de autolesión.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b="1" lang="es-ES" sz="1100"/>
              <a:t>Temas para abordar en sesión: </a:t>
            </a:r>
            <a:r>
              <a:rPr lang="es-ES" sz="1100"/>
              <a:t>regulación emocional, eficacia interpersonal y aumento de la tolerancia a la ansiedad.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s-ES" sz="1100"/>
              <a:t>Explore las razones y formas de permanecer con vida (fortalezas positivas de la persona).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s-ES" sz="1100"/>
              <a:t>Inicialmente mantenga contacto con más frecuencia (por</a:t>
            </a:r>
            <a:endParaRPr sz="1100"/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</a:pPr>
            <a:r>
              <a:rPr lang="es-ES" sz="1100"/>
              <a:t>ejemplo, semanalmente durante los primeros 2 meses) y con menos frecuencia a medida que la persona mejora.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318" name="Google Shape;318;ga9ce1a7d5a_0_20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ga9ce1a7d5a_0_201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0" name="Google Shape;320;ga9ce1a7d5a_0_201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321" name="Google Shape;321;ga9ce1a7d5a_0_201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ga9ce1a7d5a_0_201"/>
          <p:cNvSpPr txBox="1"/>
          <p:nvPr/>
        </p:nvSpPr>
        <p:spPr>
          <a:xfrm>
            <a:off x="1911575" y="1360050"/>
            <a:ext cx="55095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El triage 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323" name="Google Shape;323;ga9ce1a7d5a_0_201"/>
          <p:cNvSpPr txBox="1"/>
          <p:nvPr/>
        </p:nvSpPr>
        <p:spPr>
          <a:xfrm>
            <a:off x="988800" y="2296550"/>
            <a:ext cx="7500600" cy="3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/>
              <a:t>Es un método de clasificación para determinar el nivel de urgencia.basado en sus necesidades terapéuticas y los recursos disponibles que consiste en una valoración clínica breve que determina la prioridad en que un paciente será atendido. En Colombia son 5 categorías de triage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s-ES" sz="1200"/>
              <a:t>Triage I: Requiere atención inmediata: La condición clínica del paciente representa un riesgo vital.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s-ES" sz="1200"/>
              <a:t>Triage II: La condición clínica del paciente puede evolucionar hacia un rápido deterioro o a su muerte, o incrementar el riesgo para la pérdida de un miembro u órgano.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s-ES" sz="1200"/>
              <a:t>Triage III: La condición clínica del paciente requiere de medidas diagnósticas y terapéuticas en urgencias.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s-ES" sz="1200"/>
              <a:t>Triage IV: El paciente presenta condiciones médicas que no comprometen su estado general, ni representan un riesgo evidente para la vida o pérdida de miembro u órgano.</a:t>
            </a:r>
            <a:endParaRPr sz="1200"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lang="es-ES" sz="1200"/>
              <a:t>Triage V: El paciente presenta una condición clínica relacionada con problemas agudos o crónicos. </a:t>
            </a:r>
            <a:endParaRPr sz="12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200"/>
              <a:t>Ver Algoritmo de manejo de la conducta suicida en el servicio de urgencias</a:t>
            </a:r>
            <a:endParaRPr b="1" sz="1200"/>
          </a:p>
          <a:p>
            <a:pPr indent="0" lvl="0" marL="45720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22345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100"/>
              </a:spcBef>
              <a:spcAft>
                <a:spcPts val="1600"/>
              </a:spcAft>
              <a:buNone/>
            </a:pPr>
            <a:r>
              <a:t/>
            </a:r>
            <a:endParaRPr sz="1150">
              <a:solidFill>
                <a:srgbClr val="22345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328" name="Google Shape;328;ga9ce1a7d5a_0_2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ga9ce1a7d5a_0_217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0" name="Google Shape;330;ga9ce1a7d5a_0_217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331" name="Google Shape;331;ga9ce1a7d5a_0_217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ga9ce1a7d5a_0_217"/>
          <p:cNvSpPr txBox="1"/>
          <p:nvPr/>
        </p:nvSpPr>
        <p:spPr>
          <a:xfrm>
            <a:off x="2104950" y="1050850"/>
            <a:ext cx="49341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Referencias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333" name="Google Shape;333;ga9ce1a7d5a_0_217"/>
          <p:cNvSpPr txBox="1"/>
          <p:nvPr/>
        </p:nvSpPr>
        <p:spPr>
          <a:xfrm>
            <a:off x="779100" y="2553263"/>
            <a:ext cx="51279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/>
              <a:t>Ministerio de Salud (2017). </a:t>
            </a:r>
            <a:r>
              <a:rPr i="1" lang="es-ES" sz="1200"/>
              <a:t>Guía de Práctica Clínica para la prevención, diagnóstico y tratamiento de la ideación y/o conducta suicida (Adopción). </a:t>
            </a:r>
            <a:r>
              <a:rPr lang="es-ES" sz="1200"/>
              <a:t>Bogotá, Colombia.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/>
              <a:t>https://www.minsalud.gov.co/sites/rid/Lists/BibliotecaDigital/RIDE/INEC/IETS/guia-prevencion-conducta-suicida-adopcion.pdf</a:t>
            </a:r>
            <a:endParaRPr sz="1200"/>
          </a:p>
        </p:txBody>
      </p:sp>
      <p:sp>
        <p:nvSpPr>
          <p:cNvPr id="334" name="Google Shape;334;ga9ce1a7d5a_0_217"/>
          <p:cNvSpPr txBox="1"/>
          <p:nvPr/>
        </p:nvSpPr>
        <p:spPr>
          <a:xfrm>
            <a:off x="3397500" y="4501175"/>
            <a:ext cx="4759200" cy="107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200">
                <a:solidFill>
                  <a:srgbClr val="222222"/>
                </a:solidFill>
              </a:rPr>
              <a:t>World Health Organization. (2011). </a:t>
            </a:r>
            <a:r>
              <a:rPr i="1" lang="es-ES" sz="1200">
                <a:solidFill>
                  <a:srgbClr val="222222"/>
                </a:solidFill>
              </a:rPr>
              <a:t>Guía de intervención mhGAP para los trastornos mentales, neurológicos y por uso de sustancias en el nivel de atención de la salud no especializada. 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01" name="Google Shape;101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4">
            <a:alphaModFix/>
          </a:blip>
          <a:srcRect b="49786" l="13192" r="33623" t="44881"/>
          <a:stretch/>
        </p:blipFill>
        <p:spPr>
          <a:xfrm>
            <a:off x="5234684" y="653818"/>
            <a:ext cx="364807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04" name="Google Shape;104;p2"/>
          <p:cNvPicPr preferRelativeResize="0"/>
          <p:nvPr/>
        </p:nvPicPr>
        <p:blipFill rotWithShape="1">
          <a:blip r:embed="rId5">
            <a:alphaModFix/>
          </a:blip>
          <a:srcRect b="24399" l="22600" r="22399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"/>
          <p:cNvSpPr txBox="1"/>
          <p:nvPr/>
        </p:nvSpPr>
        <p:spPr>
          <a:xfrm>
            <a:off x="836850" y="1904050"/>
            <a:ext cx="74703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/>
              <a:t>La siguiente presentación se fundamenta en Guía de Práctica Clínica para la prevención, diagnóstico y tratamiento de la ideación y/o conducta suicida (Adopción) 2017 y Guía de Intervención mhGAP para los trastornos mentales, neurológicos y por uso de sustancias en el nivel de atención de la salud no especializada de la OMS.</a:t>
            </a:r>
            <a:endParaRPr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06" name="Google Shape;106;p2"/>
          <p:cNvSpPr txBox="1"/>
          <p:nvPr/>
        </p:nvSpPr>
        <p:spPr>
          <a:xfrm>
            <a:off x="936000" y="1163725"/>
            <a:ext cx="72720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Introducción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pic>
        <p:nvPicPr>
          <p:cNvPr id="107" name="Google Shape;107;p2"/>
          <p:cNvPicPr preferRelativeResize="0"/>
          <p:nvPr/>
        </p:nvPicPr>
        <p:blipFill rotWithShape="1">
          <a:blip r:embed="rId6">
            <a:alphaModFix/>
          </a:blip>
          <a:srcRect b="45325" l="32515" r="39169" t="18810"/>
          <a:stretch/>
        </p:blipFill>
        <p:spPr>
          <a:xfrm>
            <a:off x="742525" y="3291388"/>
            <a:ext cx="3457390" cy="2462076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8" name="Google Shape;108;p2"/>
          <p:cNvPicPr preferRelativeResize="0"/>
          <p:nvPr/>
        </p:nvPicPr>
        <p:blipFill rotWithShape="1">
          <a:blip r:embed="rId7">
            <a:alphaModFix/>
          </a:blip>
          <a:srcRect b="7839" l="19988" r="21291" t="19644"/>
          <a:stretch/>
        </p:blipFill>
        <p:spPr>
          <a:xfrm>
            <a:off x="4662900" y="3291388"/>
            <a:ext cx="3388001" cy="235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13" name="Google Shape;11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3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3"/>
          <p:cNvPicPr preferRelativeResize="0"/>
          <p:nvPr/>
        </p:nvPicPr>
        <p:blipFill rotWithShape="1">
          <a:blip r:embed="rId4">
            <a:alphaModFix/>
          </a:blip>
          <a:srcRect b="49786" l="13192" r="33623" t="44881"/>
          <a:stretch/>
        </p:blipFill>
        <p:spPr>
          <a:xfrm>
            <a:off x="5234684" y="653818"/>
            <a:ext cx="364807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16" name="Google Shape;116;p3"/>
          <p:cNvPicPr preferRelativeResize="0"/>
          <p:nvPr/>
        </p:nvPicPr>
        <p:blipFill rotWithShape="1">
          <a:blip r:embed="rId5">
            <a:alphaModFix/>
          </a:blip>
          <a:srcRect b="24399" l="22600" r="22399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215951" y="1980813"/>
            <a:ext cx="4406275" cy="3240825"/>
          </a:xfrm>
          <a:prstGeom prst="rect">
            <a:avLst/>
          </a:prstGeom>
          <a:noFill/>
          <a:ln cap="flat" cmpd="sng" w="28575">
            <a:solidFill>
              <a:srgbClr val="99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8" name="Google Shape;118;p3"/>
          <p:cNvSpPr txBox="1"/>
          <p:nvPr/>
        </p:nvSpPr>
        <p:spPr>
          <a:xfrm>
            <a:off x="460400" y="1764775"/>
            <a:ext cx="35544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rgbClr val="223453"/>
                </a:solidFill>
                <a:highlight>
                  <a:srgbClr val="FFFFFF"/>
                </a:highlight>
              </a:rPr>
              <a:t>I</a:t>
            </a:r>
            <a:r>
              <a:rPr lang="es-ES">
                <a:solidFill>
                  <a:srgbClr val="223453"/>
                </a:solidFill>
              </a:rPr>
              <a:t>nstituto Nacional de Salud (INS) registran 28.615 casos de intento de suicidio </a:t>
            </a:r>
            <a:r>
              <a:rPr b="1" lang="es-ES">
                <a:solidFill>
                  <a:srgbClr val="223453"/>
                </a:solidFill>
              </a:rPr>
              <a:t>en 2018</a:t>
            </a:r>
            <a:r>
              <a:rPr lang="es-ES">
                <a:solidFill>
                  <a:srgbClr val="223453"/>
                </a:solidFill>
              </a:rPr>
              <a:t>, esto es 78,4 casos al día. El 63,4% de estos intentos se presentó en mujeres, 80,5% en las cabeceras municipales y 73,5% en personas entre los 10 y los 29 años de edad (INS, 2019).</a:t>
            </a:r>
            <a:endParaRPr>
              <a:solidFill>
                <a:srgbClr val="223453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23453"/>
              </a:buClr>
              <a:buSzPts val="1400"/>
              <a:buChar char="●"/>
            </a:pPr>
            <a:r>
              <a:rPr b="1" lang="es-ES">
                <a:solidFill>
                  <a:srgbClr val="223453"/>
                </a:solidFill>
              </a:rPr>
              <a:t>Para el año 2019 </a:t>
            </a:r>
            <a:r>
              <a:rPr lang="es-ES">
                <a:solidFill>
                  <a:srgbClr val="223453"/>
                </a:solidFill>
              </a:rPr>
              <a:t>el Instituto Nacional de Salud (INS) informó que se presentaron 30.539 casos de intento de suicidio en el país. </a:t>
            </a:r>
            <a:endParaRPr>
              <a:solidFill>
                <a:srgbClr val="223453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3453"/>
              </a:buClr>
              <a:buSzPts val="1400"/>
              <a:buChar char="●"/>
            </a:pPr>
            <a:r>
              <a:rPr b="1" lang="es-ES">
                <a:solidFill>
                  <a:srgbClr val="223453"/>
                </a:solidFill>
              </a:rPr>
              <a:t>En lo que va corrido del año 2020</a:t>
            </a:r>
            <a:r>
              <a:rPr lang="es-ES">
                <a:solidFill>
                  <a:srgbClr val="223453"/>
                </a:solidFill>
              </a:rPr>
              <a:t> el número de casos de intento de suicidio y suicidio consumado han disminuido en comparación con el 2019.</a:t>
            </a:r>
            <a:endParaRPr>
              <a:solidFill>
                <a:srgbClr val="223453"/>
              </a:solidFill>
            </a:endParaRPr>
          </a:p>
          <a:p>
            <a:pPr indent="0" lvl="0" marL="0" rtl="0" algn="l">
              <a:spcBef>
                <a:spcPts val="1100"/>
              </a:spcBef>
              <a:spcAft>
                <a:spcPts val="1600"/>
              </a:spcAft>
              <a:buNone/>
            </a:pPr>
            <a:r>
              <a:t/>
            </a:r>
            <a:endParaRPr sz="1150">
              <a:solidFill>
                <a:srgbClr val="22345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23" name="Google Shape;12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"/>
          <p:cNvSpPr/>
          <p:nvPr/>
        </p:nvSpPr>
        <p:spPr>
          <a:xfrm>
            <a:off x="218387" y="764943"/>
            <a:ext cx="2234882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4"/>
          <p:cNvPicPr preferRelativeResize="0"/>
          <p:nvPr/>
        </p:nvPicPr>
        <p:blipFill rotWithShape="1">
          <a:blip r:embed="rId4">
            <a:alphaModFix/>
          </a:blip>
          <a:srcRect b="49786" l="13192" r="33623" t="44881"/>
          <a:stretch/>
        </p:blipFill>
        <p:spPr>
          <a:xfrm>
            <a:off x="5234684" y="653818"/>
            <a:ext cx="364807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26" name="Google Shape;126;p4"/>
          <p:cNvPicPr preferRelativeResize="0"/>
          <p:nvPr/>
        </p:nvPicPr>
        <p:blipFill rotWithShape="1">
          <a:blip r:embed="rId5">
            <a:alphaModFix/>
          </a:blip>
          <a:srcRect b="24399" l="22600" r="22399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716400" y="1109363"/>
            <a:ext cx="77112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Conceptos básicos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128" name="Google Shape;128;p4"/>
          <p:cNvSpPr txBox="1"/>
          <p:nvPr/>
        </p:nvSpPr>
        <p:spPr>
          <a:xfrm>
            <a:off x="518200" y="2550650"/>
            <a:ext cx="2160000" cy="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La autolesión es un término más amplio que concierne al envenenamiento o lesión intencional autoinflingida.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29" name="Google Shape;129;p4"/>
          <p:cNvSpPr txBox="1"/>
          <p:nvPr/>
        </p:nvSpPr>
        <p:spPr>
          <a:xfrm>
            <a:off x="267950" y="2079800"/>
            <a:ext cx="2160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2000">
                <a:solidFill>
                  <a:srgbClr val="FF0000"/>
                </a:solidFill>
                <a:latin typeface="Mukta SemiBold"/>
                <a:ea typeface="Mukta SemiBold"/>
                <a:cs typeface="Mukta SemiBold"/>
                <a:sym typeface="Mukta SemiBold"/>
              </a:rPr>
              <a:t>Autolesión</a:t>
            </a:r>
            <a:endParaRPr sz="2000">
              <a:solidFill>
                <a:srgbClr val="FF0000"/>
              </a:solidFill>
              <a:latin typeface="Mukta SemiBold"/>
              <a:ea typeface="Mukta SemiBold"/>
              <a:cs typeface="Mukta SemiBold"/>
              <a:sym typeface="Mukta SemiBold"/>
            </a:endParaRPr>
          </a:p>
        </p:txBody>
      </p:sp>
      <p:sp>
        <p:nvSpPr>
          <p:cNvPr id="130" name="Google Shape;130;p4"/>
          <p:cNvSpPr txBox="1"/>
          <p:nvPr/>
        </p:nvSpPr>
        <p:spPr>
          <a:xfrm>
            <a:off x="3303825" y="2699975"/>
            <a:ext cx="2160000" cy="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Pensamientos sobre el suicidio (cogniciones).</a:t>
            </a:r>
            <a:endParaRPr sz="1100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31" name="Google Shape;131;p4"/>
          <p:cNvSpPr txBox="1"/>
          <p:nvPr/>
        </p:nvSpPr>
        <p:spPr>
          <a:xfrm>
            <a:off x="3303813" y="2079800"/>
            <a:ext cx="2160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2000">
                <a:solidFill>
                  <a:srgbClr val="FF0000"/>
                </a:solidFill>
                <a:latin typeface="Mukta SemiBold"/>
                <a:ea typeface="Mukta SemiBold"/>
                <a:cs typeface="Mukta SemiBold"/>
                <a:sym typeface="Mukta SemiBold"/>
              </a:rPr>
              <a:t>Ideación suicida</a:t>
            </a:r>
            <a:endParaRPr sz="2000">
              <a:solidFill>
                <a:srgbClr val="FF0000"/>
              </a:solidFill>
              <a:latin typeface="Mukta SemiBold"/>
              <a:ea typeface="Mukta SemiBold"/>
              <a:cs typeface="Mukta SemiBold"/>
              <a:sym typeface="Mukta SemiBold"/>
            </a:endParaRPr>
          </a:p>
        </p:txBody>
      </p:sp>
      <p:sp>
        <p:nvSpPr>
          <p:cNvPr id="132" name="Google Shape;132;p4"/>
          <p:cNvSpPr txBox="1"/>
          <p:nvPr/>
        </p:nvSpPr>
        <p:spPr>
          <a:xfrm>
            <a:off x="6089450" y="2550638"/>
            <a:ext cx="2160000" cy="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Estos pensamientos son más elaborados e integran un método para llevar a cabo el acto suicida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33" name="Google Shape;133;p4"/>
          <p:cNvSpPr txBox="1"/>
          <p:nvPr/>
        </p:nvSpPr>
        <p:spPr>
          <a:xfrm>
            <a:off x="6089438" y="2079800"/>
            <a:ext cx="2160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2000">
                <a:solidFill>
                  <a:srgbClr val="FF0000"/>
                </a:solidFill>
                <a:latin typeface="Mukta SemiBold"/>
                <a:ea typeface="Mukta SemiBold"/>
                <a:cs typeface="Mukta SemiBold"/>
                <a:sym typeface="Mukta SemiBold"/>
              </a:rPr>
              <a:t>Plan suicida</a:t>
            </a:r>
            <a:endParaRPr sz="2000">
              <a:solidFill>
                <a:srgbClr val="FF0000"/>
              </a:solidFill>
              <a:latin typeface="Mukta SemiBold"/>
              <a:ea typeface="Mukta SemiBold"/>
              <a:cs typeface="Mukta SemiBold"/>
              <a:sym typeface="Mukta SemiBold"/>
            </a:endParaRPr>
          </a:p>
        </p:txBody>
      </p:sp>
      <p:sp>
        <p:nvSpPr>
          <p:cNvPr id="134" name="Google Shape;134;p4"/>
          <p:cNvSpPr txBox="1"/>
          <p:nvPr/>
        </p:nvSpPr>
        <p:spPr>
          <a:xfrm>
            <a:off x="482500" y="5120000"/>
            <a:ext cx="2231400" cy="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Conducta potencialmente lesiva autoinflingida y sin resultado fatal, Pero puede provocar o no lesiones,.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35" name="Google Shape;135;p4"/>
          <p:cNvSpPr txBox="1"/>
          <p:nvPr/>
        </p:nvSpPr>
        <p:spPr>
          <a:xfrm>
            <a:off x="518188" y="4516375"/>
            <a:ext cx="2160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2000">
                <a:solidFill>
                  <a:srgbClr val="FF0000"/>
                </a:solidFill>
                <a:latin typeface="Mukta SemiBold"/>
                <a:ea typeface="Mukta SemiBold"/>
                <a:cs typeface="Mukta SemiBold"/>
                <a:sym typeface="Mukta SemiBold"/>
              </a:rPr>
              <a:t>Intento suicida</a:t>
            </a:r>
            <a:endParaRPr sz="2000">
              <a:solidFill>
                <a:srgbClr val="FF0000"/>
              </a:solidFill>
              <a:latin typeface="Mukta SemiBold"/>
              <a:ea typeface="Mukta SemiBold"/>
              <a:cs typeface="Mukta SemiBold"/>
              <a:sym typeface="Mukta SemiBold"/>
            </a:endParaRPr>
          </a:p>
        </p:txBody>
      </p:sp>
      <p:sp>
        <p:nvSpPr>
          <p:cNvPr id="136" name="Google Shape;136;p4"/>
          <p:cNvSpPr txBox="1"/>
          <p:nvPr/>
        </p:nvSpPr>
        <p:spPr>
          <a:xfrm>
            <a:off x="3266175" y="5120000"/>
            <a:ext cx="2271000" cy="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Envío de un paciente de un servicio asistencial a otro, debido a que el servicio que deriva no está preparado o cualificado.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37" name="Google Shape;137;p4"/>
          <p:cNvSpPr txBox="1"/>
          <p:nvPr/>
        </p:nvSpPr>
        <p:spPr>
          <a:xfrm>
            <a:off x="3303813" y="4530275"/>
            <a:ext cx="2160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2000">
                <a:solidFill>
                  <a:srgbClr val="FF0000"/>
                </a:solidFill>
                <a:latin typeface="Mukta SemiBold"/>
                <a:ea typeface="Mukta SemiBold"/>
                <a:cs typeface="Mukta SemiBold"/>
                <a:sym typeface="Mukta SemiBold"/>
              </a:rPr>
              <a:t>Derivación</a:t>
            </a:r>
            <a:endParaRPr sz="2000">
              <a:solidFill>
                <a:srgbClr val="FF0000"/>
              </a:solidFill>
              <a:latin typeface="Mukta SemiBold"/>
              <a:ea typeface="Mukta SemiBold"/>
              <a:cs typeface="Mukta SemiBold"/>
              <a:sym typeface="Mukta SemiBold"/>
            </a:endParaRPr>
          </a:p>
        </p:txBody>
      </p:sp>
      <p:sp>
        <p:nvSpPr>
          <p:cNvPr id="138" name="Google Shape;138;p4"/>
          <p:cNvSpPr txBox="1"/>
          <p:nvPr/>
        </p:nvSpPr>
        <p:spPr>
          <a:xfrm>
            <a:off x="6089450" y="5120000"/>
            <a:ext cx="2160000" cy="6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La revisión clínica y sistemática de todos los pacientes llegados al servicio de urgencias,  para determinar el nivel de urgencia 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6089438" y="4516363"/>
            <a:ext cx="2160000" cy="3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s-ES" sz="2000">
                <a:solidFill>
                  <a:srgbClr val="FF0000"/>
                </a:solidFill>
                <a:latin typeface="Mukta SemiBold"/>
                <a:ea typeface="Mukta SemiBold"/>
                <a:cs typeface="Mukta SemiBold"/>
                <a:sym typeface="Mukta SemiBold"/>
              </a:rPr>
              <a:t>Triage</a:t>
            </a:r>
            <a:endParaRPr sz="2000">
              <a:solidFill>
                <a:srgbClr val="FF0000"/>
              </a:solidFill>
              <a:latin typeface="Mukta SemiBold"/>
              <a:ea typeface="Mukta SemiBold"/>
              <a:cs typeface="Mukta SemiBold"/>
              <a:sym typeface="Mukta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44" name="Google Shape;144;ga9ce1a7d5a_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a9ce1a7d5a_0_12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ga9ce1a7d5a_0_12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47" name="Google Shape;147;ga9ce1a7d5a_0_12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ga9ce1a7d5a_0_12"/>
          <p:cNvSpPr txBox="1"/>
          <p:nvPr/>
        </p:nvSpPr>
        <p:spPr>
          <a:xfrm>
            <a:off x="520125" y="1245100"/>
            <a:ext cx="78906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Factores de riesgo generales</a:t>
            </a:r>
            <a:endParaRPr sz="28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149" name="Google Shape;149;ga9ce1a7d5a_0_12"/>
          <p:cNvSpPr txBox="1"/>
          <p:nvPr/>
        </p:nvSpPr>
        <p:spPr>
          <a:xfrm>
            <a:off x="1408013" y="2643675"/>
            <a:ext cx="2214000" cy="8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Impulsividad,  pensamiento dicotómico, </a:t>
            </a:r>
            <a:r>
              <a:rPr b="1" lang="es-ES" sz="1100"/>
              <a:t>rigidez cognitiva, desesperanza,</a:t>
            </a:r>
            <a:r>
              <a:rPr lang="es-ES" sz="1100"/>
              <a:t>  dificultad de resolución de problemas, y la sobregeneralización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50" name="Google Shape;150;ga9ce1a7d5a_0_12"/>
          <p:cNvSpPr txBox="1"/>
          <p:nvPr/>
        </p:nvSpPr>
        <p:spPr>
          <a:xfrm>
            <a:off x="1538675" y="4815800"/>
            <a:ext cx="19527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s-ES" sz="1100"/>
              <a:t>Carencia de apoyo social: </a:t>
            </a:r>
            <a:r>
              <a:rPr lang="es-ES" sz="1100"/>
              <a:t>la conducta suicida es más frecuente entre individuos solteros, divorciados, que viven solos</a:t>
            </a:r>
            <a:endParaRPr b="1" sz="1100"/>
          </a:p>
        </p:txBody>
      </p:sp>
      <p:grpSp>
        <p:nvGrpSpPr>
          <p:cNvPr id="151" name="Google Shape;151;ga9ce1a7d5a_0_12"/>
          <p:cNvGrpSpPr/>
          <p:nvPr/>
        </p:nvGrpSpPr>
        <p:grpSpPr>
          <a:xfrm>
            <a:off x="520125" y="2815700"/>
            <a:ext cx="886500" cy="886500"/>
            <a:chOff x="4804350" y="3167000"/>
            <a:chExt cx="886500" cy="886500"/>
          </a:xfrm>
        </p:grpSpPr>
        <p:sp>
          <p:nvSpPr>
            <p:cNvPr id="152" name="Google Shape;152;ga9ce1a7d5a_0_12"/>
            <p:cNvSpPr/>
            <p:nvPr/>
          </p:nvSpPr>
          <p:spPr>
            <a:xfrm>
              <a:off x="4804350" y="3167000"/>
              <a:ext cx="886500" cy="8865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  <a:effectLst>
              <a:outerShdw blurRad="71438" rotWithShape="0" algn="bl" dir="1620000" dist="28575">
                <a:srgbClr val="B7B7B7">
                  <a:alpha val="9686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ga9ce1a7d5a_0_12"/>
            <p:cNvSpPr/>
            <p:nvPr/>
          </p:nvSpPr>
          <p:spPr>
            <a:xfrm>
              <a:off x="4804350" y="3167000"/>
              <a:ext cx="886500" cy="8865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  <a:effectLst>
              <a:outerShdw blurRad="71438" rotWithShape="0" algn="bl" dir="12000000" dist="19050">
                <a:srgbClr val="FFFFFF">
                  <a:alpha val="9686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s-ES" sz="3200">
                  <a:solidFill>
                    <a:srgbClr val="FF0000"/>
                  </a:solidFill>
                </a:rPr>
                <a:t>1</a:t>
              </a:r>
              <a:endParaRPr b="1" i="0" sz="3200" u="none" cap="none" strike="noStrike">
                <a:solidFill>
                  <a:srgbClr val="FF0000"/>
                </a:solidFill>
              </a:endParaRPr>
            </a:p>
          </p:txBody>
        </p:sp>
      </p:grpSp>
      <p:sp>
        <p:nvSpPr>
          <p:cNvPr id="154" name="Google Shape;154;ga9ce1a7d5a_0_12"/>
          <p:cNvSpPr/>
          <p:nvPr/>
        </p:nvSpPr>
        <p:spPr>
          <a:xfrm>
            <a:off x="5013375" y="2882700"/>
            <a:ext cx="886500" cy="886500"/>
          </a:xfrm>
          <a:prstGeom prst="roundRect">
            <a:avLst>
              <a:gd fmla="val 16667" name="adj"/>
            </a:avLst>
          </a:prstGeom>
          <a:solidFill>
            <a:srgbClr val="F3F3F3"/>
          </a:solidFill>
          <a:ln>
            <a:noFill/>
          </a:ln>
          <a:effectLst>
            <a:outerShdw blurRad="71438" rotWithShape="0" algn="bl" dir="12000000" dist="19050">
              <a:srgbClr val="FFFFFF">
                <a:alpha val="9686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s-ES" sz="3200">
                <a:solidFill>
                  <a:srgbClr val="FF0000"/>
                </a:solidFill>
              </a:rPr>
              <a:t>2</a:t>
            </a:r>
            <a:endParaRPr b="1" i="0" sz="3200" u="none" cap="none" strike="noStrike">
              <a:solidFill>
                <a:srgbClr val="FF0000"/>
              </a:solidFill>
            </a:endParaRPr>
          </a:p>
        </p:txBody>
      </p:sp>
      <p:grpSp>
        <p:nvGrpSpPr>
          <p:cNvPr id="155" name="Google Shape;155;ga9ce1a7d5a_0_12"/>
          <p:cNvGrpSpPr/>
          <p:nvPr/>
        </p:nvGrpSpPr>
        <p:grpSpPr>
          <a:xfrm>
            <a:off x="672525" y="4950300"/>
            <a:ext cx="886500" cy="886500"/>
            <a:chOff x="4804350" y="3167000"/>
            <a:chExt cx="886500" cy="886500"/>
          </a:xfrm>
        </p:grpSpPr>
        <p:sp>
          <p:nvSpPr>
            <p:cNvPr id="156" name="Google Shape;156;ga9ce1a7d5a_0_12"/>
            <p:cNvSpPr/>
            <p:nvPr/>
          </p:nvSpPr>
          <p:spPr>
            <a:xfrm>
              <a:off x="4804350" y="3167000"/>
              <a:ext cx="886500" cy="8865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  <a:effectLst>
              <a:outerShdw blurRad="71438" rotWithShape="0" algn="bl" dir="1620000" dist="28575">
                <a:srgbClr val="B7B7B7">
                  <a:alpha val="9686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7" name="Google Shape;157;ga9ce1a7d5a_0_12"/>
            <p:cNvSpPr/>
            <p:nvPr/>
          </p:nvSpPr>
          <p:spPr>
            <a:xfrm>
              <a:off x="4804350" y="3167000"/>
              <a:ext cx="886500" cy="8865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  <a:effectLst>
              <a:outerShdw blurRad="71438" rotWithShape="0" algn="bl" dir="12000000" dist="19050">
                <a:srgbClr val="FFFFFF">
                  <a:alpha val="9686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s-ES" sz="3200">
                  <a:solidFill>
                    <a:srgbClr val="FF0000"/>
                  </a:solidFill>
                </a:rPr>
                <a:t>3</a:t>
              </a:r>
              <a:endParaRPr b="1" i="0" sz="3200" u="none" cap="none" strike="noStrike">
                <a:solidFill>
                  <a:srgbClr val="FF0000"/>
                </a:solidFill>
              </a:endParaRPr>
            </a:p>
          </p:txBody>
        </p:sp>
      </p:grpSp>
      <p:grpSp>
        <p:nvGrpSpPr>
          <p:cNvPr id="158" name="Google Shape;158;ga9ce1a7d5a_0_12"/>
          <p:cNvGrpSpPr/>
          <p:nvPr/>
        </p:nvGrpSpPr>
        <p:grpSpPr>
          <a:xfrm>
            <a:off x="5013375" y="4779500"/>
            <a:ext cx="886500" cy="886500"/>
            <a:chOff x="4804350" y="3167000"/>
            <a:chExt cx="886500" cy="886500"/>
          </a:xfrm>
        </p:grpSpPr>
        <p:sp>
          <p:nvSpPr>
            <p:cNvPr id="159" name="Google Shape;159;ga9ce1a7d5a_0_12"/>
            <p:cNvSpPr/>
            <p:nvPr/>
          </p:nvSpPr>
          <p:spPr>
            <a:xfrm>
              <a:off x="4804350" y="3167000"/>
              <a:ext cx="886500" cy="8865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  <a:effectLst>
              <a:outerShdw blurRad="71438" rotWithShape="0" algn="bl" dir="1620000" dist="28575">
                <a:srgbClr val="B7B7B7">
                  <a:alpha val="9686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ga9ce1a7d5a_0_12"/>
            <p:cNvSpPr/>
            <p:nvPr/>
          </p:nvSpPr>
          <p:spPr>
            <a:xfrm>
              <a:off x="4804350" y="3167000"/>
              <a:ext cx="886500" cy="886500"/>
            </a:xfrm>
            <a:prstGeom prst="roundRect">
              <a:avLst>
                <a:gd fmla="val 16667" name="adj"/>
              </a:avLst>
            </a:prstGeom>
            <a:solidFill>
              <a:srgbClr val="F3F3F3"/>
            </a:solidFill>
            <a:ln>
              <a:noFill/>
            </a:ln>
            <a:effectLst>
              <a:outerShdw blurRad="71438" rotWithShape="0" algn="bl" dir="12000000" dist="19050">
                <a:srgbClr val="FFFFFF">
                  <a:alpha val="9686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lang="es-ES" sz="3200">
                  <a:solidFill>
                    <a:srgbClr val="FF0000"/>
                  </a:solidFill>
                </a:rPr>
                <a:t>4</a:t>
              </a:r>
              <a:endParaRPr b="1" i="0" sz="3200" u="none" cap="none" strike="noStrike">
                <a:solidFill>
                  <a:srgbClr val="FF0000"/>
                </a:solidFill>
              </a:endParaRPr>
            </a:p>
          </p:txBody>
        </p:sp>
      </p:grpSp>
      <p:sp>
        <p:nvSpPr>
          <p:cNvPr id="161" name="Google Shape;161;ga9ce1a7d5a_0_12"/>
          <p:cNvSpPr txBox="1"/>
          <p:nvPr/>
        </p:nvSpPr>
        <p:spPr>
          <a:xfrm>
            <a:off x="5899875" y="2815700"/>
            <a:ext cx="2085900" cy="81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100"/>
              <a:t>Eventos vitales estresantes:</a:t>
            </a:r>
            <a:endParaRPr b="1" sz="11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pérdidas personales (divorcio, separación, muertes), pérdidas financieras  y problemas legales.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62" name="Google Shape;162;ga9ce1a7d5a_0_12"/>
          <p:cNvSpPr txBox="1"/>
          <p:nvPr/>
        </p:nvSpPr>
        <p:spPr>
          <a:xfrm>
            <a:off x="5966475" y="4779500"/>
            <a:ext cx="1952700" cy="8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/>
              <a:t>Ser víctima de violaciones sexuales,  físicos y presentar altos niveles de estrés.</a:t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67" name="Google Shape;167;ga9ce1a7d5a_0_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ga9ce1a7d5a_0_20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9" name="Google Shape;169;ga9ce1a7d5a_0_20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70" name="Google Shape;170;ga9ce1a7d5a_0_20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a9ce1a7d5a_0_20"/>
          <p:cNvSpPr txBox="1"/>
          <p:nvPr/>
        </p:nvSpPr>
        <p:spPr>
          <a:xfrm>
            <a:off x="936000" y="1161475"/>
            <a:ext cx="72720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Evaluación y manejo de la ideación y conducta suicida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pic>
        <p:nvPicPr>
          <p:cNvPr id="172" name="Google Shape;172;ga9ce1a7d5a_0_20"/>
          <p:cNvPicPr preferRelativeResize="0"/>
          <p:nvPr/>
        </p:nvPicPr>
        <p:blipFill rotWithShape="1">
          <a:blip r:embed="rId6">
            <a:alphaModFix/>
          </a:blip>
          <a:srcRect b="38256" l="18997" r="26285" t="18329"/>
          <a:stretch/>
        </p:blipFill>
        <p:spPr>
          <a:xfrm>
            <a:off x="1378213" y="2740375"/>
            <a:ext cx="6387575" cy="285367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77" name="Google Shape;177;ga9ce1a7d5a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ga9ce1a7d5a_0_28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ga9ce1a7d5a_0_28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80" name="Google Shape;180;ga9ce1a7d5a_0_28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a9ce1a7d5a_0_28"/>
          <p:cNvSpPr txBox="1"/>
          <p:nvPr/>
        </p:nvSpPr>
        <p:spPr>
          <a:xfrm>
            <a:off x="936000" y="1050850"/>
            <a:ext cx="72720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0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Evaluación y manejo de la ideación y conducta suicida</a:t>
            </a:r>
            <a:endParaRPr sz="30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pic>
        <p:nvPicPr>
          <p:cNvPr id="182" name="Google Shape;182;ga9ce1a7d5a_0_28"/>
          <p:cNvPicPr preferRelativeResize="0"/>
          <p:nvPr/>
        </p:nvPicPr>
        <p:blipFill rotWithShape="1">
          <a:blip r:embed="rId6">
            <a:alphaModFix/>
          </a:blip>
          <a:srcRect b="11986" l="19818" r="26019" t="47992"/>
          <a:stretch/>
        </p:blipFill>
        <p:spPr>
          <a:xfrm>
            <a:off x="1107450" y="2435125"/>
            <a:ext cx="6929100" cy="2887125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187" name="Google Shape;187;ga9ce1a7d5a_0_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a9ce1a7d5a_0_36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ga9ce1a7d5a_0_36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190" name="Google Shape;190;ga9ce1a7d5a_0_36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a9ce1a7d5a_0_36"/>
          <p:cNvSpPr txBox="1"/>
          <p:nvPr/>
        </p:nvSpPr>
        <p:spPr>
          <a:xfrm>
            <a:off x="732750" y="1370550"/>
            <a:ext cx="76785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Evaluación y manejo de la ideación y conducta suicida en niños y adolescentes</a:t>
            </a:r>
            <a:endParaRPr sz="28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192" name="Google Shape;192;ga9ce1a7d5a_0_36"/>
          <p:cNvSpPr txBox="1"/>
          <p:nvPr/>
        </p:nvSpPr>
        <p:spPr>
          <a:xfrm>
            <a:off x="453400" y="3603400"/>
            <a:ext cx="2850300" cy="20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-Edad adolescente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-Factores psicológicos: variables cognitivas, impulsividad, inhibición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emocional, dificultad en solución de problemas y patrón de apego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inseguro en la infancia.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-Factores genéticos biológicos.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-Factores  familiares y contextuales.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-Maltrato físico y abuso sexual.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93" name="Google Shape;193;ga9ce1a7d5a_0_36"/>
          <p:cNvSpPr txBox="1"/>
          <p:nvPr/>
        </p:nvSpPr>
        <p:spPr>
          <a:xfrm>
            <a:off x="453400" y="2964300"/>
            <a:ext cx="2673900" cy="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solidFill>
                  <a:srgbClr val="FF0000"/>
                </a:solidFill>
                <a:latin typeface="Mukta"/>
                <a:ea typeface="Mukta"/>
                <a:cs typeface="Mukta"/>
                <a:sym typeface="Mukta"/>
              </a:rPr>
              <a:t>Factores de riesgo</a:t>
            </a:r>
            <a:endParaRPr b="1">
              <a:solidFill>
                <a:srgbClr val="FF0000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94" name="Google Shape;194;ga9ce1a7d5a_0_36"/>
          <p:cNvSpPr txBox="1"/>
          <p:nvPr/>
        </p:nvSpPr>
        <p:spPr>
          <a:xfrm>
            <a:off x="3712650" y="3333100"/>
            <a:ext cx="4698600" cy="26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latin typeface="Mukta"/>
                <a:ea typeface="Mukta"/>
                <a:cs typeface="Mukta"/>
                <a:sym typeface="Mukta"/>
              </a:rPr>
              <a:t>-Necesidad de contextualizar (evaluar a las personas cercanas).</a:t>
            </a:r>
            <a:endParaRPr b="1"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-Prestar especial atención a la presencia de trastornos comórbidos.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-Revisión regular de los síntomas de depresión, ideación suicida y presencia de posibles eventos vitales estresantes, ya que el riesgo de suicidio puede cambiar a lo largo del tratamiento.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latin typeface="Mukta"/>
                <a:ea typeface="Mukta"/>
                <a:cs typeface="Mukta"/>
                <a:sym typeface="Mukta"/>
              </a:rPr>
              <a:t>-Coordinación entre los diferentes niveles asistenciales y</a:t>
            </a:r>
            <a:endParaRPr b="1"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latin typeface="Mukta"/>
                <a:ea typeface="Mukta"/>
                <a:cs typeface="Mukta"/>
                <a:sym typeface="Mukta"/>
              </a:rPr>
              <a:t>profesionales</a:t>
            </a:r>
            <a:r>
              <a:rPr lang="es-ES">
                <a:latin typeface="Mukta"/>
                <a:ea typeface="Mukta"/>
                <a:cs typeface="Mukta"/>
                <a:sym typeface="Mukta"/>
              </a:rPr>
              <a:t>, de cara a realizar un adecuado seguimiento.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</a:t>
            </a:r>
            <a:r>
              <a:rPr b="1" lang="es-ES">
                <a:latin typeface="Mukta"/>
                <a:ea typeface="Mukta"/>
                <a:cs typeface="Mukta"/>
                <a:sym typeface="Mukta"/>
              </a:rPr>
              <a:t>Regulación de los servicios proveedores de Internet</a:t>
            </a:r>
            <a:r>
              <a:rPr lang="es-ES">
                <a:latin typeface="Mukta"/>
                <a:ea typeface="Mukta"/>
                <a:cs typeface="Mukta"/>
                <a:sym typeface="Mukta"/>
              </a:rPr>
              <a:t> y el uso de programas de filtro por parte de los padres.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195" name="Google Shape;195;ga9ce1a7d5a_0_36"/>
          <p:cNvSpPr txBox="1"/>
          <p:nvPr/>
        </p:nvSpPr>
        <p:spPr>
          <a:xfrm>
            <a:off x="3712650" y="2964300"/>
            <a:ext cx="40728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solidFill>
                  <a:srgbClr val="FF0000"/>
                </a:solidFill>
                <a:latin typeface="Mukta"/>
                <a:ea typeface="Mukta"/>
                <a:cs typeface="Mukta"/>
                <a:sym typeface="Mukta"/>
              </a:rPr>
              <a:t>Detección y valoración del riesgo suicida</a:t>
            </a:r>
            <a:endParaRPr b="1">
              <a:solidFill>
                <a:srgbClr val="FF0000"/>
              </a:solidFill>
              <a:latin typeface="Mukta"/>
              <a:ea typeface="Mukta"/>
              <a:cs typeface="Mukta"/>
              <a:sym typeface="Mukt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1x/Recurso%205.png" id="200" name="Google Shape;200;ga9ce1a7d5a_0_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401" y="187093"/>
            <a:ext cx="2019123" cy="57912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ga9ce1a7d5a_0_108"/>
          <p:cNvSpPr/>
          <p:nvPr/>
        </p:nvSpPr>
        <p:spPr>
          <a:xfrm>
            <a:off x="218387" y="764943"/>
            <a:ext cx="22350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s-ES" sz="1000" u="none" cap="none" strike="noStrike">
                <a:solidFill>
                  <a:srgbClr val="4BACC6"/>
                </a:solidFill>
                <a:latin typeface="Arial"/>
                <a:ea typeface="Arial"/>
                <a:cs typeface="Arial"/>
                <a:sym typeface="Arial"/>
              </a:rPr>
              <a:t>Centro de Servicios en Psicología</a:t>
            </a:r>
            <a:endParaRPr b="0" i="0" sz="1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2" name="Google Shape;202;ga9ce1a7d5a_0_108"/>
          <p:cNvPicPr preferRelativeResize="0"/>
          <p:nvPr/>
        </p:nvPicPr>
        <p:blipFill rotWithShape="1">
          <a:blip r:embed="rId4">
            <a:alphaModFix/>
          </a:blip>
          <a:srcRect b="49785" l="13190" r="33624" t="44882"/>
          <a:stretch/>
        </p:blipFill>
        <p:spPr>
          <a:xfrm>
            <a:off x="5234684" y="653818"/>
            <a:ext cx="3648074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esultado de imagen de simbolo de psicología" id="203" name="Google Shape;203;ga9ce1a7d5a_0_108"/>
          <p:cNvPicPr preferRelativeResize="0"/>
          <p:nvPr/>
        </p:nvPicPr>
        <p:blipFill rotWithShape="1">
          <a:blip r:embed="rId5">
            <a:alphaModFix/>
          </a:blip>
          <a:srcRect b="24399" l="22600" r="22397" t="24800"/>
          <a:stretch/>
        </p:blipFill>
        <p:spPr>
          <a:xfrm>
            <a:off x="6704709" y="187093"/>
            <a:ext cx="476250" cy="420370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ga9ce1a7d5a_0_108"/>
          <p:cNvSpPr txBox="1"/>
          <p:nvPr/>
        </p:nvSpPr>
        <p:spPr>
          <a:xfrm>
            <a:off x="732750" y="1245100"/>
            <a:ext cx="7678500" cy="62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800">
                <a:solidFill>
                  <a:srgbClr val="FF0000"/>
                </a:solidFill>
                <a:latin typeface="Mukta ExtraBold"/>
                <a:ea typeface="Mukta ExtraBold"/>
                <a:cs typeface="Mukta ExtraBold"/>
                <a:sym typeface="Mukta ExtraBold"/>
              </a:rPr>
              <a:t>Evaluación y manejo de la ideación y conducta suicida en adultos mayores</a:t>
            </a:r>
            <a:endParaRPr sz="2800">
              <a:solidFill>
                <a:srgbClr val="FF0000"/>
              </a:solidFill>
              <a:latin typeface="Mukta ExtraBold"/>
              <a:ea typeface="Mukta ExtraBold"/>
              <a:cs typeface="Mukta ExtraBold"/>
              <a:sym typeface="Mukta ExtraBold"/>
            </a:endParaRPr>
          </a:p>
        </p:txBody>
      </p:sp>
      <p:sp>
        <p:nvSpPr>
          <p:cNvPr id="205" name="Google Shape;205;ga9ce1a7d5a_0_108"/>
          <p:cNvSpPr txBox="1"/>
          <p:nvPr/>
        </p:nvSpPr>
        <p:spPr>
          <a:xfrm>
            <a:off x="453425" y="3666150"/>
            <a:ext cx="2850300" cy="22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-Intentos de suicidio previos e ideación suicida 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-Presencia de trastorno mental (sobre todo depresión) y adicciones.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-Presencia de trastornos y rasgos de la personalidad específicos.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-Enfermedad  física crónica.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-Aislamiento social y eventos vitales estresantes.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-Déficit funcional.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206" name="Google Shape;206;ga9ce1a7d5a_0_108"/>
          <p:cNvSpPr txBox="1"/>
          <p:nvPr/>
        </p:nvSpPr>
        <p:spPr>
          <a:xfrm>
            <a:off x="4255150" y="3474300"/>
            <a:ext cx="4265400" cy="26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-Especial atención de las circunstancias y del entorno de la persona, sus expectativas, calidad de vida y presencia de trastorno mental o enfermedad somática.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-Contacto con los profesionales sanitarios.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latin typeface="Mukta"/>
                <a:ea typeface="Mukta"/>
                <a:cs typeface="Mukta"/>
                <a:sym typeface="Mukta"/>
              </a:rPr>
              <a:t>-Orientar la educación a las adultos mayores, así como a sus cuidadores.</a:t>
            </a:r>
            <a:endParaRPr b="1"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-Restricción del acceso a medios letales (medicamentos).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latin typeface="Mukta"/>
                <a:ea typeface="Mukta"/>
                <a:cs typeface="Mukta"/>
                <a:sym typeface="Mukta"/>
              </a:rPr>
              <a:t>-</a:t>
            </a:r>
            <a:r>
              <a:rPr b="1" lang="es-ES">
                <a:latin typeface="Mukta"/>
                <a:ea typeface="Mukta"/>
                <a:cs typeface="Mukta"/>
                <a:sym typeface="Mukta"/>
              </a:rPr>
              <a:t>El mantenimiento de contacto telefónico </a:t>
            </a:r>
            <a:r>
              <a:rPr lang="es-ES">
                <a:latin typeface="Mukta"/>
                <a:ea typeface="Mukta"/>
                <a:cs typeface="Mukta"/>
                <a:sym typeface="Mukta"/>
              </a:rPr>
              <a:t>dos veces por semana y el servicio telefónico de urgencias las 24 horas.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latin typeface="Mukta"/>
                <a:ea typeface="Mukta"/>
                <a:cs typeface="Mukta"/>
                <a:sym typeface="Mukta"/>
              </a:rPr>
              <a:t>-Activación conductual</a:t>
            </a:r>
            <a:r>
              <a:rPr lang="es-ES">
                <a:latin typeface="Mukta"/>
                <a:ea typeface="Mukta"/>
                <a:cs typeface="Mukta"/>
                <a:sym typeface="Mukta"/>
              </a:rPr>
              <a:t> (actividades grupales).</a:t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626279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207" name="Google Shape;207;ga9ce1a7d5a_0_108"/>
          <p:cNvSpPr txBox="1"/>
          <p:nvPr/>
        </p:nvSpPr>
        <p:spPr>
          <a:xfrm>
            <a:off x="541625" y="3006125"/>
            <a:ext cx="2673900" cy="5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solidFill>
                  <a:srgbClr val="FF0000"/>
                </a:solidFill>
                <a:latin typeface="Mukta"/>
                <a:ea typeface="Mukta"/>
                <a:cs typeface="Mukta"/>
                <a:sym typeface="Mukta"/>
              </a:rPr>
              <a:t>Factores de riesgo</a:t>
            </a:r>
            <a:endParaRPr b="1">
              <a:solidFill>
                <a:srgbClr val="FF0000"/>
              </a:solidFill>
              <a:latin typeface="Mukta"/>
              <a:ea typeface="Mukta"/>
              <a:cs typeface="Mukta"/>
              <a:sym typeface="Mukta"/>
            </a:endParaRPr>
          </a:p>
        </p:txBody>
      </p:sp>
      <p:sp>
        <p:nvSpPr>
          <p:cNvPr id="208" name="Google Shape;208;ga9ce1a7d5a_0_108"/>
          <p:cNvSpPr txBox="1"/>
          <p:nvPr/>
        </p:nvSpPr>
        <p:spPr>
          <a:xfrm>
            <a:off x="4255150" y="3062975"/>
            <a:ext cx="4072800" cy="38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>
                <a:solidFill>
                  <a:srgbClr val="FF0000"/>
                </a:solidFill>
                <a:latin typeface="Mukta"/>
                <a:ea typeface="Mukta"/>
                <a:cs typeface="Mukta"/>
                <a:sym typeface="Mukta"/>
              </a:rPr>
              <a:t>Detección y valoración del riesgo suicida</a:t>
            </a:r>
            <a:endParaRPr b="1">
              <a:solidFill>
                <a:srgbClr val="FF0000"/>
              </a:solidFill>
              <a:latin typeface="Mukta"/>
              <a:ea typeface="Mukta"/>
              <a:cs typeface="Mukta"/>
              <a:sym typeface="Mukt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2019-10-22T14:47:25Z</dcterms:created>
  <dc:creator>Microsoft Office User</dc:creator>
</cp:coreProperties>
</file>