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Lst>
  <p:sldSz cy="6858000" cx="9144000"/>
  <p:notesSz cx="6858000" cy="9144000"/>
  <p:embeddedFontLst>
    <p:embeddedFont>
      <p:font typeface="Cabin Condensed SemiBold"/>
      <p:regular r:id="rId57"/>
      <p:bold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59" roundtripDataSignature="AMtx7mgRViLGcq/Q/XGDELh6VSqwBPlg1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163330B-ACCD-49B1-BF83-6EEDB58134DD}">
  <a:tblStyle styleId="{9163330B-ACCD-49B1-BF83-6EEDB58134D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0C19B44-E691-461B-AEAF-00F2CFB3D0C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CabinCondensedSemiBold-regular.fntdata"/><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customschemas.google.com/relationships/presentationmetadata" Target="metadata"/><Relationship Id="rId14" Type="http://schemas.openxmlformats.org/officeDocument/2006/relationships/slide" Target="slides/slide9.xml"/><Relationship Id="rId58" Type="http://schemas.openxmlformats.org/officeDocument/2006/relationships/font" Target="fonts/CabinCondensedSemiBold-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1" name="Google Shape;9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5" name="Google Shape;175;p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7" name="Google Shape;187;p1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4eb7e415ae_0_11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4eb7e415ae_0_1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g14eb7e415ae_0_1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8d5b16ef66_0_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6" name="Google Shape;206;g8d5b16ef66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6" name="Google Shape;216;p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4eb7e415ae_0_13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4eb7e415ae_0_1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g14eb7e415ae_0_1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4eb7e415ae_0_14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4eb7e415ae_0_1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g14eb7e415ae_0_14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141267ec532_0_2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141267ec532_0_2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g141267ec532_0_2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154bd11598d_0_1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154bd11598d_0_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g154bd11598d_0_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1" name="Google Shape;101;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14eb7e415ae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14eb7e415ae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g14eb7e415ae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4eb7e415ae_0_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14eb7e415ae_0_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5" name="Google Shape;295;g14eb7e415ae_0_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4eb7e415ae_0_2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14eb7e415ae_0_2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g14eb7e415ae_0_2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4eb7e415ae_0_16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14eb7e415ae_0_16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g14eb7e415ae_0_16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154dea90f84_0_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154dea90f84_0_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g154dea90f84_0_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154bd11598d_0_2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154bd11598d_0_2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7" name="Google Shape;347;g154bd11598d_0_2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154dea90f84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54dea90f84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g154dea90f84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154dea90f84_0_2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154dea90f84_0_2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g154dea90f84_0_2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154dea90f84_0_4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154dea90f84_0_4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2" name="Google Shape;382;g154dea90f84_0_4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154dea90f84_0_5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154dea90f84_0_5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3" name="Google Shape;393;g154dea90f84_0_5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4eb7e415ae_0_6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4eb7e415ae_0_6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g14eb7e415ae_0_6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159aa527eaa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159aa527eaa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4" name="Google Shape;404;g159aa527eaa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14eb7e415ae_0_16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14eb7e415ae_0_16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g14eb7e415ae_0_16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154dea90f84_0_6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154dea90f84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g154dea90f84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14eb7e415ae_0_38: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14eb7e415ae_0_3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1" name="Google Shape;441;g14eb7e415ae_0_3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15483453e58_0_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15483453e58_0_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3" name="Google Shape;453;g15483453e58_0_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154dea90f84_0_7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154dea90f84_0_7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1" name="Google Shape;471;g154dea90f84_0_7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154dea90f84_0_9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154dea90f84_0_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3" name="Google Shape;483;g154dea90f84_0_9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154dea90f84_0_10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154dea90f84_0_10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g154dea90f84_0_10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154dea90f84_0_11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154dea90f84_0_1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6" name="Google Shape;506;g154dea90f84_0_1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154dea90f84_0_12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154dea90f84_0_12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7" name="Google Shape;517;g154dea90f84_0_12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4eb7e415ae_0_7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4eb7e415ae_0_7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g14eb7e415ae_0_7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154dea90f84_0_13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154dea90f84_0_1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9" name="Google Shape;529;g154dea90f84_0_1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154dea90f84_0_16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154dea90f84_0_16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3" name="Google Shape;543;g154dea90f84_0_16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g154dea90f84_0_14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54" name="Google Shape;554;g154dea90f84_0_1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5" name="Google Shape;555;g154dea90f84_0_14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1599abb8982_0_3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1599abb8982_0_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6" name="Google Shape;566;g1599abb8982_0_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154dea90f84_0_15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154dea90f84_0_15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4" name="Google Shape;584;g154dea90f84_0_15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g154dea90f84_0_17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594" name="Google Shape;594;g154dea90f84_0_17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5" name="Google Shape;595;g154dea90f84_0_17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g154dea90f84_0_18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154dea90f84_0_18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5" name="Google Shape;605;g154dea90f84_0_18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154f1ae45d1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15" name="Google Shape;615;g154f1ae45d1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6" name="Google Shape;616;g154f1ae45d1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154f1ae45d1_0_1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26" name="Google Shape;626;g154f1ae45d1_0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7" name="Google Shape;627;g154f1ae45d1_0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154f1ae45d1_0_1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36" name="Google Shape;636;g154f1ae45d1_0_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g154f1ae45d1_0_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4eb7e415ae_0_8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4eb7e415ae_0_8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g14eb7e415ae_0_8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14eb7e415ae_0_1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14eb7e415ae_0_1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9" name="Google Shape;649;g14eb7e415ae_0_1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159fae5b3fb_0_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658" name="Google Shape;658;g159fae5b3fb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9" name="Google Shape;659;g159fae5b3fb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p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 name="Google Shape;144;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4eb7e415ae_0_9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4eb7e415ae_0_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g14eb7e415ae_0_9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3" name="Google Shape;163;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ítulo y objetos">
  <p:cSld name="1_Título y objetos">
    <p:spTree>
      <p:nvGrpSpPr>
        <p:cNvPr id="15" name="Shape 15"/>
        <p:cNvGrpSpPr/>
        <p:nvPr/>
      </p:nvGrpSpPr>
      <p:grpSpPr>
        <a:xfrm>
          <a:off x="0" y="0"/>
          <a:ext cx="0" cy="0"/>
          <a:chOff x="0" y="0"/>
          <a:chExt cx="0" cy="0"/>
        </a:xfrm>
      </p:grpSpPr>
      <p:pic>
        <p:nvPicPr>
          <p:cNvPr id="16" name="Google Shape;16;p19"/>
          <p:cNvPicPr preferRelativeResize="0"/>
          <p:nvPr/>
        </p:nvPicPr>
        <p:blipFill rotWithShape="1">
          <a:blip r:embed="rId2">
            <a:alphaModFix/>
          </a:blip>
          <a:srcRect b="0" l="0" r="0" t="0"/>
          <a:stretch/>
        </p:blipFill>
        <p:spPr>
          <a:xfrm>
            <a:off x="11025" y="0"/>
            <a:ext cx="9121949"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62" name="Shape 62"/>
        <p:cNvGrpSpPr/>
        <p:nvPr/>
      </p:nvGrpSpPr>
      <p:grpSpPr>
        <a:xfrm>
          <a:off x="0" y="0"/>
          <a:ext cx="0" cy="0"/>
          <a:chOff x="0" y="0"/>
          <a:chExt cx="0" cy="0"/>
        </a:xfrm>
      </p:grpSpPr>
      <p:sp>
        <p:nvSpPr>
          <p:cNvPr id="63" name="Google Shape;63;p28"/>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8"/>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8"/>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9" name="Shape 69"/>
        <p:cNvGrpSpPr/>
        <p:nvPr/>
      </p:nvGrpSpPr>
      <p:grpSpPr>
        <a:xfrm>
          <a:off x="0" y="0"/>
          <a:ext cx="0" cy="0"/>
          <a:chOff x="0" y="0"/>
          <a:chExt cx="0" cy="0"/>
        </a:xfrm>
      </p:grpSpPr>
      <p:sp>
        <p:nvSpPr>
          <p:cNvPr id="70" name="Google Shape;70;p2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9"/>
          <p:cNvSpPr/>
          <p:nvPr>
            <p:ph idx="2" type="pic"/>
          </p:nvPr>
        </p:nvSpPr>
        <p:spPr>
          <a:xfrm>
            <a:off x="3887391" y="987426"/>
            <a:ext cx="4629150" cy="4873625"/>
          </a:xfrm>
          <a:prstGeom prst="rect">
            <a:avLst/>
          </a:prstGeom>
          <a:noFill/>
          <a:ln>
            <a:noFill/>
          </a:ln>
        </p:spPr>
      </p:sp>
      <p:sp>
        <p:nvSpPr>
          <p:cNvPr id="72" name="Google Shape;72;p29"/>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2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6" name="Shape 76"/>
        <p:cNvGrpSpPr/>
        <p:nvPr/>
      </p:nvGrpSpPr>
      <p:grpSpPr>
        <a:xfrm>
          <a:off x="0" y="0"/>
          <a:ext cx="0" cy="0"/>
          <a:chOff x="0" y="0"/>
          <a:chExt cx="0" cy="0"/>
        </a:xfrm>
      </p:grpSpPr>
      <p:sp>
        <p:nvSpPr>
          <p:cNvPr id="77" name="Google Shape;77;p30"/>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0"/>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3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3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82" name="Shape 82"/>
        <p:cNvGrpSpPr/>
        <p:nvPr/>
      </p:nvGrpSpPr>
      <p:grpSpPr>
        <a:xfrm>
          <a:off x="0" y="0"/>
          <a:ext cx="0" cy="0"/>
          <a:chOff x="0" y="0"/>
          <a:chExt cx="0" cy="0"/>
        </a:xfrm>
      </p:grpSpPr>
      <p:sp>
        <p:nvSpPr>
          <p:cNvPr id="83" name="Google Shape;83;p31"/>
          <p:cNvSpPr txBox="1"/>
          <p:nvPr>
            <p:ph type="title"/>
          </p:nvPr>
        </p:nvSpPr>
        <p:spPr>
          <a:xfrm rot="5400000">
            <a:off x="4623593" y="2285206"/>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1"/>
          <p:cNvSpPr txBox="1"/>
          <p:nvPr>
            <p:ph idx="1" type="body"/>
          </p:nvPr>
        </p:nvSpPr>
        <p:spPr>
          <a:xfrm rot="5400000">
            <a:off x="623093"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3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de título">
  <p:cSld name="1_Diapositiva de título">
    <p:spTree>
      <p:nvGrpSpPr>
        <p:cNvPr id="17" name="Shape 17"/>
        <p:cNvGrpSpPr/>
        <p:nvPr/>
      </p:nvGrpSpPr>
      <p:grpSpPr>
        <a:xfrm>
          <a:off x="0" y="0"/>
          <a:ext cx="0" cy="0"/>
          <a:chOff x="0" y="0"/>
          <a:chExt cx="0" cy="0"/>
        </a:xfrm>
      </p:grpSpPr>
      <p:pic>
        <p:nvPicPr>
          <p:cNvPr id="18" name="Google Shape;18;p20"/>
          <p:cNvPicPr preferRelativeResize="0"/>
          <p:nvPr/>
        </p:nvPicPr>
        <p:blipFill rotWithShape="1">
          <a:blip r:embed="rId2">
            <a:alphaModFix/>
          </a:blip>
          <a:srcRect b="0" l="0" r="0" t="0"/>
          <a:stretch/>
        </p:blipFill>
        <p:spPr>
          <a:xfrm>
            <a:off x="0" y="14068"/>
            <a:ext cx="9132975" cy="6858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9" name="Shape 19"/>
        <p:cNvGrpSpPr/>
        <p:nvPr/>
      </p:nvGrpSpPr>
      <p:grpSpPr>
        <a:xfrm>
          <a:off x="0" y="0"/>
          <a:ext cx="0" cy="0"/>
          <a:chOff x="0" y="0"/>
          <a:chExt cx="0" cy="0"/>
        </a:xfrm>
      </p:grpSpPr>
      <p:sp>
        <p:nvSpPr>
          <p:cNvPr id="20" name="Google Shape;20;p21"/>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1"/>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2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5" name="Shape 25"/>
        <p:cNvGrpSpPr/>
        <p:nvPr/>
      </p:nvGrpSpPr>
      <p:grpSpPr>
        <a:xfrm>
          <a:off x="0" y="0"/>
          <a:ext cx="0" cy="0"/>
          <a:chOff x="0" y="0"/>
          <a:chExt cx="0" cy="0"/>
        </a:xfrm>
      </p:grpSpPr>
      <p:sp>
        <p:nvSpPr>
          <p:cNvPr id="26" name="Google Shape;26;p22"/>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2"/>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31" name="Shape 31"/>
        <p:cNvGrpSpPr/>
        <p:nvPr/>
      </p:nvGrpSpPr>
      <p:grpSpPr>
        <a:xfrm>
          <a:off x="0" y="0"/>
          <a:ext cx="0" cy="0"/>
          <a:chOff x="0" y="0"/>
          <a:chExt cx="0" cy="0"/>
        </a:xfrm>
      </p:grpSpPr>
      <p:sp>
        <p:nvSpPr>
          <p:cNvPr id="32" name="Google Shape;32;p23"/>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3"/>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2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7" name="Shape 37"/>
        <p:cNvGrpSpPr/>
        <p:nvPr/>
      </p:nvGrpSpPr>
      <p:grpSpPr>
        <a:xfrm>
          <a:off x="0" y="0"/>
          <a:ext cx="0" cy="0"/>
          <a:chOff x="0" y="0"/>
          <a:chExt cx="0" cy="0"/>
        </a:xfrm>
      </p:grpSpPr>
      <p:sp>
        <p:nvSpPr>
          <p:cNvPr id="38" name="Google Shape;38;p24"/>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4"/>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4"/>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2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4" name="Shape 44"/>
        <p:cNvGrpSpPr/>
        <p:nvPr/>
      </p:nvGrpSpPr>
      <p:grpSpPr>
        <a:xfrm>
          <a:off x="0" y="0"/>
          <a:ext cx="0" cy="0"/>
          <a:chOff x="0" y="0"/>
          <a:chExt cx="0" cy="0"/>
        </a:xfrm>
      </p:grpSpPr>
      <p:sp>
        <p:nvSpPr>
          <p:cNvPr id="45" name="Google Shape;45;p25"/>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5"/>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25"/>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5"/>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25"/>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53" name="Shape 53"/>
        <p:cNvGrpSpPr/>
        <p:nvPr/>
      </p:nvGrpSpPr>
      <p:grpSpPr>
        <a:xfrm>
          <a:off x="0" y="0"/>
          <a:ext cx="0" cy="0"/>
          <a:chOff x="0" y="0"/>
          <a:chExt cx="0" cy="0"/>
        </a:xfrm>
      </p:grpSpPr>
      <p:sp>
        <p:nvSpPr>
          <p:cNvPr id="54" name="Google Shape;54;p26"/>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2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8" name="Shape 58"/>
        <p:cNvGrpSpPr/>
        <p:nvPr/>
      </p:nvGrpSpPr>
      <p:grpSpPr>
        <a:xfrm>
          <a:off x="0" y="0"/>
          <a:ext cx="0" cy="0"/>
          <a:chOff x="0" y="0"/>
          <a:chExt cx="0" cy="0"/>
        </a:xfrm>
      </p:grpSpPr>
      <p:sp>
        <p:nvSpPr>
          <p:cNvPr id="59" name="Google Shape;59;p2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8"/>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png"/><Relationship Id="rId4" Type="http://schemas.openxmlformats.org/officeDocument/2006/relationships/image" Target="../media/image9.png"/><Relationship Id="rId5" Type="http://schemas.openxmlformats.org/officeDocument/2006/relationships/image" Target="../media/image12.png"/><Relationship Id="rId6" Type="http://schemas.openxmlformats.org/officeDocument/2006/relationships/image" Target="../media/image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www.outcometracker.org/" TargetMode="External"/><Relationship Id="rId4" Type="http://schemas.openxmlformats.org/officeDocument/2006/relationships/hyperlink" Target="https://psychology-tools.com/" TargetMode="External"/><Relationship Id="rId5" Type="http://schemas.openxmlformats.org/officeDocument/2006/relationships/image" Target="../media/image9.png"/><Relationship Id="rId6" Type="http://schemas.openxmlformats.org/officeDocument/2006/relationships/image" Target="../media/image12.png"/><Relationship Id="rId7" Type="http://schemas.openxmlformats.org/officeDocument/2006/relationships/image" Target="../media/image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1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4.png"/><Relationship Id="rId4" Type="http://schemas.openxmlformats.org/officeDocument/2006/relationships/image" Target="../media/image9.png"/><Relationship Id="rId5" Type="http://schemas.openxmlformats.org/officeDocument/2006/relationships/image" Target="../media/image12.png"/><Relationship Id="rId6" Type="http://schemas.openxmlformats.org/officeDocument/2006/relationships/image" Target="../media/image6.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hyperlink" Target="http://www.outcometracker.org/"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6.jp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cxnSp>
        <p:nvCxnSpPr>
          <p:cNvPr id="93" name="Google Shape;93;p1"/>
          <p:cNvCxnSpPr/>
          <p:nvPr/>
        </p:nvCxnSpPr>
        <p:spPr>
          <a:xfrm>
            <a:off x="1017639" y="2595717"/>
            <a:ext cx="7499555" cy="0"/>
          </a:xfrm>
          <a:prstGeom prst="straightConnector1">
            <a:avLst/>
          </a:prstGeom>
          <a:noFill/>
          <a:ln cap="flat" cmpd="sng" w="9525">
            <a:solidFill>
              <a:srgbClr val="FFC000"/>
            </a:solidFill>
            <a:prstDash val="solid"/>
            <a:miter lim="800000"/>
            <a:headEnd len="sm" w="sm" type="none"/>
            <a:tailEnd len="sm" w="sm" type="none"/>
          </a:ln>
        </p:spPr>
      </p:cxnSp>
      <p:pic>
        <p:nvPicPr>
          <p:cNvPr descr="1x/Recurso%205.png" id="94" name="Google Shape;94;p1"/>
          <p:cNvPicPr preferRelativeResize="0"/>
          <p:nvPr/>
        </p:nvPicPr>
        <p:blipFill rotWithShape="1">
          <a:blip r:embed="rId3">
            <a:alphaModFix/>
          </a:blip>
          <a:srcRect b="0" l="0" r="0" t="0"/>
          <a:stretch/>
        </p:blipFill>
        <p:spPr>
          <a:xfrm>
            <a:off x="3159660" y="5851912"/>
            <a:ext cx="2019123" cy="579120"/>
          </a:xfrm>
          <a:prstGeom prst="rect">
            <a:avLst/>
          </a:prstGeom>
          <a:noFill/>
          <a:ln>
            <a:noFill/>
          </a:ln>
        </p:spPr>
      </p:pic>
      <p:sp>
        <p:nvSpPr>
          <p:cNvPr id="95" name="Google Shape;95;p1"/>
          <p:cNvSpPr/>
          <p:nvPr/>
        </p:nvSpPr>
        <p:spPr>
          <a:xfrm>
            <a:off x="3039646" y="6429762"/>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sp>
        <p:nvSpPr>
          <p:cNvPr id="96" name="Google Shape;96;p1"/>
          <p:cNvSpPr txBox="1"/>
          <p:nvPr/>
        </p:nvSpPr>
        <p:spPr>
          <a:xfrm>
            <a:off x="579700" y="557850"/>
            <a:ext cx="8061300" cy="1985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ES" sz="3900">
                <a:solidFill>
                  <a:schemeClr val="lt1"/>
                </a:solidFill>
              </a:rPr>
              <a:t>Guías de práctica clínica del Colegio Real de psiquiatras de Australia y Nueva Zelanda </a:t>
            </a:r>
            <a:endParaRPr b="1" sz="3900">
              <a:solidFill>
                <a:schemeClr val="lt1"/>
              </a:solidFill>
            </a:endParaRPr>
          </a:p>
        </p:txBody>
      </p:sp>
      <p:sp>
        <p:nvSpPr>
          <p:cNvPr id="97" name="Google Shape;97;p1"/>
          <p:cNvSpPr txBox="1"/>
          <p:nvPr/>
        </p:nvSpPr>
        <p:spPr>
          <a:xfrm>
            <a:off x="656275" y="2806875"/>
            <a:ext cx="80613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Font typeface="Arial"/>
              <a:buNone/>
            </a:pPr>
            <a:r>
              <a:rPr lang="es-ES" sz="2500">
                <a:solidFill>
                  <a:schemeClr val="lt1"/>
                </a:solidFill>
              </a:rPr>
              <a:t>Tratamiento del trastorno de pánico, el trastorno de ansiedad social y el trastorno de ansiedad generalizada</a:t>
            </a:r>
            <a:endParaRPr sz="2500">
              <a:solidFill>
                <a:schemeClr val="lt1"/>
              </a:solidFill>
            </a:endParaRPr>
          </a:p>
        </p:txBody>
      </p:sp>
      <p:sp>
        <p:nvSpPr>
          <p:cNvPr id="98" name="Google Shape;98;p1"/>
          <p:cNvSpPr txBox="1"/>
          <p:nvPr/>
        </p:nvSpPr>
        <p:spPr>
          <a:xfrm>
            <a:off x="0" y="4820525"/>
            <a:ext cx="3999300" cy="106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900">
                <a:solidFill>
                  <a:schemeClr val="lt1"/>
                </a:solidFill>
              </a:rPr>
              <a:t>Fecha: 29 de noviembre de 2022</a:t>
            </a:r>
            <a:endParaRPr sz="1900">
              <a:solidFill>
                <a:schemeClr val="lt1"/>
              </a:solidFill>
            </a:endParaRPr>
          </a:p>
          <a:p>
            <a:pPr indent="0" lvl="0" marL="0" rtl="0" algn="l">
              <a:spcBef>
                <a:spcPts val="0"/>
              </a:spcBef>
              <a:spcAft>
                <a:spcPts val="0"/>
              </a:spcAft>
              <a:buNone/>
            </a:pPr>
            <a:r>
              <a:rPr lang="es-ES" sz="1900">
                <a:solidFill>
                  <a:schemeClr val="lt1"/>
                </a:solidFill>
              </a:rPr>
              <a:t>Elaborado por: Valentina Morales Díaz</a:t>
            </a:r>
            <a:endParaRPr sz="19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pic>
        <p:nvPicPr>
          <p:cNvPr descr="1x/Recurso%205.png" id="177" name="Google Shape;177;p9"/>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78" name="Google Shape;178;p9"/>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79" name="Google Shape;179;p9"/>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80" name="Google Shape;180;p9"/>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81" name="Google Shape;181;p9"/>
          <p:cNvSpPr/>
          <p:nvPr/>
        </p:nvSpPr>
        <p:spPr>
          <a:xfrm>
            <a:off x="266802" y="1080313"/>
            <a:ext cx="4859400" cy="58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2060"/>
              </a:buClr>
              <a:buSzPts val="3200"/>
              <a:buFont typeface="Arial"/>
              <a:buNone/>
            </a:pPr>
            <a:r>
              <a:rPr lang="es-ES" sz="3100">
                <a:solidFill>
                  <a:srgbClr val="002060"/>
                </a:solidFill>
                <a:latin typeface="Cabin Condensed SemiBold"/>
                <a:ea typeface="Cabin Condensed SemiBold"/>
                <a:cs typeface="Cabin Condensed SemiBold"/>
                <a:sym typeface="Cabin Condensed SemiBold"/>
              </a:rPr>
              <a:t>Discriminar entre </a:t>
            </a:r>
            <a:r>
              <a:rPr lang="es-ES" sz="3100">
                <a:solidFill>
                  <a:srgbClr val="002060"/>
                </a:solidFill>
                <a:latin typeface="Cabin Condensed SemiBold"/>
                <a:ea typeface="Cabin Condensed SemiBold"/>
                <a:cs typeface="Cabin Condensed SemiBold"/>
                <a:sym typeface="Cabin Condensed SemiBold"/>
              </a:rPr>
              <a:t>trastornos</a:t>
            </a:r>
            <a:endParaRPr b="0" i="0" sz="1700" u="none" cap="none" strike="noStrike">
              <a:solidFill>
                <a:srgbClr val="002060"/>
              </a:solidFill>
              <a:latin typeface="Arial"/>
              <a:ea typeface="Arial"/>
              <a:cs typeface="Arial"/>
              <a:sym typeface="Arial"/>
            </a:endParaRPr>
          </a:p>
        </p:txBody>
      </p:sp>
      <p:sp>
        <p:nvSpPr>
          <p:cNvPr id="182" name="Google Shape;182;p9"/>
          <p:cNvSpPr/>
          <p:nvPr/>
        </p:nvSpPr>
        <p:spPr>
          <a:xfrm>
            <a:off x="338400" y="1665025"/>
            <a:ext cx="8210400" cy="80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s-ES" sz="1500">
                <a:solidFill>
                  <a:schemeClr val="dk1"/>
                </a:solidFill>
              </a:rPr>
              <a:t>Una de las más importantes formas de discriminar entre diferentes trastornos de ansiedad es examinar el contenido de las cogniciones asociadas. Existe una variedad de medidas de autoinforme que pueden ayudar con la evaluación y el control de los síntomas:</a:t>
            </a:r>
            <a:endParaRPr sz="1500">
              <a:solidFill>
                <a:schemeClr val="dk1"/>
              </a:solidFill>
            </a:endParaRPr>
          </a:p>
        </p:txBody>
      </p:sp>
      <p:graphicFrame>
        <p:nvGraphicFramePr>
          <p:cNvPr id="183" name="Google Shape;183;p9"/>
          <p:cNvGraphicFramePr/>
          <p:nvPr/>
        </p:nvGraphicFramePr>
        <p:xfrm>
          <a:off x="952500" y="2569825"/>
          <a:ext cx="3000000" cy="3000000"/>
        </p:xfrm>
        <a:graphic>
          <a:graphicData uri="http://schemas.openxmlformats.org/drawingml/2006/table">
            <a:tbl>
              <a:tblPr>
                <a:noFill/>
                <a:tableStyleId>{9163330B-ACCD-49B1-BF83-6EEDB58134DD}</a:tableStyleId>
              </a:tblPr>
              <a:tblGrid>
                <a:gridCol w="3619500"/>
                <a:gridCol w="3619500"/>
              </a:tblGrid>
              <a:tr h="381000">
                <a:tc>
                  <a:txBody>
                    <a:bodyPr/>
                    <a:lstStyle/>
                    <a:p>
                      <a:pPr indent="0" lvl="0" marL="0" rtl="0" algn="ctr">
                        <a:spcBef>
                          <a:spcPts val="0"/>
                        </a:spcBef>
                        <a:spcAft>
                          <a:spcPts val="0"/>
                        </a:spcAft>
                        <a:buNone/>
                      </a:pPr>
                      <a:r>
                        <a:rPr b="1" lang="es-ES"/>
                        <a:t>Abreviatura </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s-ES"/>
                        <a:t>Nombre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ACQ</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Cuestionario de cogniciones agorafóbicas (Chambless et al., 1984)</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ASA-27</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Cuestionario de ansiedad por separación de adultos (Manicavasagar et al., 2003)</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ASI</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Índice de Sensibilidad a la Ansiedad (Reiss et al., 1986)</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DCQ</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Cuestionario de preocupación dismórfica (Oosthuizen et al., 1998)</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EDI-3SC</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Lista de verificación de síntomas del Inventario de trastornos alimentarios-3 (Garner, 2004)</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FSS-II</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Encuesta de miedo Programa II (Geer, 1965)</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184" name="Google Shape;184;p9"/>
          <p:cNvSpPr txBox="1"/>
          <p:nvPr/>
        </p:nvSpPr>
        <p:spPr>
          <a:xfrm>
            <a:off x="867900" y="5885900"/>
            <a:ext cx="7533000" cy="754200"/>
          </a:xfrm>
          <a:prstGeom prst="rect">
            <a:avLst/>
          </a:prstGeom>
          <a:noFill/>
          <a:ln>
            <a:noFill/>
          </a:ln>
        </p:spPr>
        <p:txBody>
          <a:bodyPr anchorCtr="0" anchor="t" bIns="91425" lIns="91425" spcFirstLastPara="1" rIns="91425" wrap="square" tIns="91425">
            <a:spAutoFit/>
          </a:bodyPr>
          <a:lstStyle/>
          <a:p>
            <a:pPr indent="0" lvl="0" marL="71120" rtl="0" algn="l">
              <a:lnSpc>
                <a:spcPct val="100000"/>
              </a:lnSpc>
              <a:spcBef>
                <a:spcPts val="490"/>
              </a:spcBef>
              <a:spcAft>
                <a:spcPts val="0"/>
              </a:spcAft>
              <a:buClr>
                <a:schemeClr val="dk1"/>
              </a:buClr>
              <a:buSzPts val="1100"/>
              <a:buFont typeface="Arial"/>
              <a:buNone/>
            </a:pPr>
            <a:r>
              <a:rPr b="1" lang="es-ES" sz="1200">
                <a:solidFill>
                  <a:schemeClr val="dk1"/>
                </a:solidFill>
                <a:latin typeface="Times New Roman"/>
                <a:ea typeface="Times New Roman"/>
                <a:cs typeface="Times New Roman"/>
                <a:sym typeface="Times New Roman"/>
              </a:rPr>
              <a:t>Apéndice 1. </a:t>
            </a:r>
            <a:r>
              <a:rPr i="1" lang="es-ES" sz="1200">
                <a:solidFill>
                  <a:schemeClr val="dk1"/>
                </a:solidFill>
                <a:latin typeface="Times New Roman"/>
                <a:ea typeface="Times New Roman"/>
                <a:cs typeface="Times New Roman"/>
                <a:sym typeface="Times New Roman"/>
              </a:rPr>
              <a:t>Medidas de autoinforme para la evaluación y el diagnóstico diferencial</a:t>
            </a:r>
            <a:endParaRPr i="1"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descr="1x/Recurso%205.png" id="189" name="Google Shape;189;p10"/>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90" name="Google Shape;190;p10"/>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91" name="Google Shape;191;p10"/>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92" name="Google Shape;192;p10"/>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graphicFrame>
        <p:nvGraphicFramePr>
          <p:cNvPr id="193" name="Google Shape;193;p10"/>
          <p:cNvGraphicFramePr/>
          <p:nvPr/>
        </p:nvGraphicFramePr>
        <p:xfrm>
          <a:off x="886875" y="1164850"/>
          <a:ext cx="3000000" cy="3000000"/>
        </p:xfrm>
        <a:graphic>
          <a:graphicData uri="http://schemas.openxmlformats.org/drawingml/2006/table">
            <a:tbl>
              <a:tblPr>
                <a:noFill/>
                <a:tableStyleId>{9163330B-ACCD-49B1-BF83-6EEDB58134DD}</a:tableStyleId>
              </a:tblPr>
              <a:tblGrid>
                <a:gridCol w="3619500"/>
                <a:gridCol w="3619500"/>
              </a:tblGrid>
              <a:tr h="381000">
                <a:tc>
                  <a:txBody>
                    <a:bodyPr/>
                    <a:lstStyle/>
                    <a:p>
                      <a:pPr indent="0" lvl="0" marL="0" rtl="0" algn="l">
                        <a:spcBef>
                          <a:spcPts val="0"/>
                        </a:spcBef>
                        <a:spcAft>
                          <a:spcPts val="0"/>
                        </a:spcAft>
                        <a:buNone/>
                      </a:pPr>
                      <a:r>
                        <a:rPr lang="es-ES" sz="1200"/>
                        <a:t>GAD-7</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Trastorno de ansiedad generalizada-7 (Spitzer et al., 2006)</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LSAS</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Ansiedad Social de Liebowitz (Baker et al., 2002; Fresco et al., 2001)</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MI</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El Inventario de Movilidad para la Agorafobia (Chambless et al., 1985)</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Mini-GIRO</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Mini Inventario de fobias sociales (Connor et al., 2001)</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OCI-R</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Inventario Obsesivo Compulsivo-Revisado (Foa et al., 2002)</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PAS</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Pánico y Agorafobia (Bandelow, 1995)</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PCL-C</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Formulario civil de lista de verificación de TEPT (Ruggiero et al., 2003)</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PDSS-SR</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gravedad del trastorno de pánico: autoinforme (Houck et al., 2002)</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GAD-7</a:t>
                      </a:r>
                      <a:endParaRPr sz="1200"/>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Trastorno de ansiedad generalizada-7 (Spitzer et al., 2006)</a:t>
                      </a:r>
                      <a:endParaRPr sz="1200"/>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LSAS</a:t>
                      </a:r>
                      <a:endParaRPr sz="1200"/>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Ansiedad Social de Liebowitz (Baker et al., 2002; Fresco et al., 2001)</a:t>
                      </a:r>
                      <a:endParaRPr sz="1200"/>
                    </a:p>
                  </a:txBody>
                  <a:tcPr marT="63500" marB="63500" marR="63500" marL="635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descr="1x/Recurso%205.png" id="199" name="Google Shape;199;g14eb7e415ae_0_112"/>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00" name="Google Shape;200;g14eb7e415ae_0_112"/>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01" name="Google Shape;201;g14eb7e415ae_0_112"/>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202" name="Google Shape;202;g14eb7e415ae_0_112"/>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graphicFrame>
        <p:nvGraphicFramePr>
          <p:cNvPr id="203" name="Google Shape;203;g14eb7e415ae_0_112"/>
          <p:cNvGraphicFramePr/>
          <p:nvPr/>
        </p:nvGraphicFramePr>
        <p:xfrm>
          <a:off x="952500" y="1184925"/>
          <a:ext cx="3000000" cy="3000000"/>
        </p:xfrm>
        <a:graphic>
          <a:graphicData uri="http://schemas.openxmlformats.org/drawingml/2006/table">
            <a:tbl>
              <a:tblPr>
                <a:noFill/>
                <a:tableStyleId>{9163330B-ACCD-49B1-BF83-6EEDB58134DD}</a:tableStyleId>
              </a:tblPr>
              <a:tblGrid>
                <a:gridCol w="3619500"/>
                <a:gridCol w="3619500"/>
              </a:tblGrid>
              <a:tr h="381000">
                <a:tc>
                  <a:txBody>
                    <a:bodyPr/>
                    <a:lstStyle/>
                    <a:p>
                      <a:pPr indent="0" lvl="0" marL="0" rtl="0" algn="l">
                        <a:spcBef>
                          <a:spcPts val="0"/>
                        </a:spcBef>
                        <a:spcAft>
                          <a:spcPts val="0"/>
                        </a:spcAft>
                        <a:buNone/>
                      </a:pPr>
                      <a:r>
                        <a:rPr lang="es-ES" sz="1200"/>
                        <a:t>MI</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El Inventario de Movilidad para la Agorafobia (Chambless et al., 1985)</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Mini-GIRO</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Mini Inventario de fobias sociales (Connor et al., 2001)</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OCI-R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Inventario Obsesivo Compulsivo-Revisado (Foa et al., 2002)</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Pánico y Agorafobia (Bandelow, 1995)</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PCL-C</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Formulario civil de lista de verificación de TEPT (Ruggiero et al., 2003)</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PDSS-SR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gravedad del trastorno de pánico: autoinforme (Houck et al., 2002</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PHQ-9</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Cuestionario de Salud del Paciente-9 (Kroenke et al., 2001)</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PSWQ-3</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Cuestionario de preocupación de Penn State-3 (Meyer et al., 1990)</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SHAI</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Inventario Breve de Ansiedad por la Salud (Salkovskis et al., 2002)</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MSF/SIAS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Escala de Fobia Social/Escala de Ansiedad de Interacción Social (Mattick y Clarke, 1998)</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pic>
        <p:nvPicPr>
          <p:cNvPr descr="1x/Recurso%205.png" id="208" name="Google Shape;208;g8d5b16ef66_0_0"/>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09" name="Google Shape;209;g8d5b16ef66_0_0"/>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10" name="Google Shape;210;g8d5b16ef66_0_0"/>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211" name="Google Shape;211;g8d5b16ef66_0_0"/>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212" name="Google Shape;212;g8d5b16ef66_0_0"/>
          <p:cNvSpPr txBox="1"/>
          <p:nvPr/>
        </p:nvSpPr>
        <p:spPr>
          <a:xfrm>
            <a:off x="448450" y="1159400"/>
            <a:ext cx="6934500" cy="492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490"/>
              </a:spcBef>
              <a:spcAft>
                <a:spcPts val="0"/>
              </a:spcAft>
              <a:buClr>
                <a:schemeClr val="dk1"/>
              </a:buClr>
              <a:buSzPts val="1100"/>
              <a:buFont typeface="Arial"/>
              <a:buNone/>
            </a:pPr>
            <a:r>
              <a:rPr lang="es-ES" sz="2000">
                <a:solidFill>
                  <a:srgbClr val="002060"/>
                </a:solidFill>
                <a:latin typeface="Cabin Condensed SemiBold"/>
                <a:ea typeface="Cabin Condensed SemiBold"/>
                <a:cs typeface="Cabin Condensed SemiBold"/>
                <a:sym typeface="Cabin Condensed SemiBold"/>
              </a:rPr>
              <a:t>Síntomas cognitivos clave y medidas para ayudar en el diagnóstico.</a:t>
            </a:r>
            <a:endParaRPr sz="2000">
              <a:solidFill>
                <a:srgbClr val="002060"/>
              </a:solidFill>
              <a:latin typeface="Cabin Condensed SemiBold"/>
              <a:ea typeface="Cabin Condensed SemiBold"/>
              <a:cs typeface="Cabin Condensed SemiBold"/>
              <a:sym typeface="Cabin Condensed SemiBold"/>
            </a:endParaRPr>
          </a:p>
        </p:txBody>
      </p:sp>
      <p:graphicFrame>
        <p:nvGraphicFramePr>
          <p:cNvPr id="213" name="Google Shape;213;g8d5b16ef66_0_0"/>
          <p:cNvGraphicFramePr/>
          <p:nvPr/>
        </p:nvGraphicFramePr>
        <p:xfrm>
          <a:off x="952500" y="1823625"/>
          <a:ext cx="3000000" cy="3000000"/>
        </p:xfrm>
        <a:graphic>
          <a:graphicData uri="http://schemas.openxmlformats.org/drawingml/2006/table">
            <a:tbl>
              <a:tblPr>
                <a:noFill/>
                <a:tableStyleId>{9163330B-ACCD-49B1-BF83-6EEDB58134DD}</a:tableStyleId>
              </a:tblPr>
              <a:tblGrid>
                <a:gridCol w="2413000"/>
                <a:gridCol w="2413000"/>
                <a:gridCol w="2413000"/>
              </a:tblGrid>
              <a:tr h="381000">
                <a:tc>
                  <a:txBody>
                    <a:bodyPr/>
                    <a:lstStyle/>
                    <a:p>
                      <a:pPr indent="0" lvl="0" marL="0" rtl="0" algn="ctr">
                        <a:spcBef>
                          <a:spcPts val="0"/>
                        </a:spcBef>
                        <a:spcAft>
                          <a:spcPts val="0"/>
                        </a:spcAft>
                        <a:buNone/>
                      </a:pPr>
                      <a:r>
                        <a:rPr b="1" lang="es-ES" sz="1200"/>
                        <a:t>Considerar</a:t>
                      </a:r>
                      <a:endParaRPr b="1"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s-ES" sz="1200"/>
                        <a:t>Preguntar acerca de…</a:t>
                      </a:r>
                      <a:endParaRPr b="1"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s-ES" sz="1200"/>
                        <a:t>Medida de autoinforme</a:t>
                      </a:r>
                      <a:endParaRPr b="1"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Desorden de ansiedad social</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Preocupación por la evaluación negativa, es decir, que se avergonzarán a sí mismos o que otros pensarán mal de ellos (utilice la medida de autoinforme Mini-SPIN para evaluar; SPS y SIAS como medidas de síntomas)</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Mini SPIN </a:t>
                      </a:r>
                      <a:endParaRPr sz="1200"/>
                    </a:p>
                    <a:p>
                      <a:pPr indent="0" lvl="0" marL="0" rtl="0" algn="l">
                        <a:spcBef>
                          <a:spcPts val="0"/>
                        </a:spcBef>
                        <a:spcAft>
                          <a:spcPts val="0"/>
                        </a:spcAft>
                        <a:buNone/>
                      </a:pPr>
                      <a:r>
                        <a:rPr lang="es-ES" sz="1200"/>
                        <a:t>SPS/SIAS</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Trastorno de ansiedad generalizada</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Preocupación excesiva e incontrolable por las cosas cotidianas, y preocupación de que si no se atienden las preocupaciones, el resultado será malo.</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GAD-7 o PSWQ-3</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s-ES" sz="1200"/>
                        <a:t>Trastorno de pánico</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Preocupación por los resultados del pánico,es decir, que la gravedad de la ansiedad provocará un infarto, colapso, pérdida de control o la muerte</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PDSS-SR</a:t>
                      </a:r>
                      <a:endParaRPr sz="12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descr="1x/Recurso%205.png" id="218" name="Google Shape;218;p6"/>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19" name="Google Shape;219;p6"/>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20" name="Google Shape;220;p6"/>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221" name="Google Shape;221;p6"/>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222" name="Google Shape;222;p6"/>
          <p:cNvSpPr/>
          <p:nvPr/>
        </p:nvSpPr>
        <p:spPr>
          <a:xfrm>
            <a:off x="1016700" y="1273800"/>
            <a:ext cx="7110600" cy="58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s-ES" sz="3200">
                <a:solidFill>
                  <a:srgbClr val="002060"/>
                </a:solidFill>
                <a:latin typeface="Cabin Condensed SemiBold"/>
                <a:ea typeface="Cabin Condensed SemiBold"/>
                <a:cs typeface="Cabin Condensed SemiBold"/>
                <a:sym typeface="Cabin Condensed SemiBold"/>
              </a:rPr>
              <a:t>Tratamiento para los Trastornos de Ansiedad</a:t>
            </a:r>
            <a:endParaRPr sz="3200">
              <a:solidFill>
                <a:srgbClr val="002060"/>
              </a:solidFill>
              <a:latin typeface="Cabin Condensed SemiBold"/>
              <a:ea typeface="Cabin Condensed SemiBold"/>
              <a:cs typeface="Cabin Condensed SemiBold"/>
              <a:sym typeface="Cabin Condensed SemiBold"/>
            </a:endParaRPr>
          </a:p>
        </p:txBody>
      </p:sp>
      <p:sp>
        <p:nvSpPr>
          <p:cNvPr id="223" name="Google Shape;223;p6"/>
          <p:cNvSpPr txBox="1"/>
          <p:nvPr/>
        </p:nvSpPr>
        <p:spPr>
          <a:xfrm>
            <a:off x="595750" y="2022775"/>
            <a:ext cx="5126100" cy="2801400"/>
          </a:xfrm>
          <a:prstGeom prst="rect">
            <a:avLst/>
          </a:prstGeom>
          <a:noFill/>
          <a:ln>
            <a:noFill/>
          </a:ln>
        </p:spPr>
        <p:txBody>
          <a:bodyPr anchorCtr="0" anchor="t" bIns="91425" lIns="91425" spcFirstLastPara="1" rIns="91425" wrap="square" tIns="91425">
            <a:spAutoFit/>
          </a:bodyPr>
          <a:lstStyle/>
          <a:p>
            <a:pPr indent="-336550" lvl="0" marL="457200" rtl="0" algn="l">
              <a:spcBef>
                <a:spcPts val="0"/>
              </a:spcBef>
              <a:spcAft>
                <a:spcPts val="0"/>
              </a:spcAft>
              <a:buClr>
                <a:srgbClr val="002060"/>
              </a:buClr>
              <a:buSzPts val="1700"/>
              <a:buChar char="❖"/>
            </a:pPr>
            <a:r>
              <a:rPr b="1" lang="es-ES" sz="1700">
                <a:solidFill>
                  <a:srgbClr val="002060"/>
                </a:solidFill>
              </a:rPr>
              <a:t>Intervenciones psicológicas:</a:t>
            </a:r>
            <a:endParaRPr b="1" sz="1700">
              <a:solidFill>
                <a:srgbClr val="002060"/>
              </a:solidFill>
            </a:endParaRPr>
          </a:p>
          <a:p>
            <a:pPr indent="-336550" lvl="0" marL="457200" rtl="0" algn="l">
              <a:spcBef>
                <a:spcPts val="0"/>
              </a:spcBef>
              <a:spcAft>
                <a:spcPts val="0"/>
              </a:spcAft>
              <a:buClr>
                <a:schemeClr val="dk1"/>
              </a:buClr>
              <a:buSzPts val="1700"/>
              <a:buChar char="➢"/>
            </a:pPr>
            <a:r>
              <a:rPr lang="es-ES" sz="1700">
                <a:solidFill>
                  <a:schemeClr val="dk1"/>
                </a:solidFill>
              </a:rPr>
              <a:t>Terapia Cognitivo Conductual (TCC)</a:t>
            </a:r>
            <a:endParaRPr sz="1700">
              <a:solidFill>
                <a:schemeClr val="dk1"/>
              </a:solidFill>
            </a:endParaRPr>
          </a:p>
          <a:p>
            <a:pPr indent="0" lvl="0" marL="0" rtl="0" algn="l">
              <a:spcBef>
                <a:spcPts val="0"/>
              </a:spcBef>
              <a:spcAft>
                <a:spcPts val="0"/>
              </a:spcAft>
              <a:buNone/>
            </a:pPr>
            <a:r>
              <a:t/>
            </a:r>
            <a:endParaRPr sz="1700">
              <a:solidFill>
                <a:srgbClr val="002060"/>
              </a:solidFill>
            </a:endParaRPr>
          </a:p>
          <a:p>
            <a:pPr indent="-336550" lvl="0" marL="457200" rtl="0" algn="l">
              <a:spcBef>
                <a:spcPts val="0"/>
              </a:spcBef>
              <a:spcAft>
                <a:spcPts val="0"/>
              </a:spcAft>
              <a:buClr>
                <a:srgbClr val="002060"/>
              </a:buClr>
              <a:buSzPts val="1700"/>
              <a:buChar char="❖"/>
            </a:pPr>
            <a:r>
              <a:rPr b="1" lang="es-ES" sz="1700">
                <a:solidFill>
                  <a:srgbClr val="002060"/>
                </a:solidFill>
              </a:rPr>
              <a:t>Farmacoterapia:</a:t>
            </a:r>
            <a:endParaRPr b="1" sz="1700">
              <a:solidFill>
                <a:srgbClr val="002060"/>
              </a:solidFill>
            </a:endParaRPr>
          </a:p>
          <a:p>
            <a:pPr indent="0" lvl="0" marL="0" rtl="0" algn="l">
              <a:spcBef>
                <a:spcPts val="0"/>
              </a:spcBef>
              <a:spcAft>
                <a:spcPts val="0"/>
              </a:spcAft>
              <a:buNone/>
            </a:pPr>
            <a:r>
              <a:t/>
            </a:r>
            <a:endParaRPr sz="1700">
              <a:solidFill>
                <a:srgbClr val="002060"/>
              </a:solidFill>
            </a:endParaRPr>
          </a:p>
          <a:p>
            <a:pPr indent="0" lvl="0" marL="0" rtl="0" algn="l">
              <a:spcBef>
                <a:spcPts val="0"/>
              </a:spcBef>
              <a:spcAft>
                <a:spcPts val="0"/>
              </a:spcAft>
              <a:buNone/>
            </a:pPr>
            <a:r>
              <a:t/>
            </a:r>
            <a:endParaRPr sz="1700">
              <a:solidFill>
                <a:srgbClr val="002060"/>
              </a:solidFill>
            </a:endParaRPr>
          </a:p>
          <a:p>
            <a:pPr indent="0" lvl="0" marL="0" rtl="0" algn="l">
              <a:spcBef>
                <a:spcPts val="0"/>
              </a:spcBef>
              <a:spcAft>
                <a:spcPts val="0"/>
              </a:spcAft>
              <a:buNone/>
            </a:pPr>
            <a:r>
              <a:t/>
            </a:r>
            <a:endParaRPr sz="1700">
              <a:solidFill>
                <a:srgbClr val="002060"/>
              </a:solidFill>
            </a:endParaRPr>
          </a:p>
          <a:p>
            <a:pPr indent="0" lvl="0" marL="0" rtl="0" algn="l">
              <a:spcBef>
                <a:spcPts val="0"/>
              </a:spcBef>
              <a:spcAft>
                <a:spcPts val="0"/>
              </a:spcAft>
              <a:buNone/>
            </a:pPr>
            <a:r>
              <a:t/>
            </a:r>
            <a:endParaRPr sz="1700">
              <a:solidFill>
                <a:srgbClr val="002060"/>
              </a:solidFill>
            </a:endParaRPr>
          </a:p>
          <a:p>
            <a:pPr indent="0" lvl="0" marL="0" rtl="0" algn="l">
              <a:spcBef>
                <a:spcPts val="0"/>
              </a:spcBef>
              <a:spcAft>
                <a:spcPts val="0"/>
              </a:spcAft>
              <a:buNone/>
            </a:pPr>
            <a:r>
              <a:t/>
            </a:r>
            <a:endParaRPr sz="1700">
              <a:solidFill>
                <a:srgbClr val="002060"/>
              </a:solidFill>
            </a:endParaRPr>
          </a:p>
          <a:p>
            <a:pPr indent="0" lvl="0" marL="0" rtl="0" algn="l">
              <a:spcBef>
                <a:spcPts val="0"/>
              </a:spcBef>
              <a:spcAft>
                <a:spcPts val="0"/>
              </a:spcAft>
              <a:buNone/>
            </a:pPr>
            <a:r>
              <a:t/>
            </a:r>
            <a:endParaRPr sz="1700">
              <a:solidFill>
                <a:srgbClr val="002060"/>
              </a:solidFill>
            </a:endParaRPr>
          </a:p>
        </p:txBody>
      </p:sp>
      <p:sp>
        <p:nvSpPr>
          <p:cNvPr id="224" name="Google Shape;224;p6"/>
          <p:cNvSpPr txBox="1"/>
          <p:nvPr/>
        </p:nvSpPr>
        <p:spPr>
          <a:xfrm>
            <a:off x="273075" y="3217225"/>
            <a:ext cx="4267200" cy="2701200"/>
          </a:xfrm>
          <a:prstGeom prst="rect">
            <a:avLst/>
          </a:prstGeom>
          <a:noFill/>
          <a:ln>
            <a:noFill/>
          </a:ln>
        </p:spPr>
        <p:txBody>
          <a:bodyPr anchorCtr="0" anchor="t" bIns="91425" lIns="91425" spcFirstLastPara="1" rIns="91425" wrap="square" tIns="91425">
            <a:spAutoFit/>
          </a:bodyPr>
          <a:lstStyle/>
          <a:p>
            <a:pPr indent="-336550" lvl="1" marL="914400" rtl="0" algn="l">
              <a:lnSpc>
                <a:spcPct val="100000"/>
              </a:lnSpc>
              <a:spcBef>
                <a:spcPts val="0"/>
              </a:spcBef>
              <a:spcAft>
                <a:spcPts val="0"/>
              </a:spcAft>
              <a:buClr>
                <a:schemeClr val="dk1"/>
              </a:buClr>
              <a:buSzPts val="1700"/>
              <a:buChar char="○"/>
            </a:pPr>
            <a:r>
              <a:rPr lang="es-ES" sz="1700">
                <a:solidFill>
                  <a:schemeClr val="dk1"/>
                </a:solidFill>
              </a:rPr>
              <a:t>Antidepresivos como los ISRS y los IRSN</a:t>
            </a:r>
            <a:endParaRPr sz="1700">
              <a:solidFill>
                <a:schemeClr val="dk1"/>
              </a:solidFill>
            </a:endParaRPr>
          </a:p>
          <a:p>
            <a:pPr indent="-336550" lvl="1" marL="914400" rtl="0" algn="l">
              <a:lnSpc>
                <a:spcPct val="100000"/>
              </a:lnSpc>
              <a:spcBef>
                <a:spcPts val="0"/>
              </a:spcBef>
              <a:spcAft>
                <a:spcPts val="0"/>
              </a:spcAft>
              <a:buClr>
                <a:schemeClr val="dk1"/>
              </a:buClr>
              <a:buSzPts val="1700"/>
              <a:buChar char="○"/>
            </a:pPr>
            <a:r>
              <a:rPr lang="es-ES" sz="1700">
                <a:solidFill>
                  <a:schemeClr val="dk1"/>
                </a:solidFill>
              </a:rPr>
              <a:t>Antidepresivos tricíclicos (TCA)</a:t>
            </a:r>
            <a:endParaRPr sz="1700">
              <a:solidFill>
                <a:schemeClr val="dk1"/>
              </a:solidFill>
            </a:endParaRPr>
          </a:p>
          <a:p>
            <a:pPr indent="-336550" lvl="1" marL="914400" marR="245109" rtl="0" algn="l">
              <a:lnSpc>
                <a:spcPct val="100000"/>
              </a:lnSpc>
              <a:spcBef>
                <a:spcPts val="0"/>
              </a:spcBef>
              <a:spcAft>
                <a:spcPts val="0"/>
              </a:spcAft>
              <a:buClr>
                <a:schemeClr val="dk1"/>
              </a:buClr>
              <a:buSzPts val="1700"/>
              <a:buChar char="○"/>
            </a:pPr>
            <a:r>
              <a:rPr lang="es-ES" sz="1700">
                <a:solidFill>
                  <a:schemeClr val="dk1"/>
                </a:solidFill>
              </a:rPr>
              <a:t>Monoamina irreversible</a:t>
            </a:r>
            <a:endParaRPr sz="1700">
              <a:solidFill>
                <a:schemeClr val="dk1"/>
              </a:solidFill>
            </a:endParaRPr>
          </a:p>
          <a:p>
            <a:pPr indent="-336550" lvl="1" marL="914400" marR="245109" rtl="0" algn="l">
              <a:lnSpc>
                <a:spcPct val="100000"/>
              </a:lnSpc>
              <a:spcBef>
                <a:spcPts val="0"/>
              </a:spcBef>
              <a:spcAft>
                <a:spcPts val="0"/>
              </a:spcAft>
              <a:buClr>
                <a:schemeClr val="dk1"/>
              </a:buClr>
              <a:buSzPts val="1700"/>
              <a:buChar char="○"/>
            </a:pPr>
            <a:r>
              <a:rPr lang="es-ES" sz="1700">
                <a:solidFill>
                  <a:schemeClr val="dk1"/>
                </a:solidFill>
              </a:rPr>
              <a:t>Inhibidores de la oxidasa (IMAO)</a:t>
            </a:r>
            <a:endParaRPr sz="1700">
              <a:solidFill>
                <a:schemeClr val="dk1"/>
              </a:solidFill>
            </a:endParaRPr>
          </a:p>
          <a:p>
            <a:pPr indent="-336550" lvl="1" marL="914400" marR="24130" rtl="0" algn="l">
              <a:lnSpc>
                <a:spcPct val="200000"/>
              </a:lnSpc>
              <a:spcBef>
                <a:spcPts val="645"/>
              </a:spcBef>
              <a:spcAft>
                <a:spcPts val="0"/>
              </a:spcAft>
              <a:buClr>
                <a:schemeClr val="dk1"/>
              </a:buClr>
              <a:buSzPts val="1700"/>
              <a:buChar char="○"/>
            </a:pPr>
            <a:r>
              <a:rPr lang="es-ES" sz="1700">
                <a:solidFill>
                  <a:schemeClr val="dk1"/>
                </a:solidFill>
              </a:rPr>
              <a:t>Benzodiazepinas. </a:t>
            </a:r>
            <a:endParaRPr sz="1200">
              <a:solidFill>
                <a:schemeClr val="dk1"/>
              </a:solidFill>
              <a:latin typeface="Times New Roman"/>
              <a:ea typeface="Times New Roman"/>
              <a:cs typeface="Times New Roman"/>
              <a:sym typeface="Times New Roman"/>
            </a:endParaRPr>
          </a:p>
          <a:p>
            <a:pPr indent="0" lvl="0" marL="0" marR="245109" rtl="0" algn="l">
              <a:lnSpc>
                <a:spcPct val="100000"/>
              </a:lnSpc>
              <a:spcBef>
                <a:spcPts val="615"/>
              </a:spcBef>
              <a:spcAft>
                <a:spcPts val="0"/>
              </a:spcAft>
              <a:buNone/>
            </a:pPr>
            <a:r>
              <a:t/>
            </a:r>
            <a:endParaRPr sz="1700">
              <a:solidFill>
                <a:srgbClr val="002060"/>
              </a:solidFill>
            </a:endParaRPr>
          </a:p>
        </p:txBody>
      </p:sp>
      <p:pic>
        <p:nvPicPr>
          <p:cNvPr id="225" name="Google Shape;225;p6"/>
          <p:cNvPicPr preferRelativeResize="0"/>
          <p:nvPr/>
        </p:nvPicPr>
        <p:blipFill>
          <a:blip r:embed="rId6">
            <a:alphaModFix/>
          </a:blip>
          <a:stretch>
            <a:fillRect/>
          </a:stretch>
        </p:blipFill>
        <p:spPr>
          <a:xfrm>
            <a:off x="5782263" y="2503050"/>
            <a:ext cx="2321125" cy="23211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pic>
        <p:nvPicPr>
          <p:cNvPr descr="1x/Recurso%205.png" id="230" name="Google Shape;230;p1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31" name="Google Shape;231;p13"/>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32" name="Google Shape;232;p13"/>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233" name="Google Shape;233;p13"/>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234" name="Google Shape;234;p13"/>
          <p:cNvSpPr txBox="1"/>
          <p:nvPr/>
        </p:nvSpPr>
        <p:spPr>
          <a:xfrm>
            <a:off x="338400" y="1021125"/>
            <a:ext cx="7601700" cy="477000"/>
          </a:xfrm>
          <a:prstGeom prst="rect">
            <a:avLst/>
          </a:prstGeom>
          <a:noFill/>
          <a:ln>
            <a:noFill/>
          </a:ln>
        </p:spPr>
        <p:txBody>
          <a:bodyPr anchorCtr="0" anchor="t" bIns="91425" lIns="91425" spcFirstLastPara="1" rIns="91425" wrap="square" tIns="91425">
            <a:spAutoFit/>
          </a:bodyPr>
          <a:lstStyle/>
          <a:p>
            <a:pPr indent="0" lvl="0" marL="71120" marR="243840" rtl="0" algn="l">
              <a:lnSpc>
                <a:spcPct val="200000"/>
              </a:lnSpc>
              <a:spcBef>
                <a:spcPts val="40"/>
              </a:spcBef>
              <a:spcAft>
                <a:spcPts val="0"/>
              </a:spcAft>
              <a:buClr>
                <a:schemeClr val="dk1"/>
              </a:buClr>
              <a:buSzPts val="1100"/>
              <a:buFont typeface="Arial"/>
              <a:buNone/>
            </a:pPr>
            <a:r>
              <a:rPr lang="es-ES" sz="1900">
                <a:solidFill>
                  <a:srgbClr val="002060"/>
                </a:solidFill>
                <a:latin typeface="Cabin Condensed SemiBold"/>
                <a:ea typeface="Cabin Condensed SemiBold"/>
                <a:cs typeface="Cabin Condensed SemiBold"/>
                <a:sym typeface="Cabin Condensed SemiBold"/>
              </a:rPr>
              <a:t>Estructura y componentes típicos de la TCC para los trastornos de ansiedad</a:t>
            </a:r>
            <a:endParaRPr sz="1600">
              <a:latin typeface="Calibri"/>
              <a:ea typeface="Calibri"/>
              <a:cs typeface="Calibri"/>
              <a:sym typeface="Calibri"/>
            </a:endParaRPr>
          </a:p>
        </p:txBody>
      </p:sp>
      <p:graphicFrame>
        <p:nvGraphicFramePr>
          <p:cNvPr id="235" name="Google Shape;235;p13"/>
          <p:cNvGraphicFramePr/>
          <p:nvPr/>
        </p:nvGraphicFramePr>
        <p:xfrm>
          <a:off x="393025" y="1636813"/>
          <a:ext cx="3000000" cy="3000000"/>
        </p:xfrm>
        <a:graphic>
          <a:graphicData uri="http://schemas.openxmlformats.org/drawingml/2006/table">
            <a:tbl>
              <a:tblPr>
                <a:noFill/>
                <a:tableStyleId>{9163330B-ACCD-49B1-BF83-6EEDB58134DD}</a:tableStyleId>
              </a:tblPr>
              <a:tblGrid>
                <a:gridCol w="2061050"/>
                <a:gridCol w="2061050"/>
                <a:gridCol w="2061050"/>
                <a:gridCol w="2061050"/>
              </a:tblGrid>
              <a:tr h="1653775">
                <a:tc>
                  <a:txBody>
                    <a:bodyPr/>
                    <a:lstStyle/>
                    <a:p>
                      <a:pPr indent="0" lvl="0" marL="0" rtl="0" algn="l">
                        <a:spcBef>
                          <a:spcPts val="0"/>
                        </a:spcBef>
                        <a:spcAft>
                          <a:spcPts val="0"/>
                        </a:spcAft>
                        <a:buNone/>
                      </a:pPr>
                      <a:r>
                        <a:rPr b="1" lang="es-ES" sz="1200"/>
                        <a:t>Nivel 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3">
                  <a:txBody>
                    <a:bodyPr/>
                    <a:lstStyle/>
                    <a:p>
                      <a:pPr indent="0" lvl="0" marL="0" rtl="0" algn="l">
                        <a:spcBef>
                          <a:spcPts val="0"/>
                        </a:spcBef>
                        <a:spcAft>
                          <a:spcPts val="0"/>
                        </a:spcAft>
                        <a:buNone/>
                      </a:pPr>
                      <a:r>
                        <a:rPr b="1" lang="es-ES" sz="1200"/>
                        <a:t>Metas</a:t>
                      </a:r>
                      <a:endParaRPr b="1" sz="1300"/>
                    </a:p>
                    <a:p>
                      <a:pPr indent="0" lvl="0" marL="0" rtl="0" algn="l">
                        <a:spcBef>
                          <a:spcPts val="0"/>
                        </a:spcBef>
                        <a:spcAft>
                          <a:spcPts val="0"/>
                        </a:spcAft>
                        <a:buClr>
                          <a:schemeClr val="dk1"/>
                        </a:buClr>
                        <a:buSzPts val="1100"/>
                        <a:buFont typeface="Arial"/>
                        <a:buNone/>
                      </a:pPr>
                      <a:r>
                        <a:rPr lang="es-ES" sz="1200">
                          <a:solidFill>
                            <a:schemeClr val="dk1"/>
                          </a:solidFill>
                        </a:rPr>
                        <a:t>Ayudar al paciente</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Sensibilización </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Desarrollar</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Formulación</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Proporcionar educación sobre el trastorno de ansiedad y los fundamentos del tratamiento</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Controlar los síntomas</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Abordar los factores que facilitan o dificultan la terapia</a:t>
                      </a:r>
                      <a:endParaRPr sz="1200"/>
                    </a:p>
                  </a:txBody>
                  <a:tcPr marT="91425" marB="91425" marR="91425" marL="91425">
                    <a:lnL cap="flat" cmpd="sng" w="12700">
                      <a:solidFill>
                        <a:srgbClr val="000000"/>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hMerge="1"/>
              </a:tr>
              <a:tr h="309875">
                <a:tc rowSpan="3">
                  <a:txBody>
                    <a:bodyPr/>
                    <a:lstStyle/>
                    <a:p>
                      <a:pPr indent="0" lvl="0" marL="0" rtl="0" algn="l">
                        <a:spcBef>
                          <a:spcPts val="0"/>
                        </a:spcBef>
                        <a:spcAft>
                          <a:spcPts val="0"/>
                        </a:spcAft>
                        <a:buNone/>
                      </a:pPr>
                      <a:r>
                        <a:rPr b="1" lang="es-ES" sz="1200"/>
                        <a:t>Nivel II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s-ES" sz="1200"/>
                        <a:t>Metas</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s-ES" sz="1200"/>
                        <a:t>Componentes</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s-ES" sz="1200"/>
                        <a:t>Objetivos y efectos</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75650">
                <a:tc vMerge="1"/>
                <a:tc>
                  <a:txBody>
                    <a:bodyPr/>
                    <a:lstStyle/>
                    <a:p>
                      <a:pPr indent="0" lvl="0" marL="0" rtl="0" algn="l">
                        <a:spcBef>
                          <a:spcPts val="0"/>
                        </a:spcBef>
                        <a:spcAft>
                          <a:spcPts val="0"/>
                        </a:spcAft>
                        <a:buNone/>
                      </a:pPr>
                      <a:r>
                        <a:rPr lang="es-ES" sz="1200"/>
                        <a:t>Reducir los síntomas físicos a través de la relajación y el ejercicio</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Excitación</a:t>
                      </a:r>
                      <a:endParaRPr sz="1200"/>
                    </a:p>
                    <a:p>
                      <a:pPr indent="0" lvl="0" marL="0" rtl="0" algn="l">
                        <a:spcBef>
                          <a:spcPts val="0"/>
                        </a:spcBef>
                        <a:spcAft>
                          <a:spcPts val="0"/>
                        </a:spcAft>
                        <a:buNone/>
                      </a:pPr>
                      <a:r>
                        <a:rPr lang="es-ES" sz="1200"/>
                        <a:t>Administrar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Relajación y control de la respiración para ayudar a controlar el aumento</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07150">
                <a:tc vMerge="1"/>
                <a:tc>
                  <a:txBody>
                    <a:bodyPr/>
                    <a:lstStyle/>
                    <a:p>
                      <a:pPr indent="0" lvl="0" marL="0" rtl="0" algn="l">
                        <a:spcBef>
                          <a:spcPts val="0"/>
                        </a:spcBef>
                        <a:spcAft>
                          <a:spcPts val="0"/>
                        </a:spcAft>
                        <a:buNone/>
                      </a:pPr>
                      <a:r>
                        <a:rPr lang="es-ES" sz="1200"/>
                        <a:t>Reducir los síntomas cognitivos y los impulsores de la ansiedad actual desafiando los estilos de pensamiento poco útiles y utilizando la resolución estructurada de problemas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Estrategias cognitivas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s-ES" sz="1200">
                          <a:solidFill>
                            <a:schemeClr val="dk1"/>
                          </a:solidFill>
                        </a:rPr>
                        <a:t>Reestructuración cognitiva, experimentos conductuales y afines.</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Estrategias: </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 Se dirige a la percepción exagerada de peligro del paciente (creencias en torno a la probabilidad y el alcance de las temidas </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graphicFrame>
        <p:nvGraphicFramePr>
          <p:cNvPr id="241" name="Google Shape;241;g14eb7e415ae_0_131"/>
          <p:cNvGraphicFramePr/>
          <p:nvPr/>
        </p:nvGraphicFramePr>
        <p:xfrm>
          <a:off x="1040000" y="1241470"/>
          <a:ext cx="3000000" cy="3000000"/>
        </p:xfrm>
        <a:graphic>
          <a:graphicData uri="http://schemas.openxmlformats.org/drawingml/2006/table">
            <a:tbl>
              <a:tblPr>
                <a:noFill/>
                <a:tableStyleId>{9163330B-ACCD-49B1-BF83-6EEDB58134DD}</a:tableStyleId>
              </a:tblPr>
              <a:tblGrid>
                <a:gridCol w="1809750"/>
                <a:gridCol w="1809750"/>
                <a:gridCol w="1809750"/>
                <a:gridCol w="1809750"/>
              </a:tblGrid>
              <a:tr h="1445925">
                <a:tc rowSpan="2">
                  <a:txBody>
                    <a:bodyPr/>
                    <a:lstStyle/>
                    <a:p>
                      <a:pPr indent="0" lvl="0" marL="0" rtl="0" algn="l">
                        <a:spcBef>
                          <a:spcPts val="0"/>
                        </a:spcBef>
                        <a:spcAft>
                          <a:spcPts val="0"/>
                        </a:spcAft>
                        <a:buNone/>
                      </a:pPr>
                      <a:r>
                        <a:t/>
                      </a:r>
                      <a:endParaRPr sz="1200"/>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200"/>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s-ES" sz="1200">
                          <a:solidFill>
                            <a:schemeClr val="dk1"/>
                          </a:solidFill>
                        </a:rPr>
                        <a:t>consecuencias);</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 Proporciona información correctiva sobre el nivel de amenaza;</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 También puede mejorar las creencias de autoeficacia.</a:t>
                      </a:r>
                      <a:endParaRPr sz="1200">
                        <a:solidFill>
                          <a:schemeClr val="dk1"/>
                        </a:solidFill>
                      </a:endParaRPr>
                    </a:p>
                    <a:p>
                      <a:pPr indent="0" lvl="0" marL="0" rtl="0" algn="l">
                        <a:spcBef>
                          <a:spcPts val="0"/>
                        </a:spcBef>
                        <a:spcAft>
                          <a:spcPts val="0"/>
                        </a:spcAft>
                        <a:buNone/>
                      </a:pPr>
                      <a:r>
                        <a:t/>
                      </a:r>
                      <a:endParaRPr sz="1200"/>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506350">
                <a:tc vMerge="1"/>
                <a:tc>
                  <a:txBody>
                    <a:bodyPr/>
                    <a:lstStyle/>
                    <a:p>
                      <a:pPr indent="0" lvl="0" marL="0" rtl="0" algn="l">
                        <a:spcBef>
                          <a:spcPts val="0"/>
                        </a:spcBef>
                        <a:spcAft>
                          <a:spcPts val="0"/>
                        </a:spcAft>
                        <a:buNone/>
                      </a:pPr>
                      <a:r>
                        <a:rPr lang="es-ES" sz="1200"/>
                        <a:t>Aumentar la participación en las actividades que representan el dominio sobre los miedos incluído: </a:t>
                      </a:r>
                      <a:endParaRPr sz="1200"/>
                    </a:p>
                    <a:p>
                      <a:pPr indent="0" lvl="0" marL="0" rtl="0" algn="l">
                        <a:spcBef>
                          <a:spcPts val="0"/>
                        </a:spcBef>
                        <a:spcAft>
                          <a:spcPts val="0"/>
                        </a:spcAft>
                        <a:buNone/>
                      </a:pPr>
                      <a:r>
                        <a:rPr lang="es-ES" sz="1200"/>
                        <a:t>- Reducir la conducta de evitación a través de la exposición gradual a situaciones evitadas, actividades de abandono y de señales de seguridad</a:t>
                      </a:r>
                      <a:endParaRPr sz="1200"/>
                    </a:p>
                    <a:p>
                      <a:pPr indent="0" lvl="0" marL="0" rtl="0" algn="l">
                        <a:spcBef>
                          <a:spcPts val="0"/>
                        </a:spcBef>
                        <a:spcAft>
                          <a:spcPts val="0"/>
                        </a:spcAft>
                        <a:buNone/>
                      </a:pPr>
                      <a:r>
                        <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Exposición gradual</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s-ES" sz="1200"/>
                        <a:t>Inhibición de respuesta segura</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Animar al paciente a enfrentarse a los miedos:</a:t>
                      </a:r>
                      <a:endParaRPr sz="1200"/>
                    </a:p>
                    <a:p>
                      <a:pPr indent="0" lvl="0" marL="0" rtl="0" algn="l">
                        <a:spcBef>
                          <a:spcPts val="0"/>
                        </a:spcBef>
                        <a:spcAft>
                          <a:spcPts val="0"/>
                        </a:spcAft>
                        <a:buNone/>
                      </a:pPr>
                      <a:r>
                        <a:rPr lang="es-ES" sz="1200"/>
                        <a:t>- El paciente aprende información correctiva a través de la experiencia</a:t>
                      </a:r>
                      <a:endParaRPr sz="1200"/>
                    </a:p>
                    <a:p>
                      <a:pPr indent="0" lvl="0" marL="0" rtl="0" algn="l">
                        <a:spcBef>
                          <a:spcPts val="0"/>
                        </a:spcBef>
                        <a:spcAft>
                          <a:spcPts val="0"/>
                        </a:spcAft>
                        <a:buNone/>
                      </a:pPr>
                      <a:r>
                        <a:rPr lang="es-ES" sz="1200"/>
                        <a:t>- La extinción del miedo ocurre a través de la exposición repetida;</a:t>
                      </a:r>
                      <a:endParaRPr sz="1200"/>
                    </a:p>
                    <a:p>
                      <a:pPr indent="0" lvl="0" marL="0" rtl="0" algn="l">
                        <a:spcBef>
                          <a:spcPts val="0"/>
                        </a:spcBef>
                        <a:spcAft>
                          <a:spcPts val="0"/>
                        </a:spcAft>
                        <a:buNone/>
                      </a:pPr>
                      <a:r>
                        <a:rPr lang="es-ES" sz="1200"/>
                        <a:t>- El afrontamiento exitoso mejora la autoeficacia.</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descr="1x/Recurso%205.png" id="242" name="Google Shape;242;g14eb7e415ae_0_131"/>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243" name="Google Shape;243;g14eb7e415ae_0_131"/>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44" name="Google Shape;244;g14eb7e415ae_0_131"/>
          <p:cNvPicPr preferRelativeResize="0"/>
          <p:nvPr/>
        </p:nvPicPr>
        <p:blipFill rotWithShape="1">
          <a:blip r:embed="rId4">
            <a:alphaModFix/>
          </a:blip>
          <a:srcRect b="49785" l="13190" r="33624" t="44882"/>
          <a:stretch/>
        </p:blipFill>
        <p:spPr>
          <a:xfrm>
            <a:off x="5234684" y="653818"/>
            <a:ext cx="3648074" cy="228600"/>
          </a:xfrm>
          <a:prstGeom prst="rect">
            <a:avLst/>
          </a:prstGeom>
          <a:noFill/>
          <a:ln>
            <a:noFill/>
          </a:ln>
        </p:spPr>
      </p:pic>
      <p:pic>
        <p:nvPicPr>
          <p:cNvPr descr="Resultado de imagen de simbolo de psicología" id="245" name="Google Shape;245;g14eb7e415ae_0_131"/>
          <p:cNvPicPr preferRelativeResize="0"/>
          <p:nvPr/>
        </p:nvPicPr>
        <p:blipFill rotWithShape="1">
          <a:blip r:embed="rId5">
            <a:alphaModFix/>
          </a:blip>
          <a:srcRect b="24399" l="22600" r="22397" t="24800"/>
          <a:stretch/>
        </p:blipFill>
        <p:spPr>
          <a:xfrm>
            <a:off x="6704709" y="187093"/>
            <a:ext cx="476250" cy="42037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graphicFrame>
        <p:nvGraphicFramePr>
          <p:cNvPr id="251" name="Google Shape;251;g14eb7e415ae_0_140"/>
          <p:cNvGraphicFramePr/>
          <p:nvPr/>
        </p:nvGraphicFramePr>
        <p:xfrm>
          <a:off x="952500" y="444825"/>
          <a:ext cx="3000000" cy="3000000"/>
        </p:xfrm>
        <a:graphic>
          <a:graphicData uri="http://schemas.openxmlformats.org/drawingml/2006/table">
            <a:tbl>
              <a:tblPr>
                <a:noFill/>
                <a:tableStyleId>{9163330B-ACCD-49B1-BF83-6EEDB58134DD}</a:tableStyleId>
              </a:tblPr>
              <a:tblGrid>
                <a:gridCol w="1887675"/>
                <a:gridCol w="1887675"/>
                <a:gridCol w="1887675"/>
                <a:gridCol w="1887675"/>
              </a:tblGrid>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s-ES" sz="1200">
                          <a:solidFill>
                            <a:schemeClr val="dk1"/>
                          </a:solidFill>
                        </a:rPr>
                        <a:t>- Restringir la reducción de la ansiedad</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-Comportamientos</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-Renunciar a las señales de seguridad</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s-ES" sz="1200">
                          <a:solidFill>
                            <a:schemeClr val="dk1"/>
                          </a:solidFill>
                        </a:rPr>
                        <a:t>El paciente restringe los comportamientos que reducen la ansiedad (p. ej., escapar, necesidad de tranquilidad) que mantienen los ciclos de ansiedad:</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 La restricción de estos comportamientos disminuye el reforzamiento negativo</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 Lidiar con la ansiedad sin usar ansiolíticos para  mejorar las conductas con autoeficacia.</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El paciente renuncia a las señales de seguridad (p. ej., presencia de un acompañante o teléfono móvil, o conocimiento de la ubicación del baño más cercano: </a:t>
                      </a:r>
                      <a:endParaRPr sz="1200">
                        <a:solidFill>
                          <a:schemeClr val="dk1"/>
                        </a:solidFill>
                      </a:endParaRPr>
                    </a:p>
                    <a:p>
                      <a:pPr indent="0" lvl="0" marL="0" rtl="0" algn="l">
                        <a:spcBef>
                          <a:spcPts val="0"/>
                        </a:spcBef>
                        <a:spcAft>
                          <a:spcPts val="0"/>
                        </a:spcAft>
                        <a:buClr>
                          <a:schemeClr val="dk1"/>
                        </a:buClr>
                        <a:buSzPts val="1100"/>
                        <a:buFont typeface="Arial"/>
                        <a:buNone/>
                      </a:pPr>
                      <a:r>
                        <a:rPr lang="es-ES" sz="1200">
                          <a:solidFill>
                            <a:schemeClr val="dk1"/>
                          </a:solidFill>
                        </a:rPr>
                        <a:t>- Los pacientes aprenden autoeficacia adaptativa</a:t>
                      </a:r>
                      <a:r>
                        <a:rPr lang="es-ES" sz="1200">
                          <a:solidFill>
                            <a:schemeClr val="dk1"/>
                          </a:solidFill>
                          <a:latin typeface="Times New Roman"/>
                          <a:ea typeface="Times New Roman"/>
                          <a:cs typeface="Times New Roman"/>
                          <a:sym typeface="Times New Roman"/>
                        </a:rPr>
                        <a:t>.</a:t>
                      </a:r>
                      <a:endParaRPr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r>
              <a:tr h="396200">
                <a:tc>
                  <a:txBody>
                    <a:bodyPr/>
                    <a:lstStyle/>
                    <a:p>
                      <a:pPr indent="0" lvl="0" marL="0" rtl="0" algn="l">
                        <a:spcBef>
                          <a:spcPts val="0"/>
                        </a:spcBef>
                        <a:spcAft>
                          <a:spcPts val="0"/>
                        </a:spcAft>
                        <a:buNone/>
                      </a:pPr>
                      <a:r>
                        <a:rPr b="1" lang="es-ES" sz="1200"/>
                        <a:t>Nivel III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3">
                  <a:txBody>
                    <a:bodyPr/>
                    <a:lstStyle/>
                    <a:p>
                      <a:pPr indent="0" lvl="0" marL="0" rtl="0" algn="l">
                        <a:spcBef>
                          <a:spcPts val="0"/>
                        </a:spcBef>
                        <a:spcAft>
                          <a:spcPts val="0"/>
                        </a:spcAft>
                        <a:buNone/>
                      </a:pPr>
                      <a:r>
                        <a:rPr lang="es-ES" sz="1200"/>
                        <a:t>Prevención de recaídas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hMerge="1"/>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g141267ec532_0_27"/>
          <p:cNvSpPr txBox="1"/>
          <p:nvPr/>
        </p:nvSpPr>
        <p:spPr>
          <a:xfrm>
            <a:off x="2255100" y="1007100"/>
            <a:ext cx="46338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600">
                <a:solidFill>
                  <a:srgbClr val="002060"/>
                </a:solidFill>
                <a:latin typeface="Cabin Condensed SemiBold"/>
                <a:ea typeface="Cabin Condensed SemiBold"/>
                <a:cs typeface="Cabin Condensed SemiBold"/>
                <a:sym typeface="Cabin Condensed SemiBold"/>
              </a:rPr>
              <a:t>Principios generales de tratamiento</a:t>
            </a:r>
            <a:endParaRPr sz="2600">
              <a:solidFill>
                <a:srgbClr val="002060"/>
              </a:solidFill>
              <a:latin typeface="Cabin Condensed SemiBold"/>
              <a:ea typeface="Cabin Condensed SemiBold"/>
              <a:cs typeface="Cabin Condensed SemiBold"/>
              <a:sym typeface="Cabin Condensed SemiBold"/>
            </a:endParaRPr>
          </a:p>
        </p:txBody>
      </p:sp>
      <p:sp>
        <p:nvSpPr>
          <p:cNvPr id="258" name="Google Shape;258;g141267ec532_0_27"/>
          <p:cNvSpPr txBox="1"/>
          <p:nvPr/>
        </p:nvSpPr>
        <p:spPr>
          <a:xfrm>
            <a:off x="535600" y="1635650"/>
            <a:ext cx="8138100" cy="545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500">
                <a:solidFill>
                  <a:srgbClr val="073763"/>
                </a:solidFill>
              </a:rPr>
              <a:t>Enfoque </a:t>
            </a:r>
            <a:r>
              <a:rPr b="1" lang="es-ES" sz="1500">
                <a:solidFill>
                  <a:srgbClr val="073763"/>
                </a:solidFill>
              </a:rPr>
              <a:t>pragmático</a:t>
            </a:r>
            <a:r>
              <a:rPr b="1" lang="es-ES" sz="1500">
                <a:solidFill>
                  <a:srgbClr val="073763"/>
                </a:solidFill>
              </a:rPr>
              <a:t> colaborativo:</a:t>
            </a:r>
            <a:r>
              <a:rPr lang="es-ES" sz="1500"/>
              <a:t> </a:t>
            </a:r>
            <a:r>
              <a:rPr lang="es-ES" sz="1500">
                <a:solidFill>
                  <a:schemeClr val="dk1"/>
                </a:solidFill>
              </a:rPr>
              <a:t>Estas pautas recomiendan enmendar un enfoque pragmático para seleccionar la terapia en colaboración con el paciente La selección del tratamiento debe basarse en la evidencia de eficacia, preferencia del paciente, accesibilidad, costo, tolerabilidad y seguridad, considerando la gravedad de los síntomas.</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b="1" lang="es-ES" sz="1500">
                <a:solidFill>
                  <a:srgbClr val="073763"/>
                </a:solidFill>
              </a:rPr>
              <a:t>Educación:</a:t>
            </a:r>
            <a:r>
              <a:rPr lang="es-ES" sz="1500">
                <a:solidFill>
                  <a:schemeClr val="dk1"/>
                </a:solidFill>
              </a:rPr>
              <a:t> Todos los pacientes deben recibir educación sobre la ansiedad, especialmente los aspectos adaptativos.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b="1" lang="es-ES" sz="1500">
                <a:solidFill>
                  <a:srgbClr val="073763"/>
                </a:solidFill>
              </a:rPr>
              <a:t>Autocontrol:  </a:t>
            </a:r>
            <a:r>
              <a:rPr lang="es-ES" sz="1500">
                <a:solidFill>
                  <a:schemeClr val="dk1"/>
                </a:solidFill>
              </a:rPr>
              <a:t>Autocontrol activo de los síntomas alienta a los pacientes a ser conscientes de los desencadenantes de la ansiedad y sus respuestas típicas, incluidos los pensamientos y sentimientos, y las acciones que toman para tratar de sobrellevar la situación.</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Clr>
                <a:schemeClr val="dk1"/>
              </a:buClr>
              <a:buSzPts val="1100"/>
              <a:buFont typeface="Arial"/>
              <a:buNone/>
            </a:pPr>
            <a:r>
              <a:rPr b="1" lang="es-ES" sz="1500">
                <a:solidFill>
                  <a:srgbClr val="073763"/>
                </a:solidFill>
                <a:extLst>
                  <a:ext uri="http://customooxmlschemas.google.com/">
                    <go:slidesCustomData xmlns:go="http://customooxmlschemas.google.com/" textRoundtripDataId="0"/>
                  </a:ext>
                </a:extLst>
              </a:rPr>
              <a:t>Discutir las opciones de tratamiento con el paciente: </a:t>
            </a:r>
            <a:r>
              <a:rPr lang="es-ES" sz="1500">
                <a:solidFill>
                  <a:schemeClr val="dk1"/>
                </a:solidFill>
                <a:extLst>
                  <a:ext uri="http://customooxmlschemas.google.com/">
                    <go:slidesCustomData xmlns:go="http://customooxmlschemas.google.com/" textRoundtripDataId="1"/>
                  </a:ext>
                </a:extLst>
              </a:rPr>
              <a:t>Se deben discutir las opciones del tratamiento, el costo probable, la duración y el contenido del tratamiento y el resultado esperado.</a:t>
            </a:r>
            <a:endParaRPr sz="1500">
              <a:solidFill>
                <a:schemeClr val="dk1"/>
              </a:solidFill>
            </a:endParaRPr>
          </a:p>
          <a:p>
            <a:pPr indent="0" lvl="0" marL="0" rtl="0" algn="l">
              <a:spcBef>
                <a:spcPts val="0"/>
              </a:spcBef>
              <a:spcAft>
                <a:spcPts val="0"/>
              </a:spcAft>
              <a:buClr>
                <a:schemeClr val="dk1"/>
              </a:buClr>
              <a:buSzPts val="1100"/>
              <a:buFont typeface="Arial"/>
              <a:buNone/>
            </a:pPr>
            <a:r>
              <a:t/>
            </a:r>
            <a:endParaRPr sz="1500">
              <a:solidFill>
                <a:schemeClr val="dk1"/>
              </a:solidFill>
            </a:endParaRPr>
          </a:p>
          <a:p>
            <a:pPr indent="0" lvl="0" marL="0" marR="24130" rtl="0" algn="l">
              <a:spcBef>
                <a:spcPts val="0"/>
              </a:spcBef>
              <a:spcAft>
                <a:spcPts val="0"/>
              </a:spcAft>
              <a:buClr>
                <a:schemeClr val="dk1"/>
              </a:buClr>
              <a:buSzPts val="1100"/>
              <a:buFont typeface="Arial"/>
              <a:buNone/>
            </a:pPr>
            <a:r>
              <a:rPr b="1" lang="es-ES" sz="1500">
                <a:solidFill>
                  <a:srgbClr val="073763"/>
                </a:solidFill>
              </a:rPr>
              <a:t>Seguimiento y control de los efectos del tratamiento: </a:t>
            </a:r>
            <a:r>
              <a:rPr lang="es-ES" sz="1500">
                <a:solidFill>
                  <a:schemeClr val="dk1"/>
                </a:solidFill>
              </a:rPr>
              <a:t> El tratamiento debe revisarse después de 4 a 6 sesiones de TCC semanal o después de 4 a 6 semanas de farmacoterapia con consejos sobre exposición gradual a situaciones temidas.</a:t>
            </a:r>
            <a:endParaRPr sz="1500">
              <a:solidFill>
                <a:schemeClr val="dk1"/>
              </a:solidFill>
            </a:endParaRPr>
          </a:p>
          <a:p>
            <a:pPr indent="0" lvl="0" marL="0" rtl="0" algn="l">
              <a:spcBef>
                <a:spcPts val="0"/>
              </a:spcBef>
              <a:spcAft>
                <a:spcPts val="0"/>
              </a:spcAft>
              <a:buNone/>
            </a:pPr>
            <a:r>
              <a:t/>
            </a:r>
            <a:endParaRPr sz="1800">
              <a:solidFill>
                <a:schemeClr val="dk1"/>
              </a:solidFill>
            </a:endParaRPr>
          </a:p>
          <a:p>
            <a:pPr indent="0" lvl="0" marL="0" rtl="0" algn="l">
              <a:spcBef>
                <a:spcPts val="0"/>
              </a:spcBef>
              <a:spcAft>
                <a:spcPts val="0"/>
              </a:spcAft>
              <a:buNone/>
            </a:pPr>
            <a:r>
              <a:t/>
            </a:r>
            <a:endParaRPr sz="1800">
              <a:solidFill>
                <a:schemeClr val="dk1"/>
              </a:solidFill>
            </a:endParaRPr>
          </a:p>
          <a:p>
            <a:pPr indent="0" lvl="0" marL="0" marR="81915" rtl="0" algn="l">
              <a:lnSpc>
                <a:spcPct val="100000"/>
              </a:lnSpc>
              <a:spcBef>
                <a:spcPts val="905"/>
              </a:spcBef>
              <a:spcAft>
                <a:spcPts val="0"/>
              </a:spcAft>
              <a:buClr>
                <a:schemeClr val="dk1"/>
              </a:buClr>
              <a:buSzPts val="1100"/>
              <a:buFont typeface="Arial"/>
              <a:buNone/>
            </a:pPr>
            <a:r>
              <a:t/>
            </a:r>
            <a:endParaRPr>
              <a:solidFill>
                <a:schemeClr val="dk1"/>
              </a:solidFill>
            </a:endParaRPr>
          </a:p>
        </p:txBody>
      </p:sp>
      <p:pic>
        <p:nvPicPr>
          <p:cNvPr descr="1x/Recurso%205.png" id="259" name="Google Shape;259;g141267ec532_0_27"/>
          <p:cNvPicPr preferRelativeResize="0"/>
          <p:nvPr/>
        </p:nvPicPr>
        <p:blipFill rotWithShape="1">
          <a:blip r:embed="rId3">
            <a:alphaModFix/>
          </a:blip>
          <a:srcRect b="0" l="0" r="0" t="0"/>
          <a:stretch/>
        </p:blipFill>
        <p:spPr>
          <a:xfrm>
            <a:off x="359839" y="143343"/>
            <a:ext cx="2019123" cy="579120"/>
          </a:xfrm>
          <a:prstGeom prst="rect">
            <a:avLst/>
          </a:prstGeom>
          <a:noFill/>
          <a:ln>
            <a:noFill/>
          </a:ln>
        </p:spPr>
      </p:pic>
      <p:sp>
        <p:nvSpPr>
          <p:cNvPr id="260" name="Google Shape;260;g141267ec532_0_27"/>
          <p:cNvSpPr/>
          <p:nvPr/>
        </p:nvSpPr>
        <p:spPr>
          <a:xfrm>
            <a:off x="239824" y="7211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61" name="Google Shape;261;g141267ec532_0_27"/>
          <p:cNvPicPr preferRelativeResize="0"/>
          <p:nvPr/>
        </p:nvPicPr>
        <p:blipFill rotWithShape="1">
          <a:blip r:embed="rId4">
            <a:alphaModFix/>
          </a:blip>
          <a:srcRect b="49785" l="13190" r="33624" t="44882"/>
          <a:stretch/>
        </p:blipFill>
        <p:spPr>
          <a:xfrm>
            <a:off x="5256122" y="610068"/>
            <a:ext cx="3648074" cy="228600"/>
          </a:xfrm>
          <a:prstGeom prst="rect">
            <a:avLst/>
          </a:prstGeom>
          <a:noFill/>
          <a:ln>
            <a:noFill/>
          </a:ln>
        </p:spPr>
      </p:pic>
      <p:pic>
        <p:nvPicPr>
          <p:cNvPr descr="Resultado de imagen de simbolo de psicología" id="262" name="Google Shape;262;g141267ec532_0_27"/>
          <p:cNvPicPr preferRelativeResize="0"/>
          <p:nvPr/>
        </p:nvPicPr>
        <p:blipFill rotWithShape="1">
          <a:blip r:embed="rId5">
            <a:alphaModFix/>
          </a:blip>
          <a:srcRect b="24399" l="22600" r="22397" t="24800"/>
          <a:stretch/>
        </p:blipFill>
        <p:spPr>
          <a:xfrm>
            <a:off x="6726147" y="143343"/>
            <a:ext cx="476250" cy="420370"/>
          </a:xfrm>
          <a:prstGeom prst="rect">
            <a:avLst/>
          </a:prstGeom>
          <a:noFill/>
          <a:ln>
            <a:noFill/>
          </a:ln>
        </p:spPr>
      </p:pic>
      <p:sp>
        <p:nvSpPr>
          <p:cNvPr id="263" name="Google Shape;263;g141267ec532_0_27"/>
          <p:cNvSpPr txBox="1"/>
          <p:nvPr/>
        </p:nvSpPr>
        <p:spPr>
          <a:xfrm>
            <a:off x="131250" y="6365800"/>
            <a:ext cx="17502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100">
                <a:solidFill>
                  <a:srgbClr val="B7B7B7"/>
                </a:solidFill>
              </a:rPr>
              <a:t>Ver más en </a:t>
            </a:r>
            <a:r>
              <a:rPr lang="es-ES" sz="1100">
                <a:solidFill>
                  <a:srgbClr val="B7B7B7"/>
                </a:solidFill>
              </a:rPr>
              <a:t>pág</a:t>
            </a:r>
            <a:r>
              <a:rPr lang="es-ES" sz="1100">
                <a:solidFill>
                  <a:srgbClr val="B7B7B7"/>
                </a:solidFill>
              </a:rPr>
              <a:t>. 41</a:t>
            </a:r>
            <a:endParaRPr sz="1100">
              <a:solidFill>
                <a:srgbClr val="B7B7B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pic>
        <p:nvPicPr>
          <p:cNvPr descr="1x/Recurso%205.png" id="269" name="Google Shape;269;g154bd11598d_0_12"/>
          <p:cNvPicPr preferRelativeResize="0"/>
          <p:nvPr/>
        </p:nvPicPr>
        <p:blipFill rotWithShape="1">
          <a:blip r:embed="rId3">
            <a:alphaModFix/>
          </a:blip>
          <a:srcRect b="0" l="0" r="0" t="0"/>
          <a:stretch/>
        </p:blipFill>
        <p:spPr>
          <a:xfrm>
            <a:off x="359826" y="110518"/>
            <a:ext cx="2019123" cy="579120"/>
          </a:xfrm>
          <a:prstGeom prst="rect">
            <a:avLst/>
          </a:prstGeom>
          <a:noFill/>
          <a:ln>
            <a:noFill/>
          </a:ln>
        </p:spPr>
      </p:pic>
      <p:sp>
        <p:nvSpPr>
          <p:cNvPr id="270" name="Google Shape;270;g154bd11598d_0_12"/>
          <p:cNvSpPr/>
          <p:nvPr/>
        </p:nvSpPr>
        <p:spPr>
          <a:xfrm>
            <a:off x="239812" y="688368"/>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71" name="Google Shape;271;g154bd11598d_0_12"/>
          <p:cNvPicPr preferRelativeResize="0"/>
          <p:nvPr/>
        </p:nvPicPr>
        <p:blipFill rotWithShape="1">
          <a:blip r:embed="rId4">
            <a:alphaModFix/>
          </a:blip>
          <a:srcRect b="49785" l="13190" r="33624" t="44882"/>
          <a:stretch/>
        </p:blipFill>
        <p:spPr>
          <a:xfrm>
            <a:off x="5256109" y="577243"/>
            <a:ext cx="3648074" cy="228600"/>
          </a:xfrm>
          <a:prstGeom prst="rect">
            <a:avLst/>
          </a:prstGeom>
          <a:noFill/>
          <a:ln>
            <a:noFill/>
          </a:ln>
        </p:spPr>
      </p:pic>
      <p:pic>
        <p:nvPicPr>
          <p:cNvPr descr="Resultado de imagen de simbolo de psicología" id="272" name="Google Shape;272;g154bd11598d_0_12"/>
          <p:cNvPicPr preferRelativeResize="0"/>
          <p:nvPr/>
        </p:nvPicPr>
        <p:blipFill rotWithShape="1">
          <a:blip r:embed="rId5">
            <a:alphaModFix/>
          </a:blip>
          <a:srcRect b="24399" l="22600" r="22397" t="24800"/>
          <a:stretch/>
        </p:blipFill>
        <p:spPr>
          <a:xfrm>
            <a:off x="6726134" y="110518"/>
            <a:ext cx="476250" cy="420370"/>
          </a:xfrm>
          <a:prstGeom prst="rect">
            <a:avLst/>
          </a:prstGeom>
          <a:noFill/>
          <a:ln>
            <a:noFill/>
          </a:ln>
        </p:spPr>
      </p:pic>
      <p:sp>
        <p:nvSpPr>
          <p:cNvPr id="273" name="Google Shape;273;g154bd11598d_0_12"/>
          <p:cNvSpPr txBox="1"/>
          <p:nvPr/>
        </p:nvSpPr>
        <p:spPr>
          <a:xfrm>
            <a:off x="3625950" y="1225050"/>
            <a:ext cx="18921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lang="es-ES" sz="2600">
                <a:solidFill>
                  <a:srgbClr val="002060"/>
                </a:solidFill>
                <a:latin typeface="Cabin Condensed SemiBold"/>
                <a:ea typeface="Cabin Condensed SemiBold"/>
                <a:cs typeface="Cabin Condensed SemiBold"/>
                <a:sym typeface="Cabin Condensed SemiBold"/>
              </a:rPr>
              <a:t>Seguimiento</a:t>
            </a:r>
            <a:endParaRPr sz="2600">
              <a:solidFill>
                <a:srgbClr val="002060"/>
              </a:solidFill>
              <a:latin typeface="Cabin Condensed SemiBold"/>
              <a:ea typeface="Cabin Condensed SemiBold"/>
              <a:cs typeface="Cabin Condensed SemiBold"/>
              <a:sym typeface="Cabin Condensed SemiBold"/>
            </a:endParaRPr>
          </a:p>
        </p:txBody>
      </p:sp>
      <p:sp>
        <p:nvSpPr>
          <p:cNvPr id="274" name="Google Shape;274;g154bd11598d_0_12"/>
          <p:cNvSpPr txBox="1"/>
          <p:nvPr/>
        </p:nvSpPr>
        <p:spPr>
          <a:xfrm>
            <a:off x="4331375" y="1952250"/>
            <a:ext cx="4528500" cy="4132800"/>
          </a:xfrm>
          <a:prstGeom prst="rect">
            <a:avLst/>
          </a:prstGeom>
          <a:noFill/>
          <a:ln>
            <a:noFill/>
          </a:ln>
        </p:spPr>
        <p:txBody>
          <a:bodyPr anchorCtr="0" anchor="t" bIns="91425" lIns="91425" spcFirstLastPara="1" rIns="91425" wrap="square" tIns="91425">
            <a:spAutoFit/>
          </a:bodyPr>
          <a:lstStyle/>
          <a:p>
            <a:pPr indent="-323850" lvl="0" marL="457200" marR="24130" rtl="0" algn="r">
              <a:lnSpc>
                <a:spcPct val="115000"/>
              </a:lnSpc>
              <a:spcBef>
                <a:spcPts val="0"/>
              </a:spcBef>
              <a:spcAft>
                <a:spcPts val="0"/>
              </a:spcAft>
              <a:buClr>
                <a:schemeClr val="dk1"/>
              </a:buClr>
              <a:buSzPts val="1500"/>
              <a:buChar char="●"/>
            </a:pPr>
            <a:r>
              <a:rPr lang="es-ES" sz="1500">
                <a:solidFill>
                  <a:schemeClr val="dk1"/>
                </a:solidFill>
              </a:rPr>
              <a:t>El comienzo de efectos benéficos generalmente ocurre de 4 a 6 semanas después de comenzar el tratamiento con TCC o medicamentos. </a:t>
            </a:r>
            <a:endParaRPr sz="1500">
              <a:solidFill>
                <a:schemeClr val="dk1"/>
              </a:solidFill>
            </a:endParaRPr>
          </a:p>
          <a:p>
            <a:pPr indent="-323850" lvl="0" marL="457200" marR="24130" rtl="0" algn="r">
              <a:lnSpc>
                <a:spcPct val="115000"/>
              </a:lnSpc>
              <a:spcBef>
                <a:spcPts val="0"/>
              </a:spcBef>
              <a:spcAft>
                <a:spcPts val="0"/>
              </a:spcAft>
              <a:buClr>
                <a:schemeClr val="dk1"/>
              </a:buClr>
              <a:buSzPts val="1500"/>
              <a:buChar char="●"/>
            </a:pPr>
            <a:r>
              <a:rPr lang="es-ES" sz="1500">
                <a:solidFill>
                  <a:schemeClr val="dk1"/>
                </a:solidFill>
              </a:rPr>
              <a:t>El tratamiento debe revisarse después de 4 a 6 sesiones de TCC semanal o después de 4 a 6 semanas de farmacoterapia con consejos sobre exposición gradual a situaciones temidas. </a:t>
            </a:r>
            <a:endParaRPr sz="1500">
              <a:solidFill>
                <a:schemeClr val="dk1"/>
              </a:solidFill>
            </a:endParaRPr>
          </a:p>
          <a:p>
            <a:pPr indent="-323850" lvl="0" marL="457200" marR="24130" rtl="0" algn="r">
              <a:lnSpc>
                <a:spcPct val="115000"/>
              </a:lnSpc>
              <a:spcBef>
                <a:spcPts val="0"/>
              </a:spcBef>
              <a:spcAft>
                <a:spcPts val="0"/>
              </a:spcAft>
              <a:buClr>
                <a:schemeClr val="dk1"/>
              </a:buClr>
              <a:buSzPts val="1500"/>
              <a:buChar char="●"/>
            </a:pPr>
            <a:r>
              <a:rPr lang="es-ES" sz="1500">
                <a:solidFill>
                  <a:schemeClr val="dk1"/>
                </a:solidFill>
              </a:rPr>
              <a:t>Inicialmente, los pacientes deben ser vistos semanalmente para controlar la adherencia al tratamiento, efectos adversos e identificar cualquier empeoramiento de los síntomas hasta que haya una respuesta y los síntomas se hayan estabilizado.</a:t>
            </a:r>
            <a:endParaRPr/>
          </a:p>
        </p:txBody>
      </p:sp>
      <p:pic>
        <p:nvPicPr>
          <p:cNvPr id="275" name="Google Shape;275;g154bd11598d_0_12"/>
          <p:cNvPicPr preferRelativeResize="0"/>
          <p:nvPr/>
        </p:nvPicPr>
        <p:blipFill rotWithShape="1">
          <a:blip r:embed="rId6">
            <a:alphaModFix/>
          </a:blip>
          <a:srcRect b="10869" l="0" r="0" t="18273"/>
          <a:stretch/>
        </p:blipFill>
        <p:spPr>
          <a:xfrm>
            <a:off x="152400" y="2422700"/>
            <a:ext cx="4364900" cy="32102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descr="1x/Recurso%205.png" id="103" name="Google Shape;103;p2"/>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04" name="Google Shape;104;p2"/>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05" name="Google Shape;105;p2"/>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06" name="Google Shape;106;p2"/>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07" name="Google Shape;107;p2"/>
          <p:cNvSpPr/>
          <p:nvPr/>
        </p:nvSpPr>
        <p:spPr>
          <a:xfrm>
            <a:off x="915945" y="2304680"/>
            <a:ext cx="7312200" cy="2343300"/>
          </a:xfrm>
          <a:prstGeom prst="rect">
            <a:avLst/>
          </a:prstGeom>
          <a:noFill/>
          <a:ln>
            <a:noFill/>
          </a:ln>
        </p:spPr>
        <p:txBody>
          <a:bodyPr anchorCtr="0" anchor="t" bIns="45700" lIns="91425" spcFirstLastPara="1" rIns="91425" wrap="square" tIns="45700">
            <a:spAutoFit/>
          </a:bodyPr>
          <a:lstStyle/>
          <a:p>
            <a:pPr indent="0" lvl="0" marL="0" marR="24765" rtl="0" algn="just">
              <a:lnSpc>
                <a:spcPct val="150000"/>
              </a:lnSpc>
              <a:spcBef>
                <a:spcPts val="635"/>
              </a:spcBef>
              <a:spcAft>
                <a:spcPts val="0"/>
              </a:spcAft>
              <a:buSzPts val="1100"/>
              <a:buNone/>
            </a:pPr>
            <a:r>
              <a:rPr lang="es-ES" sz="1600">
                <a:solidFill>
                  <a:schemeClr val="dk1"/>
                </a:solidFill>
              </a:rPr>
              <a:t>Tener un trastorno de ansiedad no es solo una cuestión de estar demasiado ansioso. Las personas con trastornos de ansiedad tienen miedos y preocupaciones sobre “qué podría pasar si…” y esos miedos y preocupaciones persisten de forma intermitente durante meses y años, causando angustia y discapacidad. Son los meses o años de angustia y discapacidad los que llevan a las personas al tratamiento. Las personas con trastornos de ansiedad experimentan estados de ansiedad muy pronunciados, a menudo en un contexto de miedo y preocupación constantes. Estos estados severos de ansiedad pueden ser incapacitantes.</a:t>
            </a:r>
            <a:endParaRPr sz="1600">
              <a:solidFill>
                <a:schemeClr val="dk1"/>
              </a:solidFill>
            </a:endParaRPr>
          </a:p>
          <a:p>
            <a:pPr indent="457200" lvl="0" marL="0" marR="24765" rtl="0" algn="l">
              <a:lnSpc>
                <a:spcPct val="200000"/>
              </a:lnSpc>
              <a:spcBef>
                <a:spcPts val="635"/>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p:txBody>
      </p:sp>
      <p:sp>
        <p:nvSpPr>
          <p:cNvPr id="108" name="Google Shape;108;p2"/>
          <p:cNvSpPr txBox="1"/>
          <p:nvPr/>
        </p:nvSpPr>
        <p:spPr>
          <a:xfrm>
            <a:off x="1075850" y="1339138"/>
            <a:ext cx="71523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ES" sz="3200">
                <a:solidFill>
                  <a:srgbClr val="002060"/>
                </a:solidFill>
                <a:latin typeface="Cabin Condensed SemiBold"/>
                <a:ea typeface="Cabin Condensed SemiBold"/>
                <a:cs typeface="Cabin Condensed SemiBold"/>
                <a:sym typeface="Cabin Condensed SemiBold"/>
              </a:rPr>
              <a:t>¿Qué es un trastorno de ansiedad?</a:t>
            </a:r>
            <a:endParaRPr b="1" sz="320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14eb7e415ae_0_0"/>
          <p:cNvSpPr txBox="1"/>
          <p:nvPr/>
        </p:nvSpPr>
        <p:spPr>
          <a:xfrm>
            <a:off x="2860325" y="1101275"/>
            <a:ext cx="32703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3200">
                <a:solidFill>
                  <a:srgbClr val="002060"/>
                </a:solidFill>
                <a:latin typeface="Cabin Condensed SemiBold"/>
                <a:ea typeface="Cabin Condensed SemiBold"/>
                <a:cs typeface="Cabin Condensed SemiBold"/>
                <a:sym typeface="Cabin Condensed SemiBold"/>
              </a:rPr>
              <a:t>Trastorno de Pánico</a:t>
            </a:r>
            <a:endParaRPr sz="3200">
              <a:solidFill>
                <a:srgbClr val="002060"/>
              </a:solidFill>
              <a:latin typeface="Cabin Condensed SemiBold"/>
              <a:ea typeface="Cabin Condensed SemiBold"/>
              <a:cs typeface="Cabin Condensed SemiBold"/>
              <a:sym typeface="Cabin Condensed SemiBold"/>
            </a:endParaRPr>
          </a:p>
        </p:txBody>
      </p:sp>
      <p:sp>
        <p:nvSpPr>
          <p:cNvPr id="282" name="Google Shape;282;g14eb7e415ae_0_0"/>
          <p:cNvSpPr txBox="1"/>
          <p:nvPr/>
        </p:nvSpPr>
        <p:spPr>
          <a:xfrm>
            <a:off x="535950" y="1378175"/>
            <a:ext cx="218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283" name="Google Shape;283;g14eb7e415ae_0_0"/>
          <p:cNvSpPr txBox="1"/>
          <p:nvPr/>
        </p:nvSpPr>
        <p:spPr>
          <a:xfrm>
            <a:off x="590650" y="1257850"/>
            <a:ext cx="16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284" name="Google Shape;284;g14eb7e415ae_0_0"/>
          <p:cNvSpPr txBox="1"/>
          <p:nvPr/>
        </p:nvSpPr>
        <p:spPr>
          <a:xfrm>
            <a:off x="470375" y="977975"/>
            <a:ext cx="8050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pic>
        <p:nvPicPr>
          <p:cNvPr descr="1x/Recurso%205.png" id="285" name="Google Shape;285;g14eb7e415ae_0_0"/>
          <p:cNvPicPr preferRelativeResize="0"/>
          <p:nvPr/>
        </p:nvPicPr>
        <p:blipFill rotWithShape="1">
          <a:blip r:embed="rId3">
            <a:alphaModFix/>
          </a:blip>
          <a:srcRect b="0" l="0" r="0" t="0"/>
          <a:stretch/>
        </p:blipFill>
        <p:spPr>
          <a:xfrm>
            <a:off x="359839" y="176143"/>
            <a:ext cx="2019123" cy="579120"/>
          </a:xfrm>
          <a:prstGeom prst="rect">
            <a:avLst/>
          </a:prstGeom>
          <a:noFill/>
          <a:ln>
            <a:noFill/>
          </a:ln>
        </p:spPr>
      </p:pic>
      <p:sp>
        <p:nvSpPr>
          <p:cNvPr id="286" name="Google Shape;286;g14eb7e415ae_0_0"/>
          <p:cNvSpPr/>
          <p:nvPr/>
        </p:nvSpPr>
        <p:spPr>
          <a:xfrm>
            <a:off x="239824" y="7539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287" name="Google Shape;287;g14eb7e415ae_0_0"/>
          <p:cNvPicPr preferRelativeResize="0"/>
          <p:nvPr/>
        </p:nvPicPr>
        <p:blipFill rotWithShape="1">
          <a:blip r:embed="rId4">
            <a:alphaModFix/>
          </a:blip>
          <a:srcRect b="49785" l="13190" r="33624" t="44882"/>
          <a:stretch/>
        </p:blipFill>
        <p:spPr>
          <a:xfrm>
            <a:off x="5256122" y="642868"/>
            <a:ext cx="3648074" cy="228600"/>
          </a:xfrm>
          <a:prstGeom prst="rect">
            <a:avLst/>
          </a:prstGeom>
          <a:noFill/>
          <a:ln>
            <a:noFill/>
          </a:ln>
        </p:spPr>
      </p:pic>
      <p:pic>
        <p:nvPicPr>
          <p:cNvPr descr="Resultado de imagen de simbolo de psicología" id="288" name="Google Shape;288;g14eb7e415ae_0_0"/>
          <p:cNvPicPr preferRelativeResize="0"/>
          <p:nvPr/>
        </p:nvPicPr>
        <p:blipFill rotWithShape="1">
          <a:blip r:embed="rId5">
            <a:alphaModFix/>
          </a:blip>
          <a:srcRect b="24399" l="22600" r="22397" t="24800"/>
          <a:stretch/>
        </p:blipFill>
        <p:spPr>
          <a:xfrm>
            <a:off x="6726147" y="176143"/>
            <a:ext cx="476250" cy="420370"/>
          </a:xfrm>
          <a:prstGeom prst="rect">
            <a:avLst/>
          </a:prstGeom>
          <a:noFill/>
          <a:ln>
            <a:noFill/>
          </a:ln>
        </p:spPr>
      </p:pic>
      <p:sp>
        <p:nvSpPr>
          <p:cNvPr id="289" name="Google Shape;289;g14eb7e415ae_0_0"/>
          <p:cNvSpPr txBox="1"/>
          <p:nvPr/>
        </p:nvSpPr>
        <p:spPr>
          <a:xfrm>
            <a:off x="359850" y="1807825"/>
            <a:ext cx="81606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300"/>
              <a:t>Según el DSM-5 </a:t>
            </a:r>
            <a:r>
              <a:rPr lang="es-ES" sz="1300">
                <a:solidFill>
                  <a:schemeClr val="dk1"/>
                </a:solidFill>
              </a:rPr>
              <a:t> (American Psychiatric Association, 2013)</a:t>
            </a:r>
            <a:r>
              <a:rPr lang="es-ES" sz="1300"/>
              <a:t>, los criterios para un trastorno de pánico son:</a:t>
            </a:r>
            <a:endParaRPr sz="1300"/>
          </a:p>
        </p:txBody>
      </p:sp>
      <p:sp>
        <p:nvSpPr>
          <p:cNvPr id="290" name="Google Shape;290;g14eb7e415ae_0_0"/>
          <p:cNvSpPr txBox="1"/>
          <p:nvPr/>
        </p:nvSpPr>
        <p:spPr>
          <a:xfrm>
            <a:off x="359850" y="2222175"/>
            <a:ext cx="3955200" cy="41868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SzPts val="1300"/>
              <a:buChar char="●"/>
            </a:pPr>
            <a:r>
              <a:rPr lang="es-ES" sz="1300"/>
              <a:t>Ataques de pánico imprevistos recurrentes. Un ataque de pánico es la aparición súbita de miedo intenso o de malestar intenso que alcanza su máxima expresión en minutos y durante este tiempo se producen cuatro (o más) de los síntomas siguientes:</a:t>
            </a:r>
            <a:endParaRPr sz="1300"/>
          </a:p>
          <a:p>
            <a:pPr indent="0" lvl="0" marL="457200" rtl="0" algn="l">
              <a:spcBef>
                <a:spcPts val="0"/>
              </a:spcBef>
              <a:spcAft>
                <a:spcPts val="0"/>
              </a:spcAft>
              <a:buNone/>
            </a:pPr>
            <a:r>
              <a:rPr lang="es-ES" sz="1300"/>
              <a:t>1. Palpitaciones, golpeteo del corazón o aceleración de la frecuencia cardiaca.</a:t>
            </a:r>
            <a:endParaRPr sz="1300"/>
          </a:p>
          <a:p>
            <a:pPr indent="0" lvl="0" marL="457200" rtl="0" algn="l">
              <a:spcBef>
                <a:spcPts val="0"/>
              </a:spcBef>
              <a:spcAft>
                <a:spcPts val="0"/>
              </a:spcAft>
              <a:buNone/>
            </a:pPr>
            <a:r>
              <a:rPr lang="es-ES" sz="1300"/>
              <a:t>2. Sudoración.  </a:t>
            </a:r>
            <a:endParaRPr sz="1300"/>
          </a:p>
          <a:p>
            <a:pPr indent="0" lvl="0" marL="457200" rtl="0" algn="l">
              <a:spcBef>
                <a:spcPts val="0"/>
              </a:spcBef>
              <a:spcAft>
                <a:spcPts val="0"/>
              </a:spcAft>
              <a:buNone/>
            </a:pPr>
            <a:r>
              <a:rPr lang="es-ES" sz="1300"/>
              <a:t>3. Temblor o sacudidas. </a:t>
            </a:r>
            <a:endParaRPr sz="1300"/>
          </a:p>
          <a:p>
            <a:pPr indent="0" lvl="0" marL="457200" rtl="0" algn="l">
              <a:spcBef>
                <a:spcPts val="0"/>
              </a:spcBef>
              <a:spcAft>
                <a:spcPts val="0"/>
              </a:spcAft>
              <a:buNone/>
            </a:pPr>
            <a:r>
              <a:rPr lang="es-ES" sz="1300"/>
              <a:t>4. Sensación de dificultad para respirar o de asfixia. </a:t>
            </a:r>
            <a:endParaRPr sz="1300"/>
          </a:p>
          <a:p>
            <a:pPr indent="0" lvl="0" marL="457200" rtl="0" algn="l">
              <a:spcBef>
                <a:spcPts val="0"/>
              </a:spcBef>
              <a:spcAft>
                <a:spcPts val="0"/>
              </a:spcAft>
              <a:buNone/>
            </a:pPr>
            <a:r>
              <a:rPr lang="es-ES" sz="1300"/>
              <a:t>5. Sensación de ahogo. </a:t>
            </a:r>
            <a:endParaRPr sz="1300"/>
          </a:p>
          <a:p>
            <a:pPr indent="0" lvl="0" marL="457200" rtl="0" algn="l">
              <a:spcBef>
                <a:spcPts val="0"/>
              </a:spcBef>
              <a:spcAft>
                <a:spcPts val="0"/>
              </a:spcAft>
              <a:buNone/>
            </a:pPr>
            <a:r>
              <a:rPr lang="es-ES" sz="1300"/>
              <a:t>6. Dolor o molestias en el tórax. </a:t>
            </a:r>
            <a:endParaRPr sz="1300"/>
          </a:p>
          <a:p>
            <a:pPr indent="0" lvl="0" marL="457200" rtl="0" algn="l">
              <a:spcBef>
                <a:spcPts val="0"/>
              </a:spcBef>
              <a:spcAft>
                <a:spcPts val="0"/>
              </a:spcAft>
              <a:buNone/>
            </a:pPr>
            <a:r>
              <a:rPr lang="es-ES" sz="1300"/>
              <a:t>7. Náuseas o malestar abdominal.</a:t>
            </a:r>
            <a:endParaRPr sz="1300"/>
          </a:p>
          <a:p>
            <a:pPr indent="0" lvl="0" marL="457200" rtl="0" algn="l">
              <a:spcBef>
                <a:spcPts val="0"/>
              </a:spcBef>
              <a:spcAft>
                <a:spcPts val="0"/>
              </a:spcAft>
              <a:buNone/>
            </a:pPr>
            <a:r>
              <a:rPr lang="es-ES" sz="1300"/>
              <a:t>8. Sensación de mareo, inestabilidad, aturdimiento o desmayo. </a:t>
            </a:r>
            <a:endParaRPr sz="1300"/>
          </a:p>
          <a:p>
            <a:pPr indent="0" lvl="0" marL="457200" rtl="0" algn="l">
              <a:spcBef>
                <a:spcPts val="0"/>
              </a:spcBef>
              <a:spcAft>
                <a:spcPts val="0"/>
              </a:spcAft>
              <a:buNone/>
            </a:pPr>
            <a:r>
              <a:rPr lang="es-ES" sz="1300"/>
              <a:t>9. Escalofríos o sensación de calor. </a:t>
            </a:r>
            <a:endParaRPr sz="1300"/>
          </a:p>
          <a:p>
            <a:pPr indent="0" lvl="0" marL="457200" rtl="0" algn="l">
              <a:spcBef>
                <a:spcPts val="0"/>
              </a:spcBef>
              <a:spcAft>
                <a:spcPts val="0"/>
              </a:spcAft>
              <a:buNone/>
            </a:pPr>
            <a:r>
              <a:rPr lang="es-ES" sz="1300"/>
              <a:t>10. Parestesias (sensación de entumecimiento o de hormigueo). </a:t>
            </a:r>
            <a:endParaRPr sz="1300"/>
          </a:p>
        </p:txBody>
      </p:sp>
      <p:sp>
        <p:nvSpPr>
          <p:cNvPr id="291" name="Google Shape;291;g14eb7e415ae_0_0"/>
          <p:cNvSpPr txBox="1"/>
          <p:nvPr/>
        </p:nvSpPr>
        <p:spPr>
          <a:xfrm>
            <a:off x="4546700" y="2222175"/>
            <a:ext cx="4212600" cy="39867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rPr lang="es-ES" sz="1300">
                <a:solidFill>
                  <a:schemeClr val="dk1"/>
                </a:solidFill>
              </a:rPr>
              <a:t>11. Desrealización (sensación de irrealidad) o despersonalización (separarse de uno mismo). </a:t>
            </a:r>
            <a:endParaRPr sz="1300">
              <a:solidFill>
                <a:schemeClr val="dk1"/>
              </a:solidFill>
            </a:endParaRPr>
          </a:p>
          <a:p>
            <a:pPr indent="0" lvl="0" marL="457200" rtl="0" algn="l">
              <a:spcBef>
                <a:spcPts val="0"/>
              </a:spcBef>
              <a:spcAft>
                <a:spcPts val="0"/>
              </a:spcAft>
              <a:buNone/>
            </a:pPr>
            <a:r>
              <a:rPr lang="es-ES" sz="1300">
                <a:solidFill>
                  <a:schemeClr val="dk1"/>
                </a:solidFill>
              </a:rPr>
              <a:t>12. Miedo a perder el control o de “volverse loco.” </a:t>
            </a:r>
            <a:endParaRPr sz="1300">
              <a:solidFill>
                <a:schemeClr val="dk1"/>
              </a:solidFill>
            </a:endParaRPr>
          </a:p>
          <a:p>
            <a:pPr indent="0" lvl="0" marL="457200" rtl="0" algn="l">
              <a:spcBef>
                <a:spcPts val="0"/>
              </a:spcBef>
              <a:spcAft>
                <a:spcPts val="0"/>
              </a:spcAft>
              <a:buNone/>
            </a:pPr>
            <a:r>
              <a:rPr lang="es-ES" sz="1300">
                <a:solidFill>
                  <a:schemeClr val="dk1"/>
                </a:solidFill>
              </a:rPr>
              <a:t>13. Miedo a morir.</a:t>
            </a:r>
            <a:endParaRPr sz="1300"/>
          </a:p>
          <a:p>
            <a:pPr indent="-311150" lvl="0" marL="457200" rtl="0" algn="l">
              <a:spcBef>
                <a:spcPts val="0"/>
              </a:spcBef>
              <a:spcAft>
                <a:spcPts val="0"/>
              </a:spcAft>
              <a:buSzPts val="1300"/>
              <a:buChar char="●"/>
            </a:pPr>
            <a:r>
              <a:rPr lang="es-ES" sz="1300"/>
              <a:t>Al menos a uno de los ataques le ha seguido un mes (o más) de uno o los dos hechos siguientes: </a:t>
            </a:r>
            <a:endParaRPr sz="1300"/>
          </a:p>
          <a:p>
            <a:pPr indent="0" lvl="0" marL="457200" rtl="0" algn="l">
              <a:spcBef>
                <a:spcPts val="0"/>
              </a:spcBef>
              <a:spcAft>
                <a:spcPts val="0"/>
              </a:spcAft>
              <a:buNone/>
            </a:pPr>
            <a:r>
              <a:rPr lang="es-ES" sz="1300"/>
              <a:t>1. Inquietud o preocupación continua acerca de otros ataques de pánico o de sus consecuencias. </a:t>
            </a:r>
            <a:endParaRPr sz="1300"/>
          </a:p>
          <a:p>
            <a:pPr indent="0" lvl="0" marL="457200" rtl="0" algn="l">
              <a:spcBef>
                <a:spcPts val="0"/>
              </a:spcBef>
              <a:spcAft>
                <a:spcPts val="0"/>
              </a:spcAft>
              <a:buNone/>
            </a:pPr>
            <a:r>
              <a:rPr lang="es-ES" sz="1300"/>
              <a:t>2. Un cambio significativo de mala adaptación en el comportamiento relacionado con los ataques (p. ej., comportamientos destinados a evitar los ataques de pánico).</a:t>
            </a:r>
            <a:endParaRPr sz="1300"/>
          </a:p>
          <a:p>
            <a:pPr indent="-311150" lvl="0" marL="457200" rtl="0" algn="l">
              <a:spcBef>
                <a:spcPts val="0"/>
              </a:spcBef>
              <a:spcAft>
                <a:spcPts val="0"/>
              </a:spcAft>
              <a:buClr>
                <a:schemeClr val="dk1"/>
              </a:buClr>
              <a:buSzPts val="1300"/>
              <a:buChar char="●"/>
            </a:pPr>
            <a:r>
              <a:rPr lang="es-ES" sz="1300">
                <a:solidFill>
                  <a:schemeClr val="dk1"/>
                </a:solidFill>
              </a:rPr>
              <a:t>La alteración no se puede atribuir a los efectos fisiológicos de una sustancia (p. ej., una droga, un medicamento) ni a otra afección médica. </a:t>
            </a:r>
            <a:endParaRPr sz="1300">
              <a:solidFill>
                <a:schemeClr val="dk1"/>
              </a:solidFill>
            </a:endParaRPr>
          </a:p>
          <a:p>
            <a:pPr indent="-311150" lvl="0" marL="457200" rtl="0" algn="l">
              <a:spcBef>
                <a:spcPts val="0"/>
              </a:spcBef>
              <a:spcAft>
                <a:spcPts val="0"/>
              </a:spcAft>
              <a:buClr>
                <a:schemeClr val="dk1"/>
              </a:buClr>
              <a:buSzPts val="1300"/>
              <a:buChar char="●"/>
            </a:pPr>
            <a:r>
              <a:rPr lang="es-ES" sz="1300">
                <a:solidFill>
                  <a:schemeClr val="dk1"/>
                </a:solidFill>
              </a:rPr>
              <a:t>La alteración no se explica mejor por otro trastorno mental</a:t>
            </a:r>
            <a:endParaRPr sz="1300">
              <a:solidFill>
                <a:schemeClr val="dk1"/>
              </a:solidFill>
            </a:endParaRPr>
          </a:p>
          <a:p>
            <a:pPr indent="0" lvl="0" marL="457200" rtl="0" algn="l">
              <a:spcBef>
                <a:spcPts val="0"/>
              </a:spcBef>
              <a:spcAft>
                <a:spcPts val="0"/>
              </a:spcAft>
              <a:buNone/>
            </a:pPr>
            <a:r>
              <a:t/>
            </a:r>
            <a:endParaRPr b="1" sz="1300"/>
          </a:p>
          <a:p>
            <a:pPr indent="0" lvl="0" marL="457200" rtl="0" algn="l">
              <a:spcBef>
                <a:spcPts val="0"/>
              </a:spcBef>
              <a:spcAft>
                <a:spcPts val="0"/>
              </a:spcAft>
              <a:buNone/>
            </a:pPr>
            <a:r>
              <a:t/>
            </a:r>
            <a:endParaRPr sz="13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14eb7e415ae_0_9"/>
          <p:cNvSpPr txBox="1"/>
          <p:nvPr/>
        </p:nvSpPr>
        <p:spPr>
          <a:xfrm>
            <a:off x="432000" y="1335225"/>
            <a:ext cx="237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Evaluación</a:t>
            </a:r>
            <a:endParaRPr sz="2800">
              <a:solidFill>
                <a:srgbClr val="002060"/>
              </a:solidFill>
              <a:latin typeface="Cabin Condensed SemiBold"/>
              <a:ea typeface="Cabin Condensed SemiBold"/>
              <a:cs typeface="Cabin Condensed SemiBold"/>
              <a:sym typeface="Cabin Condensed SemiBold"/>
            </a:endParaRPr>
          </a:p>
        </p:txBody>
      </p:sp>
      <p:sp>
        <p:nvSpPr>
          <p:cNvPr id="298" name="Google Shape;298;g14eb7e415ae_0_9"/>
          <p:cNvSpPr txBox="1"/>
          <p:nvPr/>
        </p:nvSpPr>
        <p:spPr>
          <a:xfrm>
            <a:off x="585125" y="2148550"/>
            <a:ext cx="3850200" cy="3960900"/>
          </a:xfrm>
          <a:prstGeom prst="rect">
            <a:avLst/>
          </a:prstGeom>
          <a:noFill/>
          <a:ln>
            <a:noFill/>
          </a:ln>
        </p:spPr>
        <p:txBody>
          <a:bodyPr anchorCtr="0" anchor="t" bIns="91425" lIns="91425" spcFirstLastPara="1" rIns="91425" wrap="square" tIns="91425">
            <a:spAutoFit/>
          </a:bodyPr>
          <a:lstStyle/>
          <a:p>
            <a:pPr indent="386080" lvl="0" marL="71120" rtl="0" algn="l">
              <a:lnSpc>
                <a:spcPct val="115000"/>
              </a:lnSpc>
              <a:spcBef>
                <a:spcPts val="600"/>
              </a:spcBef>
              <a:spcAft>
                <a:spcPts val="0"/>
              </a:spcAft>
              <a:buNone/>
            </a:pPr>
            <a:r>
              <a:rPr lang="es-ES" sz="1300">
                <a:solidFill>
                  <a:schemeClr val="dk1"/>
                </a:solidFill>
              </a:rPr>
              <a:t>Los objetivos de la evaluación son los siguientes:</a:t>
            </a:r>
            <a:endParaRPr sz="1300">
              <a:solidFill>
                <a:schemeClr val="dk1"/>
              </a:solidFill>
            </a:endParaRPr>
          </a:p>
          <a:p>
            <a:pPr indent="386080" lvl="0" marL="71120" rtl="0" algn="l">
              <a:lnSpc>
                <a:spcPct val="115000"/>
              </a:lnSpc>
              <a:spcBef>
                <a:spcPts val="600"/>
              </a:spcBef>
              <a:spcAft>
                <a:spcPts val="0"/>
              </a:spcAft>
              <a:buClr>
                <a:schemeClr val="dk1"/>
              </a:buClr>
              <a:buSzPts val="1100"/>
              <a:buFont typeface="Arial"/>
              <a:buNone/>
            </a:pPr>
            <a:r>
              <a:t/>
            </a:r>
            <a:endParaRPr sz="200">
              <a:solidFill>
                <a:schemeClr val="dk1"/>
              </a:solidFill>
            </a:endParaRPr>
          </a:p>
          <a:p>
            <a:pPr indent="-273685" lvl="0" marL="414019" rtl="0" algn="l">
              <a:lnSpc>
                <a:spcPct val="115000"/>
              </a:lnSpc>
              <a:spcBef>
                <a:spcPts val="0"/>
              </a:spcBef>
              <a:spcAft>
                <a:spcPts val="0"/>
              </a:spcAft>
              <a:buClr>
                <a:schemeClr val="dk1"/>
              </a:buClr>
              <a:buSzPts val="1300"/>
              <a:buFont typeface="Arial"/>
              <a:buChar char="●"/>
            </a:pPr>
            <a:r>
              <a:rPr lang="es-ES" sz="1300">
                <a:solidFill>
                  <a:schemeClr val="dk1"/>
                </a:solidFill>
              </a:rPr>
              <a:t>Establecer una buena relación terapéutica</a:t>
            </a:r>
            <a:endParaRPr sz="1300">
              <a:solidFill>
                <a:schemeClr val="dk1"/>
              </a:solidFill>
            </a:endParaRPr>
          </a:p>
          <a:p>
            <a:pPr indent="-273049" lvl="0" marL="414019" marR="244475" rtl="0" algn="l">
              <a:lnSpc>
                <a:spcPct val="115000"/>
              </a:lnSpc>
              <a:spcBef>
                <a:spcPts val="0"/>
              </a:spcBef>
              <a:spcAft>
                <a:spcPts val="0"/>
              </a:spcAft>
              <a:buClr>
                <a:schemeClr val="dk1"/>
              </a:buClr>
              <a:buSzPts val="1300"/>
              <a:buFont typeface="Arial"/>
              <a:buChar char="●"/>
            </a:pPr>
            <a:r>
              <a:rPr lang="es-ES" sz="1300">
                <a:solidFill>
                  <a:schemeClr val="dk1"/>
                </a:solidFill>
              </a:rPr>
              <a:t>Establecer un diagnóstico primario de trastorno de pánico (incluida la distinción entre ansiedad normal y patológica) y determinar si también hay agorafobia</a:t>
            </a:r>
            <a:endParaRPr sz="1300">
              <a:solidFill>
                <a:schemeClr val="dk1"/>
              </a:solidFill>
            </a:endParaRPr>
          </a:p>
          <a:p>
            <a:pPr indent="-273685" lvl="0" marL="414019" rtl="0" algn="l">
              <a:lnSpc>
                <a:spcPct val="115000"/>
              </a:lnSpc>
              <a:spcBef>
                <a:spcPts val="0"/>
              </a:spcBef>
              <a:spcAft>
                <a:spcPts val="0"/>
              </a:spcAft>
              <a:buClr>
                <a:schemeClr val="dk1"/>
              </a:buClr>
              <a:buSzPts val="1300"/>
              <a:buFont typeface="Arial"/>
              <a:buChar char="●"/>
            </a:pPr>
            <a:r>
              <a:rPr lang="es-ES" sz="1300">
                <a:solidFill>
                  <a:schemeClr val="dk1"/>
                </a:solidFill>
              </a:rPr>
              <a:t>Descartar diagnósticos diferenciales.</a:t>
            </a:r>
            <a:endParaRPr sz="1300">
              <a:solidFill>
                <a:schemeClr val="dk1"/>
              </a:solidFill>
            </a:endParaRPr>
          </a:p>
          <a:p>
            <a:pPr indent="-273049" lvl="0" marL="414019" marR="244475" rtl="0" algn="l">
              <a:lnSpc>
                <a:spcPct val="115000"/>
              </a:lnSpc>
              <a:spcBef>
                <a:spcPts val="0"/>
              </a:spcBef>
              <a:spcAft>
                <a:spcPts val="0"/>
              </a:spcAft>
              <a:buClr>
                <a:schemeClr val="dk1"/>
              </a:buClr>
              <a:buSzPts val="1300"/>
              <a:buFont typeface="Arial"/>
              <a:buChar char="●"/>
            </a:pPr>
            <a:r>
              <a:rPr lang="es-ES" sz="1300">
                <a:solidFill>
                  <a:schemeClr val="dk1"/>
                </a:solidFill>
              </a:rPr>
              <a:t>Identificar trastornos comórbidos que puedan afectar el tratamiento y el resultado.</a:t>
            </a:r>
            <a:endParaRPr sz="1300">
              <a:solidFill>
                <a:schemeClr val="dk1"/>
              </a:solidFill>
            </a:endParaRPr>
          </a:p>
          <a:p>
            <a:pPr indent="-273685" lvl="0" marL="414019" rtl="0" algn="l">
              <a:lnSpc>
                <a:spcPct val="115000"/>
              </a:lnSpc>
              <a:spcBef>
                <a:spcPts val="0"/>
              </a:spcBef>
              <a:spcAft>
                <a:spcPts val="0"/>
              </a:spcAft>
              <a:buClr>
                <a:schemeClr val="dk1"/>
              </a:buClr>
              <a:buSzPts val="1300"/>
              <a:buFont typeface="Arial"/>
              <a:buChar char="●"/>
            </a:pPr>
            <a:r>
              <a:rPr lang="es-ES" sz="1300">
                <a:solidFill>
                  <a:schemeClr val="dk1"/>
                </a:solidFill>
              </a:rPr>
              <a:t>Identificar factores predisponentes, precipitantes y perpetuadores.</a:t>
            </a:r>
            <a:endParaRPr sz="1300">
              <a:solidFill>
                <a:schemeClr val="dk1"/>
              </a:solidFill>
            </a:endParaRPr>
          </a:p>
          <a:p>
            <a:pPr indent="0" lvl="0" marL="414019" rtl="0" algn="l">
              <a:lnSpc>
                <a:spcPct val="115000"/>
              </a:lnSpc>
              <a:spcBef>
                <a:spcPts val="20"/>
              </a:spcBef>
              <a:spcAft>
                <a:spcPts val="0"/>
              </a:spcAft>
              <a:buNone/>
            </a:pPr>
            <a:r>
              <a:rPr lang="es-ES" sz="1300">
                <a:solidFill>
                  <a:schemeClr val="dk1"/>
                </a:solidFill>
              </a:rPr>
              <a:t>factores biopsicosociales y de estilo de vida.</a:t>
            </a:r>
            <a:endParaRPr sz="1300">
              <a:solidFill>
                <a:schemeClr val="dk1"/>
              </a:solidFill>
            </a:endParaRPr>
          </a:p>
          <a:p>
            <a:pPr indent="0" lvl="0" marL="414019" rtl="0" algn="l">
              <a:lnSpc>
                <a:spcPct val="115000"/>
              </a:lnSpc>
              <a:spcBef>
                <a:spcPts val="20"/>
              </a:spcBef>
              <a:spcAft>
                <a:spcPts val="0"/>
              </a:spcAft>
              <a:buNone/>
            </a:pPr>
            <a:r>
              <a:t/>
            </a:r>
            <a:endParaRPr sz="1300">
              <a:solidFill>
                <a:schemeClr val="dk1"/>
              </a:solidFill>
            </a:endParaRPr>
          </a:p>
          <a:p>
            <a:pPr indent="0" lvl="0" marL="414019" rtl="0" algn="l">
              <a:lnSpc>
                <a:spcPct val="115000"/>
              </a:lnSpc>
              <a:spcBef>
                <a:spcPts val="20"/>
              </a:spcBef>
              <a:spcAft>
                <a:spcPts val="0"/>
              </a:spcAft>
              <a:buNone/>
            </a:pPr>
            <a:r>
              <a:t/>
            </a:r>
            <a:endParaRPr sz="1300">
              <a:solidFill>
                <a:schemeClr val="dk1"/>
              </a:solidFill>
            </a:endParaRPr>
          </a:p>
        </p:txBody>
      </p:sp>
      <p:pic>
        <p:nvPicPr>
          <p:cNvPr id="299" name="Google Shape;299;g14eb7e415ae_0_9"/>
          <p:cNvPicPr preferRelativeResize="0"/>
          <p:nvPr/>
        </p:nvPicPr>
        <p:blipFill>
          <a:blip r:embed="rId3">
            <a:alphaModFix/>
          </a:blip>
          <a:stretch>
            <a:fillRect/>
          </a:stretch>
        </p:blipFill>
        <p:spPr>
          <a:xfrm>
            <a:off x="4783358" y="1805325"/>
            <a:ext cx="3928642" cy="3960900"/>
          </a:xfrm>
          <a:prstGeom prst="rect">
            <a:avLst/>
          </a:prstGeom>
          <a:noFill/>
          <a:ln>
            <a:noFill/>
          </a:ln>
        </p:spPr>
      </p:pic>
      <p:pic>
        <p:nvPicPr>
          <p:cNvPr descr="1x/Recurso%205.png" id="300" name="Google Shape;300;g14eb7e415ae_0_9"/>
          <p:cNvPicPr preferRelativeResize="0"/>
          <p:nvPr/>
        </p:nvPicPr>
        <p:blipFill rotWithShape="1">
          <a:blip r:embed="rId4">
            <a:alphaModFix/>
          </a:blip>
          <a:srcRect b="0" l="0" r="0" t="0"/>
          <a:stretch/>
        </p:blipFill>
        <p:spPr>
          <a:xfrm>
            <a:off x="387351" y="69618"/>
            <a:ext cx="2019123" cy="579120"/>
          </a:xfrm>
          <a:prstGeom prst="rect">
            <a:avLst/>
          </a:prstGeom>
          <a:noFill/>
          <a:ln>
            <a:noFill/>
          </a:ln>
        </p:spPr>
      </p:pic>
      <p:sp>
        <p:nvSpPr>
          <p:cNvPr id="301" name="Google Shape;301;g14eb7e415ae_0_9"/>
          <p:cNvSpPr/>
          <p:nvPr/>
        </p:nvSpPr>
        <p:spPr>
          <a:xfrm>
            <a:off x="218387" y="7649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02" name="Google Shape;302;g14eb7e415ae_0_9"/>
          <p:cNvPicPr preferRelativeResize="0"/>
          <p:nvPr/>
        </p:nvPicPr>
        <p:blipFill rotWithShape="1">
          <a:blip r:embed="rId5">
            <a:alphaModFix/>
          </a:blip>
          <a:srcRect b="49785" l="13190" r="33624" t="44882"/>
          <a:stretch/>
        </p:blipFill>
        <p:spPr>
          <a:xfrm>
            <a:off x="5283634" y="536343"/>
            <a:ext cx="3648074" cy="228600"/>
          </a:xfrm>
          <a:prstGeom prst="rect">
            <a:avLst/>
          </a:prstGeom>
          <a:noFill/>
          <a:ln>
            <a:noFill/>
          </a:ln>
        </p:spPr>
      </p:pic>
      <p:pic>
        <p:nvPicPr>
          <p:cNvPr descr="Resultado de imagen de simbolo de psicología" id="303" name="Google Shape;303;g14eb7e415ae_0_9"/>
          <p:cNvPicPr preferRelativeResize="0"/>
          <p:nvPr/>
        </p:nvPicPr>
        <p:blipFill rotWithShape="1">
          <a:blip r:embed="rId6">
            <a:alphaModFix/>
          </a:blip>
          <a:srcRect b="24399" l="22600" r="22397" t="24800"/>
          <a:stretch/>
        </p:blipFill>
        <p:spPr>
          <a:xfrm>
            <a:off x="6753659" y="69618"/>
            <a:ext cx="476250" cy="42037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g14eb7e415ae_0_29"/>
          <p:cNvSpPr txBox="1"/>
          <p:nvPr/>
        </p:nvSpPr>
        <p:spPr>
          <a:xfrm>
            <a:off x="359850" y="1177225"/>
            <a:ext cx="6956400" cy="431100"/>
          </a:xfrm>
          <a:prstGeom prst="rect">
            <a:avLst/>
          </a:prstGeom>
          <a:noFill/>
          <a:ln>
            <a:noFill/>
          </a:ln>
        </p:spPr>
        <p:txBody>
          <a:bodyPr anchorCtr="0" anchor="t" bIns="91425" lIns="91425" spcFirstLastPara="1" rIns="91425" wrap="square" tIns="91425">
            <a:spAutoFit/>
          </a:bodyPr>
          <a:lstStyle/>
          <a:p>
            <a:pPr indent="0" lvl="0" marL="71120" marR="244475" rtl="0" algn="l">
              <a:lnSpc>
                <a:spcPct val="115000"/>
              </a:lnSpc>
              <a:spcBef>
                <a:spcPts val="0"/>
              </a:spcBef>
              <a:spcAft>
                <a:spcPts val="0"/>
              </a:spcAft>
              <a:buNone/>
            </a:pPr>
            <a:r>
              <a:rPr lang="es-ES" sz="1600">
                <a:solidFill>
                  <a:schemeClr val="dk1"/>
                </a:solidFill>
              </a:rPr>
              <a:t>La evaluación integral incluye obtener información sobre lo siguiente:</a:t>
            </a:r>
            <a:endParaRPr sz="1500"/>
          </a:p>
        </p:txBody>
      </p:sp>
      <p:sp>
        <p:nvSpPr>
          <p:cNvPr id="310" name="Google Shape;310;g14eb7e415ae_0_29"/>
          <p:cNvSpPr/>
          <p:nvPr/>
        </p:nvSpPr>
        <p:spPr>
          <a:xfrm>
            <a:off x="2002375" y="1855013"/>
            <a:ext cx="2045400" cy="17709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4475" rtl="0" algn="ctr">
              <a:lnSpc>
                <a:spcPct val="115000"/>
              </a:lnSpc>
              <a:spcBef>
                <a:spcPts val="0"/>
              </a:spcBef>
              <a:spcAft>
                <a:spcPts val="0"/>
              </a:spcAft>
              <a:buNone/>
            </a:pPr>
            <a:r>
              <a:rPr lang="es-ES" sz="1200">
                <a:solidFill>
                  <a:schemeClr val="dk1"/>
                </a:solidFill>
              </a:rPr>
              <a:t>La naturaleza, gravedad y duración de los síntomas, conductas de evitación y uso de conductas de seguridad</a:t>
            </a:r>
            <a:endParaRPr/>
          </a:p>
        </p:txBody>
      </p:sp>
      <p:sp>
        <p:nvSpPr>
          <p:cNvPr id="311" name="Google Shape;311;g14eb7e415ae_0_29"/>
          <p:cNvSpPr/>
          <p:nvPr/>
        </p:nvSpPr>
        <p:spPr>
          <a:xfrm>
            <a:off x="5272800" y="1855013"/>
            <a:ext cx="2045400" cy="1770900"/>
          </a:xfrm>
          <a:prstGeom prst="rect">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dk1"/>
                </a:solidFill>
              </a:rPr>
              <a:t>   El grado de angustia y   deterioro funcional</a:t>
            </a:r>
            <a:endParaRPr/>
          </a:p>
        </p:txBody>
      </p:sp>
      <p:sp>
        <p:nvSpPr>
          <p:cNvPr id="312" name="Google Shape;312;g14eb7e415ae_0_29"/>
          <p:cNvSpPr/>
          <p:nvPr/>
        </p:nvSpPr>
        <p:spPr>
          <a:xfrm>
            <a:off x="6464900" y="4272288"/>
            <a:ext cx="1901700" cy="1705200"/>
          </a:xfrm>
          <a:prstGeom prst="rect">
            <a:avLst/>
          </a:prstGeom>
          <a:solidFill>
            <a:srgbClr val="0B5394"/>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lt1"/>
                </a:solidFill>
              </a:rPr>
              <a:t>Dolencias y antecedentes personales de problemas crónicos de salud, violencia doméstica</a:t>
            </a:r>
            <a:endParaRPr>
              <a:solidFill>
                <a:schemeClr val="lt1"/>
              </a:solidFill>
            </a:endParaRPr>
          </a:p>
        </p:txBody>
      </p:sp>
      <p:sp>
        <p:nvSpPr>
          <p:cNvPr id="313" name="Google Shape;313;g14eb7e415ae_0_29"/>
          <p:cNvSpPr/>
          <p:nvPr/>
        </p:nvSpPr>
        <p:spPr>
          <a:xfrm>
            <a:off x="3905450" y="4272288"/>
            <a:ext cx="1901700" cy="1705200"/>
          </a:xfrm>
          <a:prstGeom prst="rect">
            <a:avLst/>
          </a:prstGeom>
          <a:solidFill>
            <a:srgbClr val="3D85C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lt1"/>
                </a:solidFill>
              </a:rPr>
              <a:t>Antecedentes personales y familiares de trastornos de salud mental</a:t>
            </a:r>
            <a:endParaRPr>
              <a:solidFill>
                <a:schemeClr val="lt1"/>
              </a:solidFill>
            </a:endParaRPr>
          </a:p>
        </p:txBody>
      </p:sp>
      <p:sp>
        <p:nvSpPr>
          <p:cNvPr id="314" name="Google Shape;314;g14eb7e415ae_0_29"/>
          <p:cNvSpPr/>
          <p:nvPr/>
        </p:nvSpPr>
        <p:spPr>
          <a:xfrm>
            <a:off x="1181975" y="4272288"/>
            <a:ext cx="1901700" cy="1705200"/>
          </a:xfrm>
          <a:prstGeom prst="rect">
            <a:avLst/>
          </a:prstGeom>
          <a:solidFill>
            <a:srgbClr val="6FA8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4475" rtl="0" algn="ctr">
              <a:lnSpc>
                <a:spcPct val="115000"/>
              </a:lnSpc>
              <a:spcBef>
                <a:spcPts val="0"/>
              </a:spcBef>
              <a:spcAft>
                <a:spcPts val="0"/>
              </a:spcAft>
              <a:buNone/>
            </a:pPr>
            <a:r>
              <a:rPr lang="es-ES" sz="1200">
                <a:solidFill>
                  <a:schemeClr val="lt1"/>
                </a:solidFill>
              </a:rPr>
              <a:t>La presencia de trastornos de ansiedad o del estado de ánimo comórbidos,uso de sustancias y condiciones médicas</a:t>
            </a:r>
            <a:endParaRPr>
              <a:solidFill>
                <a:schemeClr val="lt1"/>
              </a:solidFill>
            </a:endParaRPr>
          </a:p>
        </p:txBody>
      </p:sp>
      <p:pic>
        <p:nvPicPr>
          <p:cNvPr descr="1x/Recurso%205.png" id="315" name="Google Shape;315;g14eb7e415ae_0_29"/>
          <p:cNvPicPr preferRelativeResize="0"/>
          <p:nvPr/>
        </p:nvPicPr>
        <p:blipFill rotWithShape="1">
          <a:blip r:embed="rId3">
            <a:alphaModFix/>
          </a:blip>
          <a:srcRect b="0" l="0" r="0" t="0"/>
          <a:stretch/>
        </p:blipFill>
        <p:spPr>
          <a:xfrm>
            <a:off x="359839" y="66768"/>
            <a:ext cx="2019123" cy="579120"/>
          </a:xfrm>
          <a:prstGeom prst="rect">
            <a:avLst/>
          </a:prstGeom>
          <a:noFill/>
          <a:ln>
            <a:noFill/>
          </a:ln>
        </p:spPr>
      </p:pic>
      <p:sp>
        <p:nvSpPr>
          <p:cNvPr id="316" name="Google Shape;316;g14eb7e415ae_0_29"/>
          <p:cNvSpPr/>
          <p:nvPr/>
        </p:nvSpPr>
        <p:spPr>
          <a:xfrm>
            <a:off x="239824" y="644618"/>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17" name="Google Shape;317;g14eb7e415ae_0_29"/>
          <p:cNvPicPr preferRelativeResize="0"/>
          <p:nvPr/>
        </p:nvPicPr>
        <p:blipFill rotWithShape="1">
          <a:blip r:embed="rId4">
            <a:alphaModFix/>
          </a:blip>
          <a:srcRect b="49785" l="13190" r="33624" t="44882"/>
          <a:stretch/>
        </p:blipFill>
        <p:spPr>
          <a:xfrm>
            <a:off x="5256122" y="533493"/>
            <a:ext cx="3648074" cy="228600"/>
          </a:xfrm>
          <a:prstGeom prst="rect">
            <a:avLst/>
          </a:prstGeom>
          <a:noFill/>
          <a:ln>
            <a:noFill/>
          </a:ln>
        </p:spPr>
      </p:pic>
      <p:pic>
        <p:nvPicPr>
          <p:cNvPr descr="Resultado de imagen de simbolo de psicología" id="318" name="Google Shape;318;g14eb7e415ae_0_29"/>
          <p:cNvPicPr preferRelativeResize="0"/>
          <p:nvPr/>
        </p:nvPicPr>
        <p:blipFill rotWithShape="1">
          <a:blip r:embed="rId5">
            <a:alphaModFix/>
          </a:blip>
          <a:srcRect b="24399" l="22600" r="22397" t="24800"/>
          <a:stretch/>
        </p:blipFill>
        <p:spPr>
          <a:xfrm>
            <a:off x="6726147" y="66768"/>
            <a:ext cx="476250" cy="42037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g14eb7e415ae_0_160"/>
          <p:cNvSpPr/>
          <p:nvPr/>
        </p:nvSpPr>
        <p:spPr>
          <a:xfrm>
            <a:off x="1689814" y="1334425"/>
            <a:ext cx="2126700" cy="18417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dk1"/>
                </a:solidFill>
              </a:rPr>
              <a:t>Experiencia y respuesta a tratamientos anteriores</a:t>
            </a:r>
            <a:endParaRPr/>
          </a:p>
        </p:txBody>
      </p:sp>
      <p:sp>
        <p:nvSpPr>
          <p:cNvPr id="325" name="Google Shape;325;g14eb7e415ae_0_160"/>
          <p:cNvSpPr/>
          <p:nvPr/>
        </p:nvSpPr>
        <p:spPr>
          <a:xfrm>
            <a:off x="5090403" y="1334425"/>
            <a:ext cx="2126700" cy="1841700"/>
          </a:xfrm>
          <a:prstGeom prst="rect">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dk1"/>
                </a:solidFill>
              </a:rPr>
              <a:t>La calidad de las relaciones interpersonales y la red de apoyo social, las condiciones de vida, el aislamiento social, la situación laboral, incluido el entorno laboral, y el estado migratorio</a:t>
            </a:r>
            <a:endParaRPr/>
          </a:p>
        </p:txBody>
      </p:sp>
      <p:sp>
        <p:nvSpPr>
          <p:cNvPr id="326" name="Google Shape;326;g14eb7e415ae_0_160"/>
          <p:cNvSpPr/>
          <p:nvPr/>
        </p:nvSpPr>
        <p:spPr>
          <a:xfrm>
            <a:off x="6329948" y="3848544"/>
            <a:ext cx="1977300" cy="1773600"/>
          </a:xfrm>
          <a:prstGeom prst="rect">
            <a:avLst/>
          </a:prstGeom>
          <a:solidFill>
            <a:srgbClr val="0B5394"/>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lt1"/>
                </a:solidFill>
              </a:rPr>
              <a:t>Los objetivos del paciente y las expectativas del tratamiento.</a:t>
            </a:r>
            <a:endParaRPr sz="1200">
              <a:solidFill>
                <a:schemeClr val="lt1"/>
              </a:solidFill>
            </a:endParaRPr>
          </a:p>
        </p:txBody>
      </p:sp>
      <p:sp>
        <p:nvSpPr>
          <p:cNvPr id="327" name="Google Shape;327;g14eb7e415ae_0_160"/>
          <p:cNvSpPr/>
          <p:nvPr/>
        </p:nvSpPr>
        <p:spPr>
          <a:xfrm>
            <a:off x="3668632" y="3848544"/>
            <a:ext cx="1977300" cy="1773600"/>
          </a:xfrm>
          <a:prstGeom prst="rect">
            <a:avLst/>
          </a:prstGeom>
          <a:solidFill>
            <a:srgbClr val="3D85C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lt1"/>
                </a:solidFill>
              </a:rPr>
              <a:t>Evaluación médica que incluye revisión del sistema y examen físico apropiado y análisis de sangre, o antecedentes familiares relevantes </a:t>
            </a:r>
            <a:endParaRPr sz="1200">
              <a:solidFill>
                <a:schemeClr val="lt1"/>
              </a:solidFill>
            </a:endParaRPr>
          </a:p>
        </p:txBody>
      </p:sp>
      <p:sp>
        <p:nvSpPr>
          <p:cNvPr id="328" name="Google Shape;328;g14eb7e415ae_0_160"/>
          <p:cNvSpPr/>
          <p:nvPr/>
        </p:nvSpPr>
        <p:spPr>
          <a:xfrm>
            <a:off x="836763" y="3848544"/>
            <a:ext cx="1977300" cy="1773600"/>
          </a:xfrm>
          <a:prstGeom prst="rect">
            <a:avLst/>
          </a:prstGeom>
          <a:solidFill>
            <a:srgbClr val="6FA8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lt1"/>
                </a:solidFill>
              </a:rPr>
              <a:t>Seguridad, incluido el riesgo de suicidio</a:t>
            </a:r>
            <a:endParaRPr>
              <a:solidFill>
                <a:schemeClr val="lt1"/>
              </a:solidFill>
            </a:endParaRPr>
          </a:p>
        </p:txBody>
      </p:sp>
      <p:pic>
        <p:nvPicPr>
          <p:cNvPr descr="1x/Recurso%205.png" id="329" name="Google Shape;329;g14eb7e415ae_0_160"/>
          <p:cNvPicPr preferRelativeResize="0"/>
          <p:nvPr/>
        </p:nvPicPr>
        <p:blipFill rotWithShape="1">
          <a:blip r:embed="rId3">
            <a:alphaModFix/>
          </a:blip>
          <a:srcRect b="0" l="0" r="0" t="0"/>
          <a:stretch/>
        </p:blipFill>
        <p:spPr>
          <a:xfrm>
            <a:off x="445114" y="77693"/>
            <a:ext cx="2019123" cy="579120"/>
          </a:xfrm>
          <a:prstGeom prst="rect">
            <a:avLst/>
          </a:prstGeom>
          <a:noFill/>
          <a:ln>
            <a:noFill/>
          </a:ln>
        </p:spPr>
      </p:pic>
      <p:sp>
        <p:nvSpPr>
          <p:cNvPr id="330" name="Google Shape;330;g14eb7e415ae_0_160"/>
          <p:cNvSpPr/>
          <p:nvPr/>
        </p:nvSpPr>
        <p:spPr>
          <a:xfrm>
            <a:off x="325099" y="6555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31" name="Google Shape;331;g14eb7e415ae_0_160"/>
          <p:cNvPicPr preferRelativeResize="0"/>
          <p:nvPr/>
        </p:nvPicPr>
        <p:blipFill rotWithShape="1">
          <a:blip r:embed="rId4">
            <a:alphaModFix/>
          </a:blip>
          <a:srcRect b="49785" l="13190" r="33624" t="44882"/>
          <a:stretch/>
        </p:blipFill>
        <p:spPr>
          <a:xfrm>
            <a:off x="5341397" y="544418"/>
            <a:ext cx="3648074" cy="228600"/>
          </a:xfrm>
          <a:prstGeom prst="rect">
            <a:avLst/>
          </a:prstGeom>
          <a:noFill/>
          <a:ln>
            <a:noFill/>
          </a:ln>
        </p:spPr>
      </p:pic>
      <p:pic>
        <p:nvPicPr>
          <p:cNvPr descr="Resultado de imagen de simbolo de psicología" id="332" name="Google Shape;332;g14eb7e415ae_0_160"/>
          <p:cNvPicPr preferRelativeResize="0"/>
          <p:nvPr/>
        </p:nvPicPr>
        <p:blipFill rotWithShape="1">
          <a:blip r:embed="rId5">
            <a:alphaModFix/>
          </a:blip>
          <a:srcRect b="24399" l="22600" r="22397" t="24800"/>
          <a:stretch/>
        </p:blipFill>
        <p:spPr>
          <a:xfrm>
            <a:off x="6811422" y="77693"/>
            <a:ext cx="476250" cy="42037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pic>
        <p:nvPicPr>
          <p:cNvPr descr="1x/Recurso%205.png" id="338" name="Google Shape;338;g154dea90f84_0_17"/>
          <p:cNvPicPr preferRelativeResize="0"/>
          <p:nvPr/>
        </p:nvPicPr>
        <p:blipFill rotWithShape="1">
          <a:blip r:embed="rId3">
            <a:alphaModFix/>
          </a:blip>
          <a:srcRect b="0" l="0" r="0" t="0"/>
          <a:stretch/>
        </p:blipFill>
        <p:spPr>
          <a:xfrm>
            <a:off x="359826" y="91393"/>
            <a:ext cx="2019123" cy="579120"/>
          </a:xfrm>
          <a:prstGeom prst="rect">
            <a:avLst/>
          </a:prstGeom>
          <a:noFill/>
          <a:ln>
            <a:noFill/>
          </a:ln>
        </p:spPr>
      </p:pic>
      <p:sp>
        <p:nvSpPr>
          <p:cNvPr id="339" name="Google Shape;339;g154dea90f84_0_17"/>
          <p:cNvSpPr/>
          <p:nvPr/>
        </p:nvSpPr>
        <p:spPr>
          <a:xfrm>
            <a:off x="239812" y="66924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40" name="Google Shape;340;g154dea90f84_0_17"/>
          <p:cNvPicPr preferRelativeResize="0"/>
          <p:nvPr/>
        </p:nvPicPr>
        <p:blipFill rotWithShape="1">
          <a:blip r:embed="rId4">
            <a:alphaModFix/>
          </a:blip>
          <a:srcRect b="49785" l="13190" r="33624" t="44882"/>
          <a:stretch/>
        </p:blipFill>
        <p:spPr>
          <a:xfrm>
            <a:off x="5256109" y="558118"/>
            <a:ext cx="3648074" cy="228600"/>
          </a:xfrm>
          <a:prstGeom prst="rect">
            <a:avLst/>
          </a:prstGeom>
          <a:noFill/>
          <a:ln>
            <a:noFill/>
          </a:ln>
        </p:spPr>
      </p:pic>
      <p:pic>
        <p:nvPicPr>
          <p:cNvPr descr="Resultado de imagen de simbolo de psicología" id="341" name="Google Shape;341;g154dea90f84_0_17"/>
          <p:cNvPicPr preferRelativeResize="0"/>
          <p:nvPr/>
        </p:nvPicPr>
        <p:blipFill rotWithShape="1">
          <a:blip r:embed="rId5">
            <a:alphaModFix/>
          </a:blip>
          <a:srcRect b="24399" l="22600" r="22397" t="24800"/>
          <a:stretch/>
        </p:blipFill>
        <p:spPr>
          <a:xfrm>
            <a:off x="6726134" y="91393"/>
            <a:ext cx="476250" cy="420370"/>
          </a:xfrm>
          <a:prstGeom prst="rect">
            <a:avLst/>
          </a:prstGeom>
          <a:noFill/>
          <a:ln>
            <a:noFill/>
          </a:ln>
        </p:spPr>
      </p:pic>
      <p:sp>
        <p:nvSpPr>
          <p:cNvPr id="342" name="Google Shape;342;g154dea90f84_0_17"/>
          <p:cNvSpPr txBox="1"/>
          <p:nvPr/>
        </p:nvSpPr>
        <p:spPr>
          <a:xfrm>
            <a:off x="550650" y="1247475"/>
            <a:ext cx="3829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Instrumentos de evaluación</a:t>
            </a:r>
            <a:endParaRPr sz="2800">
              <a:solidFill>
                <a:srgbClr val="002060"/>
              </a:solidFill>
              <a:latin typeface="Cabin Condensed SemiBold"/>
              <a:ea typeface="Cabin Condensed SemiBold"/>
              <a:cs typeface="Cabin Condensed SemiBold"/>
              <a:sym typeface="Cabin Condensed SemiBold"/>
            </a:endParaRPr>
          </a:p>
        </p:txBody>
      </p:sp>
      <p:graphicFrame>
        <p:nvGraphicFramePr>
          <p:cNvPr id="343" name="Google Shape;343;g154dea90f84_0_17"/>
          <p:cNvGraphicFramePr/>
          <p:nvPr/>
        </p:nvGraphicFramePr>
        <p:xfrm>
          <a:off x="891763" y="2031650"/>
          <a:ext cx="3000000" cy="3000000"/>
        </p:xfrm>
        <a:graphic>
          <a:graphicData uri="http://schemas.openxmlformats.org/drawingml/2006/table">
            <a:tbl>
              <a:tblPr>
                <a:noFill/>
                <a:tableStyleId>{9163330B-ACCD-49B1-BF83-6EEDB58134DD}</a:tableStyleId>
              </a:tblPr>
              <a:tblGrid>
                <a:gridCol w="3673950"/>
                <a:gridCol w="3686500"/>
              </a:tblGrid>
              <a:tr h="533775">
                <a:tc>
                  <a:txBody>
                    <a:bodyPr/>
                    <a:lstStyle/>
                    <a:p>
                      <a:pPr indent="0" lvl="0" marL="0" rtl="0" algn="l">
                        <a:lnSpc>
                          <a:spcPct val="115000"/>
                        </a:lnSpc>
                        <a:spcBef>
                          <a:spcPts val="0"/>
                        </a:spcBef>
                        <a:spcAft>
                          <a:spcPts val="0"/>
                        </a:spcAft>
                        <a:buNone/>
                      </a:pPr>
                      <a:r>
                        <a:rPr b="1" lang="es-ES" sz="1500"/>
                        <a:t>Instrumento</a:t>
                      </a:r>
                      <a:endParaRPr b="1"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s-ES" sz="1500"/>
                        <a:t>Descripción</a:t>
                      </a:r>
                      <a:endParaRPr b="1"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556925">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Cuestionario de Cogniciones Agorafóbicas (Chambless et al., 1984)</a:t>
                      </a:r>
                      <a:endParaRPr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Mide la frecuencia de los pensamientos sobre las consecuencias catastróficas de la ansiedad y el pánico</a:t>
                      </a:r>
                      <a:endParaRPr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874825">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Índice de Sensibilidad a la Ansiedad (Reiss et al., 1986),</a:t>
                      </a:r>
                      <a:endParaRPr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Mide los síntomas de excitación ansiosa;</a:t>
                      </a:r>
                      <a:endParaRPr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874825">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Inventario de Movilidad (Chambless et al., 1985).</a:t>
                      </a:r>
                      <a:endParaRPr sz="15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5745" rtl="0" algn="l">
                        <a:lnSpc>
                          <a:spcPct val="115000"/>
                        </a:lnSpc>
                        <a:spcBef>
                          <a:spcPts val="0"/>
                        </a:spcBef>
                        <a:spcAft>
                          <a:spcPts val="0"/>
                        </a:spcAft>
                        <a:buClr>
                          <a:schemeClr val="dk1"/>
                        </a:buClr>
                        <a:buSzPts val="1100"/>
                        <a:buFont typeface="Arial"/>
                        <a:buNone/>
                      </a:pPr>
                      <a:r>
                        <a:rPr lang="es-ES" sz="1500">
                          <a:solidFill>
                            <a:schemeClr val="dk1"/>
                          </a:solidFill>
                        </a:rPr>
                        <a:t>Mide la evitación de situaciones agorafóbicas típicas </a:t>
                      </a:r>
                      <a:endParaRPr sz="15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g154bd11598d_0_26"/>
          <p:cNvSpPr txBox="1"/>
          <p:nvPr/>
        </p:nvSpPr>
        <p:spPr>
          <a:xfrm>
            <a:off x="239825" y="1247925"/>
            <a:ext cx="7218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Medidas de </a:t>
            </a:r>
            <a:r>
              <a:rPr lang="es-ES" sz="2800">
                <a:solidFill>
                  <a:srgbClr val="002060"/>
                </a:solidFill>
                <a:latin typeface="Cabin Condensed SemiBold"/>
                <a:ea typeface="Cabin Condensed SemiBold"/>
                <a:cs typeface="Cabin Condensed SemiBold"/>
                <a:sym typeface="Cabin Condensed SemiBold"/>
              </a:rPr>
              <a:t>autoinforme</a:t>
            </a:r>
            <a:r>
              <a:rPr lang="es-ES" sz="2800">
                <a:solidFill>
                  <a:srgbClr val="002060"/>
                </a:solidFill>
                <a:latin typeface="Cabin Condensed SemiBold"/>
                <a:ea typeface="Cabin Condensed SemiBold"/>
                <a:cs typeface="Cabin Condensed SemiBold"/>
                <a:sym typeface="Cabin Condensed SemiBold"/>
              </a:rPr>
              <a:t> para el </a:t>
            </a:r>
            <a:r>
              <a:rPr lang="es-ES" sz="2800">
                <a:solidFill>
                  <a:srgbClr val="002060"/>
                </a:solidFill>
                <a:latin typeface="Cabin Condensed SemiBold"/>
                <a:ea typeface="Cabin Condensed SemiBold"/>
                <a:cs typeface="Cabin Condensed SemiBold"/>
                <a:sym typeface="Cabin Condensed SemiBold"/>
              </a:rPr>
              <a:t>Trastorno</a:t>
            </a:r>
            <a:r>
              <a:rPr lang="es-ES" sz="2800">
                <a:solidFill>
                  <a:srgbClr val="002060"/>
                </a:solidFill>
                <a:latin typeface="Cabin Condensed SemiBold"/>
                <a:ea typeface="Cabin Condensed SemiBold"/>
                <a:cs typeface="Cabin Condensed SemiBold"/>
                <a:sym typeface="Cabin Condensed SemiBold"/>
              </a:rPr>
              <a:t> de Pánico</a:t>
            </a:r>
            <a:endParaRPr sz="2800">
              <a:solidFill>
                <a:srgbClr val="002060"/>
              </a:solidFill>
              <a:latin typeface="Cabin Condensed SemiBold"/>
              <a:ea typeface="Cabin Condensed SemiBold"/>
              <a:cs typeface="Cabin Condensed SemiBold"/>
              <a:sym typeface="Cabin Condensed SemiBold"/>
            </a:endParaRPr>
          </a:p>
        </p:txBody>
      </p:sp>
      <p:graphicFrame>
        <p:nvGraphicFramePr>
          <p:cNvPr id="350" name="Google Shape;350;g154bd11598d_0_26"/>
          <p:cNvGraphicFramePr/>
          <p:nvPr/>
        </p:nvGraphicFramePr>
        <p:xfrm>
          <a:off x="714600" y="2060575"/>
          <a:ext cx="3000000" cy="3000000"/>
        </p:xfrm>
        <a:graphic>
          <a:graphicData uri="http://schemas.openxmlformats.org/drawingml/2006/table">
            <a:tbl>
              <a:tblPr>
                <a:noFill/>
                <a:tableStyleId>{9163330B-ACCD-49B1-BF83-6EEDB58134DD}</a:tableStyleId>
              </a:tblPr>
              <a:tblGrid>
                <a:gridCol w="2571600"/>
                <a:gridCol w="2571600"/>
                <a:gridCol w="2571600"/>
              </a:tblGrid>
              <a:tr h="700150">
                <a:tc>
                  <a:txBody>
                    <a:bodyPr/>
                    <a:lstStyle/>
                    <a:p>
                      <a:pPr indent="0" lvl="0" marL="0" rtl="0" algn="l">
                        <a:spcBef>
                          <a:spcPts val="0"/>
                        </a:spcBef>
                        <a:spcAft>
                          <a:spcPts val="0"/>
                        </a:spcAft>
                        <a:buNone/>
                      </a:pPr>
                      <a:r>
                        <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Escala de gravedad del trastorno de pánico autoinformado (PSS-SR)</a:t>
                      </a:r>
                      <a:endParaRPr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Escala de pánico y de agorafobia (PAS)</a:t>
                      </a:r>
                      <a:endParaRPr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00150">
                <a:tc>
                  <a:txBody>
                    <a:bodyPr/>
                    <a:lstStyle/>
                    <a:p>
                      <a:pPr indent="0" lvl="0" marL="0" rtl="0" algn="l">
                        <a:spcBef>
                          <a:spcPts val="0"/>
                        </a:spcBef>
                        <a:spcAft>
                          <a:spcPts val="0"/>
                        </a:spcAft>
                        <a:buNone/>
                      </a:pPr>
                      <a:r>
                        <a:rPr b="1" lang="es-ES" sz="1500"/>
                        <a:t>Descripción</a:t>
                      </a:r>
                      <a:endParaRPr b="1"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7 ítems en una escala de 5 puntos (0–4)</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13 ítems en una escala de 5 puntos (0–4)</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00150">
                <a:tc>
                  <a:txBody>
                    <a:bodyPr/>
                    <a:lstStyle/>
                    <a:p>
                      <a:pPr indent="0" lvl="0" marL="0" rtl="0" algn="l">
                        <a:spcBef>
                          <a:spcPts val="0"/>
                        </a:spcBef>
                        <a:spcAft>
                          <a:spcPts val="0"/>
                        </a:spcAft>
                        <a:buNone/>
                      </a:pPr>
                      <a:r>
                        <a:rPr b="1" lang="es-ES" sz="1500"/>
                        <a:t>Puntuación</a:t>
                      </a:r>
                      <a:endParaRPr b="1"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Sumar respuestas a 7 elementos (rango, 0–28)</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Sumar respuestas de 13 ítems (rango, 0–52)</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00150">
                <a:tc>
                  <a:txBody>
                    <a:bodyPr/>
                    <a:lstStyle/>
                    <a:p>
                      <a:pPr indent="0" lvl="0" marL="0" rtl="0" algn="l">
                        <a:spcBef>
                          <a:spcPts val="0"/>
                        </a:spcBef>
                        <a:spcAft>
                          <a:spcPts val="0"/>
                        </a:spcAft>
                        <a:buNone/>
                      </a:pPr>
                      <a:r>
                        <a:rPr b="1" lang="es-ES" sz="1500"/>
                        <a:t>Corte de diagnóstico</a:t>
                      </a:r>
                      <a:endParaRPr b="1"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Una puntuación de ⩾9 sugiere un trastorno de pánico</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t>Mide la severidad y la respuesta.</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41350">
                <a:tc>
                  <a:txBody>
                    <a:bodyPr/>
                    <a:lstStyle/>
                    <a:p>
                      <a:pPr indent="0" lvl="0" marL="0" rtl="0" algn="l">
                        <a:spcBef>
                          <a:spcPts val="0"/>
                        </a:spcBef>
                        <a:spcAft>
                          <a:spcPts val="0"/>
                        </a:spcAft>
                        <a:buNone/>
                      </a:pPr>
                      <a:r>
                        <a:rPr b="1" lang="es-ES" sz="1500"/>
                        <a:t>Acceso</a:t>
                      </a:r>
                      <a:endParaRPr b="1"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uFill>
                            <a:noFill/>
                          </a:uFill>
                          <a:hlinkClick r:id="rId3"/>
                        </a:rPr>
                        <a:t>www.outcometracker.org</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500">
                          <a:uFill>
                            <a:noFill/>
                          </a:uFill>
                          <a:hlinkClick r:id="rId4"/>
                        </a:rPr>
                        <a:t>https://psychology-tools.com</a:t>
                      </a:r>
                      <a:endParaRPr i="1" sz="15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pic>
        <p:nvPicPr>
          <p:cNvPr descr="1x/Recurso%205.png" id="351" name="Google Shape;351;g154bd11598d_0_26"/>
          <p:cNvPicPr preferRelativeResize="0"/>
          <p:nvPr/>
        </p:nvPicPr>
        <p:blipFill rotWithShape="1">
          <a:blip r:embed="rId5">
            <a:alphaModFix/>
          </a:blip>
          <a:srcRect b="0" l="0" r="0" t="0"/>
          <a:stretch/>
        </p:blipFill>
        <p:spPr>
          <a:xfrm>
            <a:off x="359839" y="66768"/>
            <a:ext cx="2019123" cy="579120"/>
          </a:xfrm>
          <a:prstGeom prst="rect">
            <a:avLst/>
          </a:prstGeom>
          <a:noFill/>
          <a:ln>
            <a:noFill/>
          </a:ln>
        </p:spPr>
      </p:pic>
      <p:sp>
        <p:nvSpPr>
          <p:cNvPr id="352" name="Google Shape;352;g154bd11598d_0_26"/>
          <p:cNvSpPr/>
          <p:nvPr/>
        </p:nvSpPr>
        <p:spPr>
          <a:xfrm>
            <a:off x="239824" y="644618"/>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53" name="Google Shape;353;g154bd11598d_0_26"/>
          <p:cNvPicPr preferRelativeResize="0"/>
          <p:nvPr/>
        </p:nvPicPr>
        <p:blipFill rotWithShape="1">
          <a:blip r:embed="rId6">
            <a:alphaModFix/>
          </a:blip>
          <a:srcRect b="49785" l="13190" r="33624" t="44882"/>
          <a:stretch/>
        </p:blipFill>
        <p:spPr>
          <a:xfrm>
            <a:off x="5256122" y="533493"/>
            <a:ext cx="3648074" cy="228600"/>
          </a:xfrm>
          <a:prstGeom prst="rect">
            <a:avLst/>
          </a:prstGeom>
          <a:noFill/>
          <a:ln>
            <a:noFill/>
          </a:ln>
        </p:spPr>
      </p:pic>
      <p:pic>
        <p:nvPicPr>
          <p:cNvPr descr="Resultado de imagen de simbolo de psicología" id="354" name="Google Shape;354;g154bd11598d_0_26"/>
          <p:cNvPicPr preferRelativeResize="0"/>
          <p:nvPr/>
        </p:nvPicPr>
        <p:blipFill rotWithShape="1">
          <a:blip r:embed="rId7">
            <a:alphaModFix/>
          </a:blip>
          <a:srcRect b="24399" l="22600" r="22397" t="24800"/>
          <a:stretch/>
        </p:blipFill>
        <p:spPr>
          <a:xfrm>
            <a:off x="6811422" y="77693"/>
            <a:ext cx="476250" cy="42037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pic>
        <p:nvPicPr>
          <p:cNvPr descr="1x/Recurso%205.png" id="360" name="Google Shape;360;g154dea90f84_0_0"/>
          <p:cNvPicPr preferRelativeResize="0"/>
          <p:nvPr/>
        </p:nvPicPr>
        <p:blipFill rotWithShape="1">
          <a:blip r:embed="rId3">
            <a:alphaModFix/>
          </a:blip>
          <a:srcRect b="0" l="0" r="0" t="0"/>
          <a:stretch/>
        </p:blipFill>
        <p:spPr>
          <a:xfrm>
            <a:off x="359826" y="54443"/>
            <a:ext cx="2019123" cy="579120"/>
          </a:xfrm>
          <a:prstGeom prst="rect">
            <a:avLst/>
          </a:prstGeom>
          <a:noFill/>
          <a:ln>
            <a:noFill/>
          </a:ln>
        </p:spPr>
      </p:pic>
      <p:sp>
        <p:nvSpPr>
          <p:cNvPr id="361" name="Google Shape;361;g154dea90f84_0_0"/>
          <p:cNvSpPr/>
          <p:nvPr/>
        </p:nvSpPr>
        <p:spPr>
          <a:xfrm>
            <a:off x="239812" y="6322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62" name="Google Shape;362;g154dea90f84_0_0"/>
          <p:cNvPicPr preferRelativeResize="0"/>
          <p:nvPr/>
        </p:nvPicPr>
        <p:blipFill rotWithShape="1">
          <a:blip r:embed="rId4">
            <a:alphaModFix/>
          </a:blip>
          <a:srcRect b="49785" l="13190" r="33624" t="44882"/>
          <a:stretch/>
        </p:blipFill>
        <p:spPr>
          <a:xfrm>
            <a:off x="5256109" y="521168"/>
            <a:ext cx="3648074" cy="228600"/>
          </a:xfrm>
          <a:prstGeom prst="rect">
            <a:avLst/>
          </a:prstGeom>
          <a:noFill/>
          <a:ln>
            <a:noFill/>
          </a:ln>
        </p:spPr>
      </p:pic>
      <p:pic>
        <p:nvPicPr>
          <p:cNvPr descr="Resultado de imagen de simbolo de psicología" id="363" name="Google Shape;363;g154dea90f84_0_0"/>
          <p:cNvPicPr preferRelativeResize="0"/>
          <p:nvPr/>
        </p:nvPicPr>
        <p:blipFill rotWithShape="1">
          <a:blip r:embed="rId5">
            <a:alphaModFix/>
          </a:blip>
          <a:srcRect b="24399" l="22600" r="22397" t="24800"/>
          <a:stretch/>
        </p:blipFill>
        <p:spPr>
          <a:xfrm>
            <a:off x="6811409" y="65368"/>
            <a:ext cx="476250" cy="420370"/>
          </a:xfrm>
          <a:prstGeom prst="rect">
            <a:avLst/>
          </a:prstGeom>
          <a:noFill/>
          <a:ln>
            <a:noFill/>
          </a:ln>
        </p:spPr>
      </p:pic>
      <p:sp>
        <p:nvSpPr>
          <p:cNvPr id="364" name="Google Shape;364;g154dea90f84_0_0"/>
          <p:cNvSpPr txBox="1"/>
          <p:nvPr/>
        </p:nvSpPr>
        <p:spPr>
          <a:xfrm>
            <a:off x="462725" y="1150975"/>
            <a:ext cx="53805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Seguimiento del progreso</a:t>
            </a:r>
            <a:endParaRPr sz="2800">
              <a:solidFill>
                <a:srgbClr val="002060"/>
              </a:solidFill>
              <a:latin typeface="Cabin Condensed SemiBold"/>
              <a:ea typeface="Cabin Condensed SemiBold"/>
              <a:cs typeface="Cabin Condensed SemiBold"/>
              <a:sym typeface="Cabin Condensed SemiBold"/>
            </a:endParaRPr>
          </a:p>
        </p:txBody>
      </p:sp>
      <p:sp>
        <p:nvSpPr>
          <p:cNvPr id="365" name="Google Shape;365;g154dea90f84_0_0"/>
          <p:cNvSpPr txBox="1"/>
          <p:nvPr/>
        </p:nvSpPr>
        <p:spPr>
          <a:xfrm>
            <a:off x="849700" y="2167800"/>
            <a:ext cx="6808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366" name="Google Shape;366;g154dea90f84_0_0"/>
          <p:cNvSpPr txBox="1"/>
          <p:nvPr/>
        </p:nvSpPr>
        <p:spPr>
          <a:xfrm>
            <a:off x="607675" y="1818450"/>
            <a:ext cx="8010600" cy="1098900"/>
          </a:xfrm>
          <a:prstGeom prst="rect">
            <a:avLst/>
          </a:prstGeom>
          <a:noFill/>
          <a:ln>
            <a:noFill/>
          </a:ln>
        </p:spPr>
        <p:txBody>
          <a:bodyPr anchorCtr="0" anchor="t" bIns="91425" lIns="91425" spcFirstLastPara="1" rIns="91425" wrap="square" tIns="91425">
            <a:spAutoFit/>
          </a:bodyPr>
          <a:lstStyle/>
          <a:p>
            <a:pPr indent="0" lvl="0" marL="71120" marR="26035" rtl="0" algn="l">
              <a:lnSpc>
                <a:spcPct val="115000"/>
              </a:lnSpc>
              <a:spcBef>
                <a:spcPts val="600"/>
              </a:spcBef>
              <a:spcAft>
                <a:spcPts val="0"/>
              </a:spcAft>
              <a:buClr>
                <a:schemeClr val="dk1"/>
              </a:buClr>
              <a:buSzPts val="1100"/>
              <a:buFont typeface="Arial"/>
              <a:buNone/>
            </a:pPr>
            <a:r>
              <a:rPr lang="es-ES" sz="1800"/>
              <a:t>Esto implica monitorear el malestar causado por los ataques de pánico, su frecuencia, la evitación de situaciones temidas y el deterioro funcional asociado.</a:t>
            </a:r>
            <a:endParaRPr sz="1800"/>
          </a:p>
        </p:txBody>
      </p:sp>
      <p:pic>
        <p:nvPicPr>
          <p:cNvPr id="367" name="Google Shape;367;g154dea90f84_0_0"/>
          <p:cNvPicPr preferRelativeResize="0"/>
          <p:nvPr/>
        </p:nvPicPr>
        <p:blipFill>
          <a:blip r:embed="rId6">
            <a:alphaModFix/>
          </a:blip>
          <a:stretch>
            <a:fillRect/>
          </a:stretch>
        </p:blipFill>
        <p:spPr>
          <a:xfrm>
            <a:off x="3242800" y="2859400"/>
            <a:ext cx="3434532" cy="303097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pic>
        <p:nvPicPr>
          <p:cNvPr descr="1x/Recurso%205.png" id="373" name="Google Shape;373;g154dea90f84_0_28"/>
          <p:cNvPicPr preferRelativeResize="0"/>
          <p:nvPr/>
        </p:nvPicPr>
        <p:blipFill rotWithShape="1">
          <a:blip r:embed="rId3">
            <a:alphaModFix/>
          </a:blip>
          <a:srcRect b="0" l="0" r="0" t="0"/>
          <a:stretch/>
        </p:blipFill>
        <p:spPr>
          <a:xfrm>
            <a:off x="359826" y="85918"/>
            <a:ext cx="2019123" cy="579120"/>
          </a:xfrm>
          <a:prstGeom prst="rect">
            <a:avLst/>
          </a:prstGeom>
          <a:noFill/>
          <a:ln>
            <a:noFill/>
          </a:ln>
        </p:spPr>
      </p:pic>
      <p:sp>
        <p:nvSpPr>
          <p:cNvPr id="374" name="Google Shape;374;g154dea90f84_0_28"/>
          <p:cNvSpPr/>
          <p:nvPr/>
        </p:nvSpPr>
        <p:spPr>
          <a:xfrm>
            <a:off x="239812" y="663768"/>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375" name="Google Shape;375;g154dea90f84_0_28"/>
          <p:cNvPicPr preferRelativeResize="0"/>
          <p:nvPr/>
        </p:nvPicPr>
        <p:blipFill rotWithShape="1">
          <a:blip r:embed="rId4">
            <a:alphaModFix/>
          </a:blip>
          <a:srcRect b="49785" l="13190" r="33624" t="44882"/>
          <a:stretch/>
        </p:blipFill>
        <p:spPr>
          <a:xfrm>
            <a:off x="5256109" y="552643"/>
            <a:ext cx="3648074" cy="228600"/>
          </a:xfrm>
          <a:prstGeom prst="rect">
            <a:avLst/>
          </a:prstGeom>
          <a:noFill/>
          <a:ln>
            <a:noFill/>
          </a:ln>
        </p:spPr>
      </p:pic>
      <p:pic>
        <p:nvPicPr>
          <p:cNvPr descr="Resultado de imagen de simbolo de psicología" id="376" name="Google Shape;376;g154dea90f84_0_28"/>
          <p:cNvPicPr preferRelativeResize="0"/>
          <p:nvPr/>
        </p:nvPicPr>
        <p:blipFill rotWithShape="1">
          <a:blip r:embed="rId5">
            <a:alphaModFix/>
          </a:blip>
          <a:srcRect b="24399" l="22600" r="22397" t="24800"/>
          <a:stretch/>
        </p:blipFill>
        <p:spPr>
          <a:xfrm>
            <a:off x="6726134" y="85918"/>
            <a:ext cx="476250" cy="420370"/>
          </a:xfrm>
          <a:prstGeom prst="rect">
            <a:avLst/>
          </a:prstGeom>
          <a:noFill/>
          <a:ln>
            <a:noFill/>
          </a:ln>
        </p:spPr>
      </p:pic>
      <p:graphicFrame>
        <p:nvGraphicFramePr>
          <p:cNvPr id="377" name="Google Shape;377;g154dea90f84_0_28"/>
          <p:cNvGraphicFramePr/>
          <p:nvPr/>
        </p:nvGraphicFramePr>
        <p:xfrm>
          <a:off x="359825" y="1884250"/>
          <a:ext cx="3000000" cy="3000000"/>
        </p:xfrm>
        <a:graphic>
          <a:graphicData uri="http://schemas.openxmlformats.org/drawingml/2006/table">
            <a:tbl>
              <a:tblPr>
                <a:noFill/>
                <a:tableStyleId>{9163330B-ACCD-49B1-BF83-6EEDB58134DD}</a:tableStyleId>
              </a:tblPr>
              <a:tblGrid>
                <a:gridCol w="4272175"/>
                <a:gridCol w="4272175"/>
              </a:tblGrid>
              <a:tr h="492750">
                <a:tc gridSpan="2">
                  <a:txBody>
                    <a:bodyPr/>
                    <a:lstStyle/>
                    <a:p>
                      <a:pPr indent="0" lvl="0" marL="0" rtl="0" algn="ctr">
                        <a:spcBef>
                          <a:spcPts val="0"/>
                        </a:spcBef>
                        <a:spcAft>
                          <a:spcPts val="0"/>
                        </a:spcAft>
                        <a:buNone/>
                      </a:pPr>
                      <a:r>
                        <a:rPr b="1" lang="es-ES"/>
                        <a:t>Recomendaciones para el tratamiento del trastorno de pánico</a:t>
                      </a:r>
                      <a:endParaRPr b="1"/>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3464550">
                <a:tc>
                  <a:txBody>
                    <a:bodyPr/>
                    <a:lstStyle/>
                    <a:p>
                      <a:pPr indent="0" lvl="0" marL="0" marR="189865" rtl="0" algn="l">
                        <a:lnSpc>
                          <a:spcPct val="115000"/>
                        </a:lnSpc>
                        <a:spcBef>
                          <a:spcPts val="345"/>
                        </a:spcBef>
                        <a:spcAft>
                          <a:spcPts val="0"/>
                        </a:spcAft>
                        <a:buNone/>
                      </a:pPr>
                      <a:r>
                        <a:rPr lang="es-ES" sz="1200"/>
                        <a:t>El tratamiento del trastorno de pánico debe seguir un enfoque pragmático y colaborativo, comenzando con psicoeducación y asesoramiento sobre los factores del estilo de vida (p. ej., alimentación saludable, buen sueño, ejercicio regular y consumo reducido de cafeína, tabaco y alcohol).</a:t>
                      </a:r>
                      <a:endParaRPr sz="1200"/>
                    </a:p>
                    <a:p>
                      <a:pPr indent="0" lvl="0" marL="0" marR="255270" rtl="0" algn="l">
                        <a:lnSpc>
                          <a:spcPct val="115000"/>
                        </a:lnSpc>
                        <a:spcBef>
                          <a:spcPts val="0"/>
                        </a:spcBef>
                        <a:spcAft>
                          <a:spcPts val="0"/>
                        </a:spcAft>
                        <a:buNone/>
                      </a:pPr>
                      <a:r>
                        <a:rPr lang="es-ES" sz="1200"/>
                        <a:t>Se puede considerar la espera vigilante (monitorización de la respuesta a la psicoeducación y medidas de estilo de vida), seguida de tratamientos específicos según sea necesario. La selección del tratamiento inicial entre las opciones respaldadas por la evidencia de los ECA debe tener en cuenta la gravedad,preferencia del paciente, accesibilidad, costo, tolerabilidad y seguridad.</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189865" rtl="0" algn="l">
                        <a:lnSpc>
                          <a:spcPct val="200000"/>
                        </a:lnSpc>
                        <a:spcBef>
                          <a:spcPts val="345"/>
                        </a:spcBef>
                        <a:spcAft>
                          <a:spcPts val="0"/>
                        </a:spcAft>
                        <a:buNone/>
                      </a:pPr>
                      <a:r>
                        <a:rPr lang="es-ES" sz="1200"/>
                        <a:t>CBR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378" name="Google Shape;378;g154dea90f84_0_28"/>
          <p:cNvSpPr txBox="1"/>
          <p:nvPr/>
        </p:nvSpPr>
        <p:spPr>
          <a:xfrm>
            <a:off x="576600" y="1065300"/>
            <a:ext cx="3189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Tratamiento</a:t>
            </a:r>
            <a:endParaRPr>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pic>
        <p:nvPicPr>
          <p:cNvPr descr="1x/Recurso%205.png" id="384" name="Google Shape;384;g154dea90f84_0_42"/>
          <p:cNvPicPr preferRelativeResize="0"/>
          <p:nvPr/>
        </p:nvPicPr>
        <p:blipFill rotWithShape="1">
          <a:blip r:embed="rId3">
            <a:alphaModFix/>
          </a:blip>
          <a:srcRect b="0" l="0" r="0" t="0"/>
          <a:stretch/>
        </p:blipFill>
        <p:spPr>
          <a:xfrm>
            <a:off x="359826" y="85918"/>
            <a:ext cx="2019123" cy="579120"/>
          </a:xfrm>
          <a:prstGeom prst="rect">
            <a:avLst/>
          </a:prstGeom>
          <a:noFill/>
          <a:ln>
            <a:noFill/>
          </a:ln>
        </p:spPr>
      </p:pic>
      <p:pic>
        <p:nvPicPr>
          <p:cNvPr id="385" name="Google Shape;385;g154dea90f84_0_42"/>
          <p:cNvPicPr preferRelativeResize="0"/>
          <p:nvPr/>
        </p:nvPicPr>
        <p:blipFill rotWithShape="1">
          <a:blip r:embed="rId4">
            <a:alphaModFix/>
          </a:blip>
          <a:srcRect b="49785" l="13190" r="33624" t="44882"/>
          <a:stretch/>
        </p:blipFill>
        <p:spPr>
          <a:xfrm>
            <a:off x="5256109" y="552643"/>
            <a:ext cx="3648074" cy="228600"/>
          </a:xfrm>
          <a:prstGeom prst="rect">
            <a:avLst/>
          </a:prstGeom>
          <a:noFill/>
          <a:ln>
            <a:noFill/>
          </a:ln>
        </p:spPr>
      </p:pic>
      <p:pic>
        <p:nvPicPr>
          <p:cNvPr descr="Resultado de imagen de simbolo de psicología" id="386" name="Google Shape;386;g154dea90f84_0_42"/>
          <p:cNvPicPr preferRelativeResize="0"/>
          <p:nvPr/>
        </p:nvPicPr>
        <p:blipFill rotWithShape="1">
          <a:blip r:embed="rId5">
            <a:alphaModFix/>
          </a:blip>
          <a:srcRect b="24399" l="22600" r="22397" t="24800"/>
          <a:stretch/>
        </p:blipFill>
        <p:spPr>
          <a:xfrm>
            <a:off x="6726134" y="85918"/>
            <a:ext cx="476250" cy="420370"/>
          </a:xfrm>
          <a:prstGeom prst="rect">
            <a:avLst/>
          </a:prstGeom>
          <a:noFill/>
          <a:ln>
            <a:noFill/>
          </a:ln>
        </p:spPr>
      </p:pic>
      <p:graphicFrame>
        <p:nvGraphicFramePr>
          <p:cNvPr id="387" name="Google Shape;387;g154dea90f84_0_42"/>
          <p:cNvGraphicFramePr/>
          <p:nvPr/>
        </p:nvGraphicFramePr>
        <p:xfrm>
          <a:off x="570800" y="1016450"/>
          <a:ext cx="3000000" cy="3000000"/>
        </p:xfrm>
        <a:graphic>
          <a:graphicData uri="http://schemas.openxmlformats.org/drawingml/2006/table">
            <a:tbl>
              <a:tblPr>
                <a:noFill/>
                <a:tableStyleId>{9163330B-ACCD-49B1-BF83-6EEDB58134DD}</a:tableStyleId>
              </a:tblPr>
              <a:tblGrid>
                <a:gridCol w="4050450"/>
                <a:gridCol w="3951950"/>
              </a:tblGrid>
              <a:tr h="2202700">
                <a:tc>
                  <a:txBody>
                    <a:bodyPr/>
                    <a:lstStyle/>
                    <a:p>
                      <a:pPr indent="0" lvl="0" marL="63500" rtl="0" algn="l">
                        <a:lnSpc>
                          <a:spcPct val="115000"/>
                        </a:lnSpc>
                        <a:spcBef>
                          <a:spcPts val="315"/>
                        </a:spcBef>
                        <a:spcAft>
                          <a:spcPts val="0"/>
                        </a:spcAft>
                        <a:buNone/>
                      </a:pPr>
                      <a:r>
                        <a:rPr lang="es-ES" sz="1200"/>
                        <a:t>Si el tratamiento está indicado, use cualquiera de las siguientes opciones:</a:t>
                      </a:r>
                      <a:endParaRPr sz="1200"/>
                    </a:p>
                    <a:p>
                      <a:pPr indent="-228600" lvl="0" marL="215265" marR="256540" rtl="0" algn="l">
                        <a:lnSpc>
                          <a:spcPct val="115000"/>
                        </a:lnSpc>
                        <a:spcBef>
                          <a:spcPts val="0"/>
                        </a:spcBef>
                        <a:spcAft>
                          <a:spcPts val="0"/>
                        </a:spcAft>
                        <a:buSzPts val="1200"/>
                        <a:buFont typeface="Times New Roman"/>
                        <a:buChar char="●"/>
                      </a:pPr>
                      <a:r>
                        <a:rPr lang="es-ES" sz="1200"/>
                        <a:t>TCC: ya sea de 8 a 12 sesiones de TCC cara a cara, proporcionada por un médico experimentado o un programa de terapia guiada (CBT) para el trastorno de pánico;</a:t>
                      </a:r>
                      <a:endParaRPr sz="1200"/>
                    </a:p>
                    <a:p>
                      <a:pPr indent="-228600" lvl="0" marL="215265" rtl="0" algn="l">
                        <a:lnSpc>
                          <a:spcPct val="115000"/>
                        </a:lnSpc>
                        <a:spcBef>
                          <a:spcPts val="0"/>
                        </a:spcBef>
                        <a:spcAft>
                          <a:spcPts val="0"/>
                        </a:spcAft>
                        <a:buSzPts val="1200"/>
                        <a:buFont typeface="Times New Roman"/>
                        <a:buChar char="●"/>
                      </a:pPr>
                      <a:r>
                        <a:rPr lang="es-ES" sz="1200"/>
                        <a:t>Antidepresivos ISRS (o IRSN) (junto con consejos sobre la exposición gradual a los desencadenantes de la ansiedad);</a:t>
                      </a:r>
                      <a:endParaRPr sz="1200"/>
                    </a:p>
                    <a:p>
                      <a:pPr indent="-228600" lvl="0" marL="215265" rtl="0" algn="l">
                        <a:lnSpc>
                          <a:spcPct val="115000"/>
                        </a:lnSpc>
                        <a:spcBef>
                          <a:spcPts val="0"/>
                        </a:spcBef>
                        <a:spcAft>
                          <a:spcPts val="0"/>
                        </a:spcAft>
                        <a:buSzPts val="1200"/>
                        <a:buFont typeface="Times New Roman"/>
                        <a:buChar char="●"/>
                      </a:pPr>
                      <a:r>
                        <a:rPr lang="es-ES" sz="1200"/>
                        <a:t>La combinación de TCC y medicación.</a:t>
                      </a:r>
                      <a:endParaRPr sz="1200"/>
                    </a:p>
                    <a:p>
                      <a:pPr indent="0" lvl="0" marL="215265" rtl="0" algn="l">
                        <a:lnSpc>
                          <a:spcPct val="115000"/>
                        </a:lnSpc>
                        <a:spcBef>
                          <a:spcPts val="0"/>
                        </a:spcBef>
                        <a:spcAft>
                          <a:spcPts val="0"/>
                        </a:spcAft>
                        <a:buNone/>
                      </a:pPr>
                      <a:r>
                        <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EBR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823350">
                <a:tc>
                  <a:txBody>
                    <a:bodyPr/>
                    <a:lstStyle/>
                    <a:p>
                      <a:pPr indent="0" lvl="0" marL="0" rtl="0" algn="l">
                        <a:lnSpc>
                          <a:spcPct val="115000"/>
                        </a:lnSpc>
                        <a:spcBef>
                          <a:spcPts val="315"/>
                        </a:spcBef>
                        <a:spcAft>
                          <a:spcPts val="0"/>
                        </a:spcAft>
                        <a:buNone/>
                      </a:pPr>
                      <a:r>
                        <a:rPr lang="es-ES" sz="1200"/>
                        <a:t>Para pacientes con trastorno de pánico leve, considere la TCC.</a:t>
                      </a:r>
                      <a:endParaRPr sz="1200"/>
                    </a:p>
                    <a:p>
                      <a:pPr indent="0" lvl="0" marL="0" rtl="0" algn="l">
                        <a:lnSpc>
                          <a:spcPct val="115000"/>
                        </a:lnSpc>
                        <a:spcBef>
                          <a:spcPts val="10"/>
                        </a:spcBef>
                        <a:spcAft>
                          <a:spcPts val="0"/>
                        </a:spcAft>
                        <a:buNone/>
                      </a:pPr>
                      <a:r>
                        <a:rPr lang="es-ES" sz="1200"/>
                        <a:t>Para aquellos con trastorno de pánico moderadamente grave, considere la TCC, un ISRS (o IRSN) o una combinación de TCC y medicamento.</a:t>
                      </a:r>
                      <a:endParaRPr sz="1200"/>
                    </a:p>
                    <a:p>
                      <a:pPr indent="0" lvl="0" marL="0" rtl="0" algn="l">
                        <a:lnSpc>
                          <a:spcPct val="115000"/>
                        </a:lnSpc>
                        <a:spcBef>
                          <a:spcPts val="315"/>
                        </a:spcBef>
                        <a:spcAft>
                          <a:spcPts val="0"/>
                        </a:spcAft>
                        <a:buNone/>
                      </a:pPr>
                      <a:r>
                        <a:rPr lang="es-ES" sz="1200"/>
                        <a:t>Para aquellos con trastorno de pánico severo, considere el tratamiento con una combinación de TCC y medicación.</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388" name="Google Shape;388;g154dea90f84_0_42"/>
          <p:cNvSpPr txBox="1"/>
          <p:nvPr/>
        </p:nvSpPr>
        <p:spPr>
          <a:xfrm>
            <a:off x="147875" y="6304750"/>
            <a:ext cx="26103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100">
                <a:solidFill>
                  <a:srgbClr val="B7B7B7"/>
                </a:solidFill>
              </a:rPr>
              <a:t>(Ver </a:t>
            </a:r>
            <a:r>
              <a:rPr lang="es-ES" sz="1100">
                <a:solidFill>
                  <a:srgbClr val="B7B7B7"/>
                </a:solidFill>
              </a:rPr>
              <a:t>más</a:t>
            </a:r>
            <a:r>
              <a:rPr lang="es-ES" sz="1100">
                <a:solidFill>
                  <a:srgbClr val="B7B7B7"/>
                </a:solidFill>
              </a:rPr>
              <a:t> en pág. 58)</a:t>
            </a:r>
            <a:endParaRPr sz="1100">
              <a:solidFill>
                <a:srgbClr val="B7B7B7"/>
              </a:solidFill>
            </a:endParaRPr>
          </a:p>
        </p:txBody>
      </p:sp>
      <p:sp>
        <p:nvSpPr>
          <p:cNvPr id="389" name="Google Shape;389;g154dea90f84_0_42"/>
          <p:cNvSpPr txBox="1"/>
          <p:nvPr/>
        </p:nvSpPr>
        <p:spPr>
          <a:xfrm>
            <a:off x="340500" y="5319750"/>
            <a:ext cx="8803500" cy="1092900"/>
          </a:xfrm>
          <a:prstGeom prst="rect">
            <a:avLst/>
          </a:prstGeom>
          <a:noFill/>
          <a:ln>
            <a:noFill/>
          </a:ln>
        </p:spPr>
        <p:txBody>
          <a:bodyPr anchorCtr="0" anchor="t" bIns="91425" lIns="91425" spcFirstLastPara="1" rIns="91425" wrap="square" tIns="91425">
            <a:spAutoFit/>
          </a:bodyPr>
          <a:lstStyle/>
          <a:p>
            <a:pPr indent="0" lvl="0" marL="0" marR="322580" rtl="0" algn="l">
              <a:lnSpc>
                <a:spcPct val="150000"/>
              </a:lnSpc>
              <a:spcBef>
                <a:spcPts val="600"/>
              </a:spcBef>
              <a:spcAft>
                <a:spcPts val="0"/>
              </a:spcAft>
              <a:buNone/>
            </a:pPr>
            <a:r>
              <a:rPr lang="es-ES" sz="1000">
                <a:solidFill>
                  <a:srgbClr val="B7B7B7"/>
                </a:solidFill>
              </a:rPr>
              <a:t>CBR: recomendación basada en el consenso; EBR: recomendación basada en la evidencia; ECA: ensayo controlado aleatorizado; TCC: terapia cognitivo-conductual; ISRS: inhibidor selectivo de la recaptación de serotonina; IRSN: inhibidor de la recaptación de serotonina y noradrenalina; dCBT: terapia cognitivo-conductual digital; TCA: antidepresivo tricíclico; IMAO: inhibidores de la monoaminooxidasa.</a:t>
            </a:r>
            <a:endParaRPr sz="1200">
              <a:solidFill>
                <a:srgbClr val="B7B7B7"/>
              </a:solidFill>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pic>
        <p:nvPicPr>
          <p:cNvPr descr="1x/Recurso%205.png" id="395" name="Google Shape;395;g154dea90f84_0_53"/>
          <p:cNvPicPr preferRelativeResize="0"/>
          <p:nvPr/>
        </p:nvPicPr>
        <p:blipFill rotWithShape="1">
          <a:blip r:embed="rId3">
            <a:alphaModFix/>
          </a:blip>
          <a:srcRect b="0" l="0" r="0" t="0"/>
          <a:stretch/>
        </p:blipFill>
        <p:spPr>
          <a:xfrm>
            <a:off x="299826" y="98218"/>
            <a:ext cx="2019123" cy="579120"/>
          </a:xfrm>
          <a:prstGeom prst="rect">
            <a:avLst/>
          </a:prstGeom>
          <a:noFill/>
          <a:ln>
            <a:noFill/>
          </a:ln>
        </p:spPr>
      </p:pic>
      <p:pic>
        <p:nvPicPr>
          <p:cNvPr id="396" name="Google Shape;396;g154dea90f84_0_53"/>
          <p:cNvPicPr preferRelativeResize="0"/>
          <p:nvPr/>
        </p:nvPicPr>
        <p:blipFill rotWithShape="1">
          <a:blip r:embed="rId4">
            <a:alphaModFix/>
          </a:blip>
          <a:srcRect b="49785" l="13190" r="33624" t="44882"/>
          <a:stretch/>
        </p:blipFill>
        <p:spPr>
          <a:xfrm>
            <a:off x="5233034" y="506843"/>
            <a:ext cx="3648074" cy="228600"/>
          </a:xfrm>
          <a:prstGeom prst="rect">
            <a:avLst/>
          </a:prstGeom>
          <a:noFill/>
          <a:ln>
            <a:noFill/>
          </a:ln>
        </p:spPr>
      </p:pic>
      <p:pic>
        <p:nvPicPr>
          <p:cNvPr descr="Resultado de imagen de simbolo de psicología" id="397" name="Google Shape;397;g154dea90f84_0_53"/>
          <p:cNvPicPr preferRelativeResize="0"/>
          <p:nvPr/>
        </p:nvPicPr>
        <p:blipFill rotWithShape="1">
          <a:blip r:embed="rId5">
            <a:alphaModFix/>
          </a:blip>
          <a:srcRect b="24399" l="22600" r="22397" t="24800"/>
          <a:stretch/>
        </p:blipFill>
        <p:spPr>
          <a:xfrm>
            <a:off x="6703059" y="40118"/>
            <a:ext cx="476250" cy="420370"/>
          </a:xfrm>
          <a:prstGeom prst="rect">
            <a:avLst/>
          </a:prstGeom>
          <a:noFill/>
          <a:ln>
            <a:noFill/>
          </a:ln>
        </p:spPr>
      </p:pic>
      <p:sp>
        <p:nvSpPr>
          <p:cNvPr id="398" name="Google Shape;398;g154dea90f84_0_53"/>
          <p:cNvSpPr txBox="1"/>
          <p:nvPr/>
        </p:nvSpPr>
        <p:spPr>
          <a:xfrm>
            <a:off x="443425" y="1028825"/>
            <a:ext cx="6094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s-ES" sz="2400">
                <a:solidFill>
                  <a:srgbClr val="002060"/>
                </a:solidFill>
                <a:latin typeface="Cabin Condensed SemiBold"/>
                <a:ea typeface="Cabin Condensed SemiBold"/>
                <a:cs typeface="Cabin Condensed SemiBold"/>
                <a:sym typeface="Cabin Condensed SemiBold"/>
              </a:rPr>
              <a:t>TCC para el Trastorno de Pánico</a:t>
            </a:r>
            <a:endParaRPr i="1" sz="2400">
              <a:solidFill>
                <a:srgbClr val="002060"/>
              </a:solidFill>
              <a:latin typeface="Cabin Condensed SemiBold"/>
              <a:ea typeface="Cabin Condensed SemiBold"/>
              <a:cs typeface="Cabin Condensed SemiBold"/>
              <a:sym typeface="Cabin Condensed SemiBold"/>
            </a:endParaRPr>
          </a:p>
        </p:txBody>
      </p:sp>
      <p:sp>
        <p:nvSpPr>
          <p:cNvPr id="399" name="Google Shape;399;g154dea90f84_0_53"/>
          <p:cNvSpPr txBox="1"/>
          <p:nvPr/>
        </p:nvSpPr>
        <p:spPr>
          <a:xfrm>
            <a:off x="506900" y="1582925"/>
            <a:ext cx="7933200" cy="581700"/>
          </a:xfrm>
          <a:prstGeom prst="rect">
            <a:avLst/>
          </a:prstGeom>
          <a:noFill/>
          <a:ln>
            <a:noFill/>
          </a:ln>
        </p:spPr>
        <p:txBody>
          <a:bodyPr anchorCtr="0" anchor="t" bIns="91425" lIns="91425" spcFirstLastPara="1" rIns="91425" wrap="square" tIns="91425">
            <a:spAutoFit/>
          </a:bodyPr>
          <a:lstStyle/>
          <a:p>
            <a:pPr indent="0" lvl="0" marL="71120" marR="26035" rtl="0" algn="l">
              <a:lnSpc>
                <a:spcPct val="115000"/>
              </a:lnSpc>
              <a:spcBef>
                <a:spcPts val="0"/>
              </a:spcBef>
              <a:spcAft>
                <a:spcPts val="0"/>
              </a:spcAft>
              <a:buClr>
                <a:schemeClr val="dk1"/>
              </a:buClr>
              <a:buSzPts val="1100"/>
              <a:buFont typeface="Arial"/>
              <a:buNone/>
            </a:pPr>
            <a:r>
              <a:rPr lang="es-ES" sz="1200">
                <a:solidFill>
                  <a:schemeClr val="dk1"/>
                </a:solidFill>
              </a:rPr>
              <a:t>Los programas TCC típicos abordan los síntomas físicos, cognitivos y conductuales del trastorno de pánico y tratan de prevenir la recaída en tres etapas:</a:t>
            </a:r>
            <a:endParaRPr/>
          </a:p>
        </p:txBody>
      </p:sp>
      <p:graphicFrame>
        <p:nvGraphicFramePr>
          <p:cNvPr id="400" name="Google Shape;400;g154dea90f84_0_53"/>
          <p:cNvGraphicFramePr/>
          <p:nvPr/>
        </p:nvGraphicFramePr>
        <p:xfrm>
          <a:off x="854000" y="2238375"/>
          <a:ext cx="3000000" cy="3000000"/>
        </p:xfrm>
        <a:graphic>
          <a:graphicData uri="http://schemas.openxmlformats.org/drawingml/2006/table">
            <a:tbl>
              <a:tblPr>
                <a:noFill/>
                <a:tableStyleId>{9163330B-ACCD-49B1-BF83-6EEDB58134DD}</a:tableStyleId>
              </a:tblPr>
              <a:tblGrid>
                <a:gridCol w="3619500"/>
                <a:gridCol w="3619500"/>
              </a:tblGrid>
              <a:tr h="293350">
                <a:tc>
                  <a:txBody>
                    <a:bodyPr/>
                    <a:lstStyle/>
                    <a:p>
                      <a:pPr indent="0" lvl="0" marL="0" rtl="0" algn="l">
                        <a:spcBef>
                          <a:spcPts val="0"/>
                        </a:spcBef>
                        <a:spcAft>
                          <a:spcPts val="0"/>
                        </a:spcAft>
                        <a:buNone/>
                      </a:pPr>
                      <a:r>
                        <a:t/>
                      </a:r>
                      <a:endParaRPr b="1"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6035" rtl="0" algn="l">
                        <a:lnSpc>
                          <a:spcPct val="115000"/>
                        </a:lnSpc>
                        <a:spcBef>
                          <a:spcPts val="0"/>
                        </a:spcBef>
                        <a:spcAft>
                          <a:spcPts val="0"/>
                        </a:spcAft>
                        <a:buNone/>
                      </a:pPr>
                      <a:r>
                        <a:rPr b="1" lang="es-ES" sz="1200">
                          <a:solidFill>
                            <a:schemeClr val="dk1"/>
                          </a:solidFill>
                        </a:rPr>
                        <a:t>Componente</a:t>
                      </a:r>
                      <a:endParaRPr b="1" sz="12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r>
              <a:tr h="1541125">
                <a:tc>
                  <a:txBody>
                    <a:bodyPr/>
                    <a:lstStyle/>
                    <a:p>
                      <a:pPr indent="0" lvl="0" marL="0" rtl="0" algn="l">
                        <a:spcBef>
                          <a:spcPts val="0"/>
                        </a:spcBef>
                        <a:spcAft>
                          <a:spcPts val="0"/>
                        </a:spcAft>
                        <a:buNone/>
                      </a:pPr>
                      <a:r>
                        <a:rPr b="1" lang="es-ES" sz="1200"/>
                        <a:t>Etapa 1</a:t>
                      </a:r>
                      <a:endParaRPr b="1" sz="1200"/>
                    </a:p>
                  </a:txBody>
                  <a:tcPr marT="91425" marB="91425" marR="91425" marL="91425">
                    <a:lnL cap="flat" cmpd="sng" w="9525">
                      <a:solidFill>
                        <a:schemeClr val="dk1"/>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04800" lvl="0" marL="457200" rtl="0" algn="l">
                        <a:lnSpc>
                          <a:spcPct val="115000"/>
                        </a:lnSpc>
                        <a:spcBef>
                          <a:spcPts val="0"/>
                        </a:spcBef>
                        <a:spcAft>
                          <a:spcPts val="0"/>
                        </a:spcAft>
                        <a:buSzPts val="1200"/>
                        <a:buChar char="●"/>
                      </a:pPr>
                      <a:r>
                        <a:rPr lang="es-ES" sz="1200"/>
                        <a:t>Psicoeducación, formulación, justificación del tratamiento.</a:t>
                      </a:r>
                      <a:endParaRPr sz="1200"/>
                    </a:p>
                    <a:p>
                      <a:pPr indent="-304800" lvl="0" marL="457200" rtl="0" algn="l">
                        <a:lnSpc>
                          <a:spcPct val="115000"/>
                        </a:lnSpc>
                        <a:spcBef>
                          <a:spcPts val="0"/>
                        </a:spcBef>
                        <a:spcAft>
                          <a:spcPts val="0"/>
                        </a:spcAft>
                        <a:buSzPts val="1200"/>
                        <a:buChar char="●"/>
                      </a:pPr>
                      <a:r>
                        <a:rPr lang="es-ES" sz="1200"/>
                        <a:t>Monitoreo de síntomas. </a:t>
                      </a:r>
                      <a:endParaRPr sz="1200"/>
                    </a:p>
                    <a:p>
                      <a:pPr indent="-304800" lvl="0" marL="457200" rtl="0" algn="l">
                        <a:lnSpc>
                          <a:spcPct val="115000"/>
                        </a:lnSpc>
                        <a:spcBef>
                          <a:spcPts val="0"/>
                        </a:spcBef>
                        <a:spcAft>
                          <a:spcPts val="0"/>
                        </a:spcAft>
                        <a:buSzPts val="1200"/>
                        <a:buChar char="●"/>
                      </a:pPr>
                      <a:r>
                        <a:rPr lang="es-ES" sz="1200"/>
                        <a:t>Abordar los factores que facilitan o dificultan la terapia.</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Etapa 2</a:t>
                      </a:r>
                      <a:endParaRPr b="1" sz="1200"/>
                    </a:p>
                  </a:txBody>
                  <a:tcPr marT="91425" marB="91425" marR="91425" marL="91425">
                    <a:lnL cap="flat" cmpd="sng" w="9525">
                      <a:solidFill>
                        <a:schemeClr val="dk1"/>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04800" lvl="0" marL="457200" rtl="0" algn="l">
                        <a:lnSpc>
                          <a:spcPct val="115000"/>
                        </a:lnSpc>
                        <a:spcBef>
                          <a:spcPts val="320"/>
                        </a:spcBef>
                        <a:spcAft>
                          <a:spcPts val="0"/>
                        </a:spcAft>
                        <a:buSzPts val="1200"/>
                        <a:buChar char="●"/>
                      </a:pPr>
                      <a:r>
                        <a:rPr lang="es-ES" sz="1200"/>
                        <a:t>Identificar y reducir las cogniciones catastróficas.</a:t>
                      </a:r>
                      <a:endParaRPr sz="1200"/>
                    </a:p>
                    <a:p>
                      <a:pPr indent="-304800" lvl="0" marL="457200" rtl="0" algn="l">
                        <a:lnSpc>
                          <a:spcPct val="115000"/>
                        </a:lnSpc>
                        <a:spcBef>
                          <a:spcPts val="0"/>
                        </a:spcBef>
                        <a:spcAft>
                          <a:spcPts val="0"/>
                        </a:spcAft>
                        <a:buSzPts val="1200"/>
                        <a:buChar char="●"/>
                      </a:pPr>
                      <a:r>
                        <a:rPr lang="es-ES" sz="1200"/>
                        <a:t>Experimentos de comportamiento que incluyen exposición in vivo e interoceptiva.</a:t>
                      </a:r>
                      <a:endParaRPr sz="1200"/>
                    </a:p>
                    <a:p>
                      <a:pPr indent="-304800" lvl="0" marL="457200" rtl="0" algn="l">
                        <a:lnSpc>
                          <a:spcPct val="115000"/>
                        </a:lnSpc>
                        <a:spcBef>
                          <a:spcPts val="0"/>
                        </a:spcBef>
                        <a:spcAft>
                          <a:spcPts val="0"/>
                        </a:spcAft>
                        <a:buSzPts val="1200"/>
                        <a:buChar char="●"/>
                      </a:pPr>
                      <a:r>
                        <a:rPr lang="es-ES" sz="1200"/>
                        <a:t>Reducir la evitación y el uso de conductas de seguridad.</a:t>
                      </a:r>
                      <a:endParaRPr sz="1200"/>
                    </a:p>
                    <a:p>
                      <a:pPr indent="-304800" lvl="0" marL="457200" rtl="0" algn="l">
                        <a:lnSpc>
                          <a:spcPct val="115000"/>
                        </a:lnSpc>
                        <a:spcBef>
                          <a:spcPts val="0"/>
                        </a:spcBef>
                        <a:spcAft>
                          <a:spcPts val="0"/>
                        </a:spcAft>
                        <a:buSzPts val="1200"/>
                        <a:buChar char="●"/>
                      </a:pPr>
                      <a:r>
                        <a:rPr lang="es-ES" sz="1200"/>
                        <a:t>Completar las tareas de la casa.</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Etapa 3</a:t>
                      </a:r>
                      <a:endParaRPr b="1" sz="1200"/>
                    </a:p>
                  </a:txBody>
                  <a:tcPr marT="91425" marB="91425" marR="91425" marL="91425">
                    <a:lnL cap="flat" cmpd="sng" w="9525">
                      <a:solidFill>
                        <a:schemeClr val="dk1"/>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Prevención de recaídas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g14eb7e415ae_0_60"/>
          <p:cNvSpPr txBox="1"/>
          <p:nvPr/>
        </p:nvSpPr>
        <p:spPr>
          <a:xfrm>
            <a:off x="1596900" y="100125"/>
            <a:ext cx="59502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700">
                <a:solidFill>
                  <a:srgbClr val="002060"/>
                </a:solidFill>
                <a:latin typeface="Cabin Condensed SemiBold"/>
                <a:ea typeface="Cabin Condensed SemiBold"/>
                <a:cs typeface="Cabin Condensed SemiBold"/>
                <a:sym typeface="Cabin Condensed SemiBold"/>
              </a:rPr>
              <a:t>Evaluación inicial de un paciente que presenta síntomas de ansiedad</a:t>
            </a:r>
            <a:endParaRPr sz="1700">
              <a:solidFill>
                <a:srgbClr val="002060"/>
              </a:solidFill>
              <a:latin typeface="Cabin Condensed SemiBold"/>
              <a:ea typeface="Cabin Condensed SemiBold"/>
              <a:cs typeface="Cabin Condensed SemiBold"/>
              <a:sym typeface="Cabin Condensed SemiBold"/>
            </a:endParaRPr>
          </a:p>
        </p:txBody>
      </p:sp>
      <p:sp>
        <p:nvSpPr>
          <p:cNvPr id="115" name="Google Shape;115;g14eb7e415ae_0_60"/>
          <p:cNvSpPr txBox="1"/>
          <p:nvPr/>
        </p:nvSpPr>
        <p:spPr>
          <a:xfrm>
            <a:off x="481275" y="754700"/>
            <a:ext cx="1903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pic>
        <p:nvPicPr>
          <p:cNvPr id="116" name="Google Shape;116;g14eb7e415ae_0_60"/>
          <p:cNvPicPr preferRelativeResize="0"/>
          <p:nvPr/>
        </p:nvPicPr>
        <p:blipFill rotWithShape="1">
          <a:blip r:embed="rId3">
            <a:alphaModFix/>
          </a:blip>
          <a:srcRect b="44768" l="11270" r="34882" t="1130"/>
          <a:stretch/>
        </p:blipFill>
        <p:spPr>
          <a:xfrm>
            <a:off x="973475" y="546525"/>
            <a:ext cx="7197050" cy="601614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pic>
        <p:nvPicPr>
          <p:cNvPr descr="1x/Recurso%205.png" id="406" name="Google Shape;406;g159aa527eaa_0_0"/>
          <p:cNvPicPr preferRelativeResize="0"/>
          <p:nvPr/>
        </p:nvPicPr>
        <p:blipFill rotWithShape="1">
          <a:blip r:embed="rId3">
            <a:alphaModFix/>
          </a:blip>
          <a:srcRect b="0" l="0" r="0" t="0"/>
          <a:stretch/>
        </p:blipFill>
        <p:spPr>
          <a:xfrm>
            <a:off x="281351" y="156668"/>
            <a:ext cx="2019123" cy="579120"/>
          </a:xfrm>
          <a:prstGeom prst="rect">
            <a:avLst/>
          </a:prstGeom>
          <a:noFill/>
          <a:ln>
            <a:noFill/>
          </a:ln>
        </p:spPr>
      </p:pic>
      <p:pic>
        <p:nvPicPr>
          <p:cNvPr id="407" name="Google Shape;407;g159aa527eaa_0_0"/>
          <p:cNvPicPr preferRelativeResize="0"/>
          <p:nvPr/>
        </p:nvPicPr>
        <p:blipFill rotWithShape="1">
          <a:blip r:embed="rId4">
            <a:alphaModFix/>
          </a:blip>
          <a:srcRect b="49785" l="13190" r="33624" t="44882"/>
          <a:stretch/>
        </p:blipFill>
        <p:spPr>
          <a:xfrm>
            <a:off x="5214559" y="565293"/>
            <a:ext cx="3648074" cy="228600"/>
          </a:xfrm>
          <a:prstGeom prst="rect">
            <a:avLst/>
          </a:prstGeom>
          <a:noFill/>
          <a:ln>
            <a:noFill/>
          </a:ln>
        </p:spPr>
      </p:pic>
      <p:pic>
        <p:nvPicPr>
          <p:cNvPr descr="Resultado de imagen de simbolo de psicología" id="408" name="Google Shape;408;g159aa527eaa_0_0"/>
          <p:cNvPicPr preferRelativeResize="0"/>
          <p:nvPr/>
        </p:nvPicPr>
        <p:blipFill rotWithShape="1">
          <a:blip r:embed="rId5">
            <a:alphaModFix/>
          </a:blip>
          <a:srcRect b="24399" l="22600" r="22397" t="24800"/>
          <a:stretch/>
        </p:blipFill>
        <p:spPr>
          <a:xfrm>
            <a:off x="6684584" y="98568"/>
            <a:ext cx="476250" cy="420370"/>
          </a:xfrm>
          <a:prstGeom prst="rect">
            <a:avLst/>
          </a:prstGeom>
          <a:noFill/>
          <a:ln>
            <a:noFill/>
          </a:ln>
        </p:spPr>
      </p:pic>
      <p:sp>
        <p:nvSpPr>
          <p:cNvPr id="409" name="Google Shape;409;g159aa527eaa_0_0"/>
          <p:cNvSpPr txBox="1"/>
          <p:nvPr/>
        </p:nvSpPr>
        <p:spPr>
          <a:xfrm>
            <a:off x="450625" y="1168825"/>
            <a:ext cx="7393200" cy="554100"/>
          </a:xfrm>
          <a:prstGeom prst="rect">
            <a:avLst/>
          </a:prstGeom>
          <a:noFill/>
          <a:ln>
            <a:noFill/>
          </a:ln>
        </p:spPr>
        <p:txBody>
          <a:bodyPr anchorCtr="0" anchor="t" bIns="91425" lIns="91425" spcFirstLastPara="1" rIns="91425" wrap="square" tIns="91425">
            <a:spAutoFit/>
          </a:bodyPr>
          <a:lstStyle/>
          <a:p>
            <a:pPr indent="0" lvl="0" marL="0" marR="82550" rtl="0" algn="l">
              <a:lnSpc>
                <a:spcPct val="200000"/>
              </a:lnSpc>
              <a:spcBef>
                <a:spcPts val="0"/>
              </a:spcBef>
              <a:spcAft>
                <a:spcPts val="0"/>
              </a:spcAft>
              <a:buClr>
                <a:schemeClr val="dk1"/>
              </a:buClr>
              <a:buSzPts val="1100"/>
              <a:buFont typeface="Arial"/>
              <a:buNone/>
            </a:pPr>
            <a:r>
              <a:rPr lang="es-ES" sz="2400">
                <a:solidFill>
                  <a:srgbClr val="002060"/>
                </a:solidFill>
                <a:latin typeface="Cabin Condensed SemiBold"/>
                <a:ea typeface="Cabin Condensed SemiBold"/>
                <a:cs typeface="Cabin Condensed SemiBold"/>
                <a:sym typeface="Cabin Condensed SemiBold"/>
              </a:rPr>
              <a:t>Otras terapias e intervenciones psicológicas. </a:t>
            </a:r>
            <a:endParaRPr sz="2400">
              <a:solidFill>
                <a:srgbClr val="002060"/>
              </a:solidFill>
              <a:latin typeface="Cabin Condensed SemiBold"/>
              <a:ea typeface="Cabin Condensed SemiBold"/>
              <a:cs typeface="Cabin Condensed SemiBold"/>
              <a:sym typeface="Cabin Condensed SemiBold"/>
            </a:endParaRPr>
          </a:p>
        </p:txBody>
      </p:sp>
      <p:sp>
        <p:nvSpPr>
          <p:cNvPr id="410" name="Google Shape;410;g159aa527eaa_0_0"/>
          <p:cNvSpPr/>
          <p:nvPr/>
        </p:nvSpPr>
        <p:spPr>
          <a:xfrm>
            <a:off x="3643900" y="2097850"/>
            <a:ext cx="1820100" cy="1859100"/>
          </a:xfrm>
          <a:prstGeom prst="ellipse">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82550" rtl="0" algn="ctr">
              <a:lnSpc>
                <a:spcPct val="115000"/>
              </a:lnSpc>
              <a:spcBef>
                <a:spcPts val="0"/>
              </a:spcBef>
              <a:spcAft>
                <a:spcPts val="0"/>
              </a:spcAft>
              <a:buClr>
                <a:schemeClr val="dk1"/>
              </a:buClr>
              <a:buSzPts val="1100"/>
              <a:buFont typeface="Arial"/>
              <a:buNone/>
            </a:pPr>
            <a:r>
              <a:rPr lang="es-ES">
                <a:solidFill>
                  <a:schemeClr val="dk1"/>
                </a:solidFill>
              </a:rPr>
              <a:t>Terapia de Aceptación y Compromiso (ACT).</a:t>
            </a:r>
            <a:endParaRPr sz="1600"/>
          </a:p>
        </p:txBody>
      </p:sp>
      <p:sp>
        <p:nvSpPr>
          <p:cNvPr id="411" name="Google Shape;411;g159aa527eaa_0_0"/>
          <p:cNvSpPr/>
          <p:nvPr/>
        </p:nvSpPr>
        <p:spPr>
          <a:xfrm>
            <a:off x="1624900" y="4096100"/>
            <a:ext cx="2019000" cy="1859100"/>
          </a:xfrm>
          <a:prstGeom prst="ellipse">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81915" rtl="0" algn="ctr">
              <a:lnSpc>
                <a:spcPct val="115000"/>
              </a:lnSpc>
              <a:spcBef>
                <a:spcPts val="50"/>
              </a:spcBef>
              <a:spcAft>
                <a:spcPts val="0"/>
              </a:spcAft>
              <a:buClr>
                <a:schemeClr val="dk1"/>
              </a:buClr>
              <a:buSzPts val="1100"/>
              <a:buFont typeface="Arial"/>
              <a:buNone/>
            </a:pPr>
            <a:r>
              <a:rPr lang="es-ES">
                <a:solidFill>
                  <a:schemeClr val="dk1"/>
                </a:solidFill>
              </a:rPr>
              <a:t>La psicoterapia psicodinámica centrada en el pánico </a:t>
            </a:r>
            <a:endParaRPr sz="1600"/>
          </a:p>
        </p:txBody>
      </p:sp>
      <p:sp>
        <p:nvSpPr>
          <p:cNvPr id="412" name="Google Shape;412;g159aa527eaa_0_0"/>
          <p:cNvSpPr/>
          <p:nvPr/>
        </p:nvSpPr>
        <p:spPr>
          <a:xfrm>
            <a:off x="5896925" y="4096100"/>
            <a:ext cx="1820100" cy="1859100"/>
          </a:xfrm>
          <a:prstGeom prst="ellipse">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82550" rtl="0" algn="ctr">
              <a:lnSpc>
                <a:spcPct val="115000"/>
              </a:lnSpc>
              <a:spcBef>
                <a:spcPts val="0"/>
              </a:spcBef>
              <a:spcAft>
                <a:spcPts val="0"/>
              </a:spcAft>
              <a:buClr>
                <a:schemeClr val="dk1"/>
              </a:buClr>
              <a:buSzPts val="1100"/>
              <a:buFont typeface="Arial"/>
              <a:buNone/>
            </a:pPr>
            <a:r>
              <a:rPr lang="es-ES">
                <a:solidFill>
                  <a:schemeClr val="dk1"/>
                </a:solidFill>
              </a:rPr>
              <a:t>Atención plena </a:t>
            </a:r>
            <a:endParaRPr sz="16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g14eb7e415ae_0_169"/>
          <p:cNvSpPr txBox="1"/>
          <p:nvPr/>
        </p:nvSpPr>
        <p:spPr>
          <a:xfrm>
            <a:off x="2067150" y="1192225"/>
            <a:ext cx="50097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Trastorno de Ansiedad Social (TAS)</a:t>
            </a:r>
            <a:endParaRPr sz="2800">
              <a:solidFill>
                <a:srgbClr val="002060"/>
              </a:solidFill>
              <a:latin typeface="Cabin Condensed SemiBold"/>
              <a:ea typeface="Cabin Condensed SemiBold"/>
              <a:cs typeface="Cabin Condensed SemiBold"/>
              <a:sym typeface="Cabin Condensed SemiBold"/>
            </a:endParaRPr>
          </a:p>
        </p:txBody>
      </p:sp>
      <p:pic>
        <p:nvPicPr>
          <p:cNvPr descr="1x/Recurso%205.png" id="419" name="Google Shape;419;g14eb7e415ae_0_169"/>
          <p:cNvPicPr preferRelativeResize="0"/>
          <p:nvPr/>
        </p:nvPicPr>
        <p:blipFill rotWithShape="1">
          <a:blip r:embed="rId3">
            <a:alphaModFix/>
          </a:blip>
          <a:srcRect b="0" l="0" r="0" t="0"/>
          <a:stretch/>
        </p:blipFill>
        <p:spPr>
          <a:xfrm>
            <a:off x="359839" y="110543"/>
            <a:ext cx="2019123" cy="579120"/>
          </a:xfrm>
          <a:prstGeom prst="rect">
            <a:avLst/>
          </a:prstGeom>
          <a:noFill/>
          <a:ln>
            <a:noFill/>
          </a:ln>
        </p:spPr>
      </p:pic>
      <p:sp>
        <p:nvSpPr>
          <p:cNvPr id="420" name="Google Shape;420;g14eb7e415ae_0_169"/>
          <p:cNvSpPr/>
          <p:nvPr/>
        </p:nvSpPr>
        <p:spPr>
          <a:xfrm>
            <a:off x="239824" y="6883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21" name="Google Shape;421;g14eb7e415ae_0_169"/>
          <p:cNvPicPr preferRelativeResize="0"/>
          <p:nvPr/>
        </p:nvPicPr>
        <p:blipFill rotWithShape="1">
          <a:blip r:embed="rId4">
            <a:alphaModFix/>
          </a:blip>
          <a:srcRect b="49785" l="13190" r="33624" t="44882"/>
          <a:stretch/>
        </p:blipFill>
        <p:spPr>
          <a:xfrm>
            <a:off x="5256122" y="577268"/>
            <a:ext cx="3648074" cy="228600"/>
          </a:xfrm>
          <a:prstGeom prst="rect">
            <a:avLst/>
          </a:prstGeom>
          <a:noFill/>
          <a:ln>
            <a:noFill/>
          </a:ln>
        </p:spPr>
      </p:pic>
      <p:pic>
        <p:nvPicPr>
          <p:cNvPr descr="Resultado de imagen de simbolo de psicología" id="422" name="Google Shape;422;g14eb7e415ae_0_169"/>
          <p:cNvPicPr preferRelativeResize="0"/>
          <p:nvPr/>
        </p:nvPicPr>
        <p:blipFill rotWithShape="1">
          <a:blip r:embed="rId5">
            <a:alphaModFix/>
          </a:blip>
          <a:srcRect b="24399" l="22600" r="22397" t="24800"/>
          <a:stretch/>
        </p:blipFill>
        <p:spPr>
          <a:xfrm>
            <a:off x="6726147" y="110543"/>
            <a:ext cx="476250" cy="420370"/>
          </a:xfrm>
          <a:prstGeom prst="rect">
            <a:avLst/>
          </a:prstGeom>
          <a:noFill/>
          <a:ln>
            <a:noFill/>
          </a:ln>
        </p:spPr>
      </p:pic>
      <p:sp>
        <p:nvSpPr>
          <p:cNvPr id="423" name="Google Shape;423;g14eb7e415ae_0_169"/>
          <p:cNvSpPr txBox="1"/>
          <p:nvPr/>
        </p:nvSpPr>
        <p:spPr>
          <a:xfrm>
            <a:off x="359850" y="1807825"/>
            <a:ext cx="67719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300"/>
              <a:t>Según el DSM-5 los </a:t>
            </a:r>
            <a:r>
              <a:rPr lang="es-ES" sz="1300"/>
              <a:t>criterios</a:t>
            </a:r>
            <a:r>
              <a:rPr lang="es-ES" sz="1300"/>
              <a:t> para un trastorno de ansiedad social son:</a:t>
            </a:r>
            <a:endParaRPr sz="1300"/>
          </a:p>
        </p:txBody>
      </p:sp>
      <p:sp>
        <p:nvSpPr>
          <p:cNvPr id="424" name="Google Shape;424;g14eb7e415ae_0_169"/>
          <p:cNvSpPr txBox="1"/>
          <p:nvPr/>
        </p:nvSpPr>
        <p:spPr>
          <a:xfrm>
            <a:off x="359850" y="2310375"/>
            <a:ext cx="3955200" cy="39867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SzPts val="1300"/>
              <a:buChar char="●"/>
            </a:pPr>
            <a:r>
              <a:rPr lang="es-ES" sz="1300"/>
              <a:t>Miedo o ansiedad intensa en una o más situaciones sociales en las que el individuo está expuesto al posible examen por parte de otras personas.</a:t>
            </a:r>
            <a:endParaRPr sz="1300"/>
          </a:p>
          <a:p>
            <a:pPr indent="-311150" lvl="0" marL="457200" rtl="0" algn="l">
              <a:spcBef>
                <a:spcPts val="0"/>
              </a:spcBef>
              <a:spcAft>
                <a:spcPts val="0"/>
              </a:spcAft>
              <a:buSzPts val="1300"/>
              <a:buChar char="●"/>
            </a:pPr>
            <a:r>
              <a:rPr lang="es-ES" sz="1300"/>
              <a:t>El individuo tiene miedo de actuar de cierta manera o de mostrar síntomas de ansiedad que se valoren negativamente.</a:t>
            </a:r>
            <a:endParaRPr sz="1300"/>
          </a:p>
          <a:p>
            <a:pPr indent="-311150" lvl="0" marL="457200" rtl="0" algn="l">
              <a:spcBef>
                <a:spcPts val="0"/>
              </a:spcBef>
              <a:spcAft>
                <a:spcPts val="0"/>
              </a:spcAft>
              <a:buSzPts val="1300"/>
              <a:buChar char="●"/>
            </a:pPr>
            <a:r>
              <a:rPr lang="es-ES" sz="1300"/>
              <a:t>Las situaciones sociales casi siempre provocan miedo o ansiedad.</a:t>
            </a:r>
            <a:endParaRPr sz="1300"/>
          </a:p>
          <a:p>
            <a:pPr indent="-311150" lvl="0" marL="457200" rtl="0" algn="l">
              <a:spcBef>
                <a:spcPts val="0"/>
              </a:spcBef>
              <a:spcAft>
                <a:spcPts val="0"/>
              </a:spcAft>
              <a:buSzPts val="1300"/>
              <a:buChar char="●"/>
            </a:pPr>
            <a:r>
              <a:rPr lang="es-ES" sz="1300"/>
              <a:t>Las situaciones sociales se evitan o resisten con miedo o ansiedad intensa. </a:t>
            </a:r>
            <a:endParaRPr sz="1300"/>
          </a:p>
          <a:p>
            <a:pPr indent="-311150" lvl="0" marL="457200" rtl="0" algn="l">
              <a:spcBef>
                <a:spcPts val="0"/>
              </a:spcBef>
              <a:spcAft>
                <a:spcPts val="0"/>
              </a:spcAft>
              <a:buSzPts val="1300"/>
              <a:buChar char="●"/>
            </a:pPr>
            <a:r>
              <a:rPr lang="es-ES" sz="1300"/>
              <a:t>El miedo o la ansiedad son desproporcionados a la amenaza real planteada por la situación social y al contexto sociocultural.</a:t>
            </a:r>
            <a:endParaRPr sz="1300"/>
          </a:p>
          <a:p>
            <a:pPr indent="-311150" lvl="0" marL="457200" rtl="0" algn="l">
              <a:spcBef>
                <a:spcPts val="0"/>
              </a:spcBef>
              <a:spcAft>
                <a:spcPts val="0"/>
              </a:spcAft>
              <a:buClr>
                <a:schemeClr val="dk1"/>
              </a:buClr>
              <a:buSzPts val="1300"/>
              <a:buChar char="●"/>
            </a:pPr>
            <a:r>
              <a:rPr lang="es-ES" sz="1300">
                <a:solidFill>
                  <a:schemeClr val="dk1"/>
                </a:solidFill>
              </a:rPr>
              <a:t>El miedo, la ansiedad o la evitación es persistente, y dura típicamente seis o más meses.</a:t>
            </a:r>
            <a:endParaRPr sz="1300">
              <a:solidFill>
                <a:schemeClr val="dk1"/>
              </a:solidFill>
            </a:endParaRPr>
          </a:p>
          <a:p>
            <a:pPr indent="0" lvl="0" marL="457200" rtl="0" algn="l">
              <a:spcBef>
                <a:spcPts val="0"/>
              </a:spcBef>
              <a:spcAft>
                <a:spcPts val="0"/>
              </a:spcAft>
              <a:buNone/>
            </a:pPr>
            <a:r>
              <a:t/>
            </a:r>
            <a:endParaRPr sz="1300"/>
          </a:p>
        </p:txBody>
      </p:sp>
      <p:sp>
        <p:nvSpPr>
          <p:cNvPr id="425" name="Google Shape;425;g14eb7e415ae_0_169"/>
          <p:cNvSpPr txBox="1"/>
          <p:nvPr/>
        </p:nvSpPr>
        <p:spPr>
          <a:xfrm>
            <a:off x="4677800" y="2310375"/>
            <a:ext cx="4033200" cy="33864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SzPts val="1300"/>
              <a:buChar char="●"/>
            </a:pPr>
            <a:r>
              <a:rPr lang="es-ES" sz="1300"/>
              <a:t>El miedo, la ansiedad o la evitación causa malestar clínicamente significativo o deterioro en lo social, laboral u otras áreas importantes del funcionamiento. </a:t>
            </a:r>
            <a:endParaRPr sz="1300"/>
          </a:p>
          <a:p>
            <a:pPr indent="-311150" lvl="0" marL="457200" rtl="0" algn="l">
              <a:spcBef>
                <a:spcPts val="0"/>
              </a:spcBef>
              <a:spcAft>
                <a:spcPts val="0"/>
              </a:spcAft>
              <a:buSzPts val="1300"/>
              <a:buChar char="●"/>
            </a:pPr>
            <a:r>
              <a:rPr lang="es-ES" sz="1300"/>
              <a:t>El miedo, la ansiedad o la evitación no se puede atribuir a los efectos fisiológicos de una sustancia (p. ej., una droga, un medicamento) ni a otra afección médica. </a:t>
            </a:r>
            <a:endParaRPr sz="1300"/>
          </a:p>
          <a:p>
            <a:pPr indent="-311150" lvl="0" marL="457200" rtl="0" algn="l">
              <a:spcBef>
                <a:spcPts val="0"/>
              </a:spcBef>
              <a:spcAft>
                <a:spcPts val="0"/>
              </a:spcAft>
              <a:buSzPts val="1300"/>
              <a:buChar char="●"/>
            </a:pPr>
            <a:r>
              <a:rPr lang="es-ES" sz="1300"/>
              <a:t>El miedo, la ansiedad o la evitación no se explica mejor por los síntomas de otro trastorno mental, como el trastorno de pánico, el trastorno dismórfico corporal o un trastorno del espectro del autismo. </a:t>
            </a:r>
            <a:endParaRPr sz="1300"/>
          </a:p>
          <a:p>
            <a:pPr indent="-311150" lvl="0" marL="457200" rtl="0" algn="l">
              <a:spcBef>
                <a:spcPts val="0"/>
              </a:spcBef>
              <a:spcAft>
                <a:spcPts val="0"/>
              </a:spcAft>
              <a:buSzPts val="1300"/>
              <a:buChar char="●"/>
            </a:pPr>
            <a:r>
              <a:rPr lang="es-ES" sz="1300"/>
              <a:t>Si existe otra afección médica, el miedo, la ansiedad o la evitación está claramente no relacionada o es excesiva. </a:t>
            </a:r>
            <a:endParaRPr sz="13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g154dea90f84_0_65"/>
          <p:cNvSpPr txBox="1"/>
          <p:nvPr/>
        </p:nvSpPr>
        <p:spPr>
          <a:xfrm>
            <a:off x="555400" y="1286500"/>
            <a:ext cx="5429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Preguntas de detección</a:t>
            </a:r>
            <a:endParaRPr sz="2800">
              <a:solidFill>
                <a:srgbClr val="002060"/>
              </a:solidFill>
              <a:latin typeface="Cabin Condensed SemiBold"/>
              <a:ea typeface="Cabin Condensed SemiBold"/>
              <a:cs typeface="Cabin Condensed SemiBold"/>
              <a:sym typeface="Cabin Condensed SemiBold"/>
            </a:endParaRPr>
          </a:p>
        </p:txBody>
      </p:sp>
      <p:sp>
        <p:nvSpPr>
          <p:cNvPr id="432" name="Google Shape;432;g154dea90f84_0_65"/>
          <p:cNvSpPr txBox="1"/>
          <p:nvPr/>
        </p:nvSpPr>
        <p:spPr>
          <a:xfrm>
            <a:off x="555400" y="2099100"/>
            <a:ext cx="6248400" cy="861900"/>
          </a:xfrm>
          <a:prstGeom prst="rect">
            <a:avLst/>
          </a:prstGeom>
          <a:noFill/>
          <a:ln>
            <a:noFill/>
          </a:ln>
        </p:spPr>
        <p:txBody>
          <a:bodyPr anchorCtr="0" anchor="t" bIns="91425" lIns="91425" spcFirstLastPara="1" rIns="91425" wrap="square" tIns="91425">
            <a:spAutoFit/>
          </a:bodyPr>
          <a:lstStyle/>
          <a:p>
            <a:pPr indent="0" lvl="0" marL="0" marR="635" rtl="0" algn="l">
              <a:lnSpc>
                <a:spcPct val="200000"/>
              </a:lnSpc>
              <a:spcBef>
                <a:spcPts val="645"/>
              </a:spcBef>
              <a:spcAft>
                <a:spcPts val="0"/>
              </a:spcAft>
              <a:buClr>
                <a:schemeClr val="dk1"/>
              </a:buClr>
              <a:buSzPts val="1100"/>
              <a:buFont typeface="Arial"/>
              <a:buNone/>
            </a:pPr>
            <a:r>
              <a:rPr lang="es-ES">
                <a:solidFill>
                  <a:schemeClr val="dk1"/>
                </a:solidFill>
              </a:rPr>
              <a:t>Las preguntas generales de detección para TAS incluyen lo siguiente:</a:t>
            </a:r>
            <a:endParaRPr>
              <a:solidFill>
                <a:schemeClr val="dk1"/>
              </a:solidFill>
            </a:endParaRPr>
          </a:p>
          <a:p>
            <a:pPr indent="0" lvl="0" marL="0" rtl="0" algn="l">
              <a:spcBef>
                <a:spcPts val="0"/>
              </a:spcBef>
              <a:spcAft>
                <a:spcPts val="0"/>
              </a:spcAft>
              <a:buNone/>
            </a:pPr>
            <a:r>
              <a:t/>
            </a:r>
            <a:endParaRPr sz="1600">
              <a:latin typeface="Calibri"/>
              <a:ea typeface="Calibri"/>
              <a:cs typeface="Calibri"/>
              <a:sym typeface="Calibri"/>
            </a:endParaRPr>
          </a:p>
        </p:txBody>
      </p:sp>
      <p:pic>
        <p:nvPicPr>
          <p:cNvPr descr="1x/Recurso%205.png" id="433" name="Google Shape;433;g154dea90f84_0_65"/>
          <p:cNvPicPr preferRelativeResize="0"/>
          <p:nvPr/>
        </p:nvPicPr>
        <p:blipFill rotWithShape="1">
          <a:blip r:embed="rId3">
            <a:alphaModFix/>
          </a:blip>
          <a:srcRect b="0" l="0" r="0" t="0"/>
          <a:stretch/>
        </p:blipFill>
        <p:spPr>
          <a:xfrm>
            <a:off x="299814" y="98493"/>
            <a:ext cx="2019123" cy="579120"/>
          </a:xfrm>
          <a:prstGeom prst="rect">
            <a:avLst/>
          </a:prstGeom>
          <a:noFill/>
          <a:ln>
            <a:noFill/>
          </a:ln>
        </p:spPr>
      </p:pic>
      <p:pic>
        <p:nvPicPr>
          <p:cNvPr id="434" name="Google Shape;434;g154dea90f84_0_65"/>
          <p:cNvPicPr preferRelativeResize="0"/>
          <p:nvPr/>
        </p:nvPicPr>
        <p:blipFill rotWithShape="1">
          <a:blip r:embed="rId4">
            <a:alphaModFix/>
          </a:blip>
          <a:srcRect b="49785" l="13190" r="33624" t="44882"/>
          <a:stretch/>
        </p:blipFill>
        <p:spPr>
          <a:xfrm>
            <a:off x="5196097" y="565218"/>
            <a:ext cx="3648074" cy="228600"/>
          </a:xfrm>
          <a:prstGeom prst="rect">
            <a:avLst/>
          </a:prstGeom>
          <a:noFill/>
          <a:ln>
            <a:noFill/>
          </a:ln>
        </p:spPr>
      </p:pic>
      <p:pic>
        <p:nvPicPr>
          <p:cNvPr descr="Resultado de imagen de simbolo de psicología" id="435" name="Google Shape;435;g154dea90f84_0_65"/>
          <p:cNvPicPr preferRelativeResize="0"/>
          <p:nvPr/>
        </p:nvPicPr>
        <p:blipFill rotWithShape="1">
          <a:blip r:embed="rId5">
            <a:alphaModFix/>
          </a:blip>
          <a:srcRect b="24399" l="22600" r="22397" t="24800"/>
          <a:stretch/>
        </p:blipFill>
        <p:spPr>
          <a:xfrm>
            <a:off x="6666122" y="98493"/>
            <a:ext cx="476250" cy="420370"/>
          </a:xfrm>
          <a:prstGeom prst="rect">
            <a:avLst/>
          </a:prstGeom>
          <a:noFill/>
          <a:ln>
            <a:noFill/>
          </a:ln>
        </p:spPr>
      </p:pic>
      <p:sp>
        <p:nvSpPr>
          <p:cNvPr id="436" name="Google Shape;436;g154dea90f84_0_65"/>
          <p:cNvSpPr txBox="1"/>
          <p:nvPr/>
        </p:nvSpPr>
        <p:spPr>
          <a:xfrm>
            <a:off x="788150" y="2662900"/>
            <a:ext cx="7744500" cy="1409100"/>
          </a:xfrm>
          <a:prstGeom prst="rect">
            <a:avLst/>
          </a:prstGeom>
          <a:noFill/>
          <a:ln>
            <a:noFill/>
          </a:ln>
        </p:spPr>
        <p:txBody>
          <a:bodyPr anchorCtr="0" anchor="t" bIns="91425" lIns="91425" spcFirstLastPara="1" rIns="91425" wrap="square" tIns="91425">
            <a:spAutoFit/>
          </a:bodyPr>
          <a:lstStyle/>
          <a:p>
            <a:pPr indent="0" lvl="0" marL="303530" rtl="0" algn="l">
              <a:lnSpc>
                <a:spcPct val="200000"/>
              </a:lnSpc>
              <a:spcBef>
                <a:spcPts val="460"/>
              </a:spcBef>
              <a:spcAft>
                <a:spcPts val="0"/>
              </a:spcAft>
              <a:buClr>
                <a:schemeClr val="dk1"/>
              </a:buClr>
              <a:buSzPts val="1100"/>
              <a:buFont typeface="Arial"/>
              <a:buNone/>
            </a:pPr>
            <a:r>
              <a:rPr b="1" i="1" lang="es-ES" sz="1500">
                <a:solidFill>
                  <a:schemeClr val="dk1"/>
                </a:solidFill>
              </a:rPr>
              <a:t>¿Le preocupa verse ansioso o sentirse avergonzado en situaciones sociales?</a:t>
            </a:r>
            <a:endParaRPr b="1" i="1" sz="1500">
              <a:solidFill>
                <a:schemeClr val="dk1"/>
              </a:solidFill>
            </a:endParaRPr>
          </a:p>
          <a:p>
            <a:pPr indent="0" lvl="0" marL="303530" rtl="0" algn="l">
              <a:lnSpc>
                <a:spcPct val="200000"/>
              </a:lnSpc>
              <a:spcBef>
                <a:spcPts val="305"/>
              </a:spcBef>
              <a:spcAft>
                <a:spcPts val="0"/>
              </a:spcAft>
              <a:buClr>
                <a:schemeClr val="dk1"/>
              </a:buClr>
              <a:buSzPts val="1100"/>
              <a:buFont typeface="Arial"/>
              <a:buNone/>
            </a:pPr>
            <a:r>
              <a:rPr b="1" i="1" lang="es-ES" sz="1500">
                <a:solidFill>
                  <a:schemeClr val="dk1"/>
                </a:solidFill>
              </a:rPr>
              <a:t>¿Le preocupa mucho por lo que la gente piense de usted?</a:t>
            </a:r>
            <a:endParaRPr b="1" i="1" sz="1500">
              <a:solidFill>
                <a:schemeClr val="dk1"/>
              </a:solidFill>
            </a:endParaRPr>
          </a:p>
          <a:p>
            <a:pPr indent="0" lvl="0" marL="0" rtl="0" algn="l">
              <a:spcBef>
                <a:spcPts val="0"/>
              </a:spcBef>
              <a:spcAft>
                <a:spcPts val="0"/>
              </a:spcAft>
              <a:buNone/>
            </a:pPr>
            <a:r>
              <a:t/>
            </a:r>
            <a:endParaRPr sz="1700"/>
          </a:p>
        </p:txBody>
      </p:sp>
      <p:pic>
        <p:nvPicPr>
          <p:cNvPr id="437" name="Google Shape;437;g154dea90f84_0_65"/>
          <p:cNvPicPr preferRelativeResize="0"/>
          <p:nvPr/>
        </p:nvPicPr>
        <p:blipFill>
          <a:blip r:embed="rId6">
            <a:alphaModFix/>
          </a:blip>
          <a:stretch>
            <a:fillRect/>
          </a:stretch>
        </p:blipFill>
        <p:spPr>
          <a:xfrm>
            <a:off x="3527688" y="3961200"/>
            <a:ext cx="2088625" cy="208862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g14eb7e415ae_0_38"/>
          <p:cNvSpPr txBox="1"/>
          <p:nvPr/>
        </p:nvSpPr>
        <p:spPr>
          <a:xfrm>
            <a:off x="995325" y="1071925"/>
            <a:ext cx="20892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3500">
                <a:solidFill>
                  <a:srgbClr val="002060"/>
                </a:solidFill>
                <a:latin typeface="Cabin Condensed SemiBold"/>
                <a:ea typeface="Cabin Condensed SemiBold"/>
                <a:cs typeface="Cabin Condensed SemiBold"/>
                <a:sym typeface="Cabin Condensed SemiBold"/>
              </a:rPr>
              <a:t>Evaluación</a:t>
            </a:r>
            <a:endParaRPr sz="3500">
              <a:solidFill>
                <a:srgbClr val="002060"/>
              </a:solidFill>
              <a:latin typeface="Cabin Condensed SemiBold"/>
              <a:ea typeface="Cabin Condensed SemiBold"/>
              <a:cs typeface="Cabin Condensed SemiBold"/>
              <a:sym typeface="Cabin Condensed SemiBold"/>
            </a:endParaRPr>
          </a:p>
        </p:txBody>
      </p:sp>
      <p:sp>
        <p:nvSpPr>
          <p:cNvPr id="444" name="Google Shape;444;g14eb7e415ae_0_38"/>
          <p:cNvSpPr txBox="1"/>
          <p:nvPr/>
        </p:nvSpPr>
        <p:spPr>
          <a:xfrm>
            <a:off x="590675" y="2100025"/>
            <a:ext cx="4088100" cy="3051600"/>
          </a:xfrm>
          <a:prstGeom prst="rect">
            <a:avLst/>
          </a:prstGeom>
          <a:noFill/>
          <a:ln>
            <a:noFill/>
          </a:ln>
        </p:spPr>
        <p:txBody>
          <a:bodyPr anchorCtr="0" anchor="t" bIns="91425" lIns="91425" spcFirstLastPara="1" rIns="91425" wrap="square" tIns="91425">
            <a:spAutoFit/>
          </a:bodyPr>
          <a:lstStyle/>
          <a:p>
            <a:pPr indent="457200" lvl="0" marL="0" rtl="0" algn="l">
              <a:lnSpc>
                <a:spcPct val="100000"/>
              </a:lnSpc>
              <a:spcBef>
                <a:spcPts val="600"/>
              </a:spcBef>
              <a:spcAft>
                <a:spcPts val="0"/>
              </a:spcAft>
              <a:buNone/>
            </a:pPr>
            <a:r>
              <a:rPr lang="es-ES">
                <a:solidFill>
                  <a:schemeClr val="dk1"/>
                </a:solidFill>
              </a:rPr>
              <a:t>Los objetivos de la evaluación </a:t>
            </a:r>
            <a:endParaRPr>
              <a:solidFill>
                <a:schemeClr val="dk1"/>
              </a:solidFill>
            </a:endParaRPr>
          </a:p>
          <a:p>
            <a:pPr indent="457200" lvl="0" marL="0" rtl="0" algn="l">
              <a:lnSpc>
                <a:spcPct val="100000"/>
              </a:lnSpc>
              <a:spcBef>
                <a:spcPts val="600"/>
              </a:spcBef>
              <a:spcAft>
                <a:spcPts val="0"/>
              </a:spcAft>
              <a:buNone/>
            </a:pPr>
            <a:r>
              <a:rPr lang="es-ES">
                <a:solidFill>
                  <a:schemeClr val="dk1"/>
                </a:solidFill>
              </a:rPr>
              <a:t>son los siguientes:</a:t>
            </a:r>
            <a:endParaRPr>
              <a:solidFill>
                <a:schemeClr val="dk1"/>
              </a:solidFill>
            </a:endParaRPr>
          </a:p>
          <a:p>
            <a:pPr indent="457200" lvl="0" marL="0" rtl="0" algn="l">
              <a:lnSpc>
                <a:spcPct val="115000"/>
              </a:lnSpc>
              <a:spcBef>
                <a:spcPts val="600"/>
              </a:spcBef>
              <a:spcAft>
                <a:spcPts val="0"/>
              </a:spcAft>
              <a:buClr>
                <a:schemeClr val="dk1"/>
              </a:buClr>
              <a:buSzPts val="1100"/>
              <a:buFont typeface="Arial"/>
              <a:buNone/>
            </a:pPr>
            <a:r>
              <a:t/>
            </a:r>
            <a:endParaRPr sz="300">
              <a:solidFill>
                <a:schemeClr val="dk1"/>
              </a:solidFill>
            </a:endParaRPr>
          </a:p>
          <a:p>
            <a:pPr indent="-280035" lvl="0" marL="469265" rtl="0" algn="l">
              <a:lnSpc>
                <a:spcPct val="115000"/>
              </a:lnSpc>
              <a:spcBef>
                <a:spcPts val="0"/>
              </a:spcBef>
              <a:spcAft>
                <a:spcPts val="0"/>
              </a:spcAft>
              <a:buClr>
                <a:schemeClr val="dk1"/>
              </a:buClr>
              <a:buSzPts val="1400"/>
              <a:buFont typeface="Arial"/>
              <a:buChar char="●"/>
            </a:pPr>
            <a:r>
              <a:rPr lang="es-ES">
                <a:solidFill>
                  <a:schemeClr val="dk1"/>
                </a:solidFill>
              </a:rPr>
              <a:t>Establecer una buena relación terapéutica.</a:t>
            </a:r>
            <a:endParaRPr>
              <a:solidFill>
                <a:schemeClr val="dk1"/>
              </a:solidFill>
            </a:endParaRPr>
          </a:p>
          <a:p>
            <a:pPr indent="-280035" lvl="0" marL="469265" rtl="0" algn="l">
              <a:lnSpc>
                <a:spcPct val="115000"/>
              </a:lnSpc>
              <a:spcBef>
                <a:spcPts val="0"/>
              </a:spcBef>
              <a:spcAft>
                <a:spcPts val="0"/>
              </a:spcAft>
              <a:buClr>
                <a:schemeClr val="dk1"/>
              </a:buClr>
              <a:buSzPts val="1400"/>
              <a:buFont typeface="Arial"/>
              <a:buChar char="●"/>
            </a:pPr>
            <a:r>
              <a:rPr lang="es-ES">
                <a:solidFill>
                  <a:schemeClr val="dk1"/>
                </a:solidFill>
              </a:rPr>
              <a:t>Establecer un diagnóstico primario de TAS.</a:t>
            </a:r>
            <a:endParaRPr>
              <a:solidFill>
                <a:schemeClr val="dk1"/>
              </a:solidFill>
            </a:endParaRPr>
          </a:p>
          <a:p>
            <a:pPr indent="-280035" lvl="0" marL="469265" rtl="0" algn="l">
              <a:lnSpc>
                <a:spcPct val="115000"/>
              </a:lnSpc>
              <a:spcBef>
                <a:spcPts val="0"/>
              </a:spcBef>
              <a:spcAft>
                <a:spcPts val="0"/>
              </a:spcAft>
              <a:buClr>
                <a:schemeClr val="dk1"/>
              </a:buClr>
              <a:buSzPts val="1400"/>
              <a:buFont typeface="Arial"/>
              <a:buChar char="●"/>
            </a:pPr>
            <a:r>
              <a:rPr lang="es-ES">
                <a:solidFill>
                  <a:schemeClr val="dk1"/>
                </a:solidFill>
              </a:rPr>
              <a:t>Descartar diagnósticos diferenciales</a:t>
            </a:r>
            <a:endParaRPr>
              <a:solidFill>
                <a:schemeClr val="dk1"/>
              </a:solidFill>
            </a:endParaRPr>
          </a:p>
          <a:p>
            <a:pPr indent="-280035" lvl="0" marL="469265" rtl="0" algn="l">
              <a:lnSpc>
                <a:spcPct val="115000"/>
              </a:lnSpc>
              <a:spcBef>
                <a:spcPts val="0"/>
              </a:spcBef>
              <a:spcAft>
                <a:spcPts val="0"/>
              </a:spcAft>
              <a:buClr>
                <a:schemeClr val="dk1"/>
              </a:buClr>
              <a:buSzPts val="1400"/>
              <a:buFont typeface="Arial"/>
              <a:buChar char="●"/>
            </a:pPr>
            <a:r>
              <a:rPr lang="es-ES">
                <a:solidFill>
                  <a:schemeClr val="dk1"/>
                </a:solidFill>
              </a:rPr>
              <a:t>Identificar trastornos comórbidos que puedan afectar el tratamiento y el resultado.</a:t>
            </a:r>
            <a:endParaRPr>
              <a:solidFill>
                <a:schemeClr val="dk1"/>
              </a:solidFill>
            </a:endParaRPr>
          </a:p>
          <a:p>
            <a:pPr indent="-280035" lvl="0" marL="469265" rtl="0" algn="l">
              <a:lnSpc>
                <a:spcPct val="115000"/>
              </a:lnSpc>
              <a:spcBef>
                <a:spcPts val="0"/>
              </a:spcBef>
              <a:spcAft>
                <a:spcPts val="0"/>
              </a:spcAft>
              <a:buClr>
                <a:schemeClr val="dk1"/>
              </a:buClr>
              <a:buSzPts val="1400"/>
              <a:buFont typeface="Arial"/>
              <a:buChar char="●"/>
            </a:pPr>
            <a:r>
              <a:rPr lang="es-ES">
                <a:solidFill>
                  <a:schemeClr val="dk1"/>
                </a:solidFill>
              </a:rPr>
              <a:t>Proporcionar una base para la planificación del tratamiento.</a:t>
            </a:r>
            <a:endParaRPr>
              <a:solidFill>
                <a:schemeClr val="dk1"/>
              </a:solidFill>
            </a:endParaRPr>
          </a:p>
          <a:p>
            <a:pPr indent="0" lvl="0" marL="0" rtl="0" algn="l">
              <a:spcBef>
                <a:spcPts val="0"/>
              </a:spcBef>
              <a:spcAft>
                <a:spcPts val="0"/>
              </a:spcAft>
              <a:buNone/>
            </a:pPr>
            <a:r>
              <a:t/>
            </a:r>
            <a:endParaRPr sz="1600">
              <a:latin typeface="Calibri"/>
              <a:ea typeface="Calibri"/>
              <a:cs typeface="Calibri"/>
              <a:sym typeface="Calibri"/>
            </a:endParaRPr>
          </a:p>
        </p:txBody>
      </p:sp>
      <p:pic>
        <p:nvPicPr>
          <p:cNvPr id="445" name="Google Shape;445;g14eb7e415ae_0_38"/>
          <p:cNvPicPr preferRelativeResize="0"/>
          <p:nvPr/>
        </p:nvPicPr>
        <p:blipFill rotWithShape="1">
          <a:blip r:embed="rId3">
            <a:alphaModFix/>
          </a:blip>
          <a:srcRect b="14181" l="16155" r="14745" t="11063"/>
          <a:stretch/>
        </p:blipFill>
        <p:spPr>
          <a:xfrm>
            <a:off x="5512775" y="2636000"/>
            <a:ext cx="3171825" cy="3431824"/>
          </a:xfrm>
          <a:prstGeom prst="rect">
            <a:avLst/>
          </a:prstGeom>
          <a:noFill/>
          <a:ln>
            <a:noFill/>
          </a:ln>
        </p:spPr>
      </p:pic>
      <p:pic>
        <p:nvPicPr>
          <p:cNvPr descr="1x/Recurso%205.png" id="446" name="Google Shape;446;g14eb7e415ae_0_38"/>
          <p:cNvPicPr preferRelativeResize="0"/>
          <p:nvPr/>
        </p:nvPicPr>
        <p:blipFill rotWithShape="1">
          <a:blip r:embed="rId4">
            <a:alphaModFix/>
          </a:blip>
          <a:srcRect b="0" l="0" r="0" t="0"/>
          <a:stretch/>
        </p:blipFill>
        <p:spPr>
          <a:xfrm>
            <a:off x="359839" y="88643"/>
            <a:ext cx="2019123" cy="579120"/>
          </a:xfrm>
          <a:prstGeom prst="rect">
            <a:avLst/>
          </a:prstGeom>
          <a:noFill/>
          <a:ln>
            <a:noFill/>
          </a:ln>
        </p:spPr>
      </p:pic>
      <p:sp>
        <p:nvSpPr>
          <p:cNvPr id="447" name="Google Shape;447;g14eb7e415ae_0_38"/>
          <p:cNvSpPr/>
          <p:nvPr/>
        </p:nvSpPr>
        <p:spPr>
          <a:xfrm>
            <a:off x="239824" y="6664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48" name="Google Shape;448;g14eb7e415ae_0_38"/>
          <p:cNvPicPr preferRelativeResize="0"/>
          <p:nvPr/>
        </p:nvPicPr>
        <p:blipFill rotWithShape="1">
          <a:blip r:embed="rId5">
            <a:alphaModFix/>
          </a:blip>
          <a:srcRect b="49785" l="13190" r="33624" t="44882"/>
          <a:stretch/>
        </p:blipFill>
        <p:spPr>
          <a:xfrm>
            <a:off x="5256122" y="555368"/>
            <a:ext cx="3648074" cy="228600"/>
          </a:xfrm>
          <a:prstGeom prst="rect">
            <a:avLst/>
          </a:prstGeom>
          <a:noFill/>
          <a:ln>
            <a:noFill/>
          </a:ln>
        </p:spPr>
      </p:pic>
      <p:pic>
        <p:nvPicPr>
          <p:cNvPr descr="Resultado de imagen de simbolo de psicología" id="449" name="Google Shape;449;g14eb7e415ae_0_38"/>
          <p:cNvPicPr preferRelativeResize="0"/>
          <p:nvPr/>
        </p:nvPicPr>
        <p:blipFill rotWithShape="1">
          <a:blip r:embed="rId6">
            <a:alphaModFix/>
          </a:blip>
          <a:srcRect b="24399" l="22600" r="22397" t="24800"/>
          <a:stretch/>
        </p:blipFill>
        <p:spPr>
          <a:xfrm>
            <a:off x="6726147" y="88643"/>
            <a:ext cx="476250" cy="42037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g15483453e58_0_3"/>
          <p:cNvSpPr txBox="1"/>
          <p:nvPr/>
        </p:nvSpPr>
        <p:spPr>
          <a:xfrm>
            <a:off x="251575" y="1301600"/>
            <a:ext cx="6300300" cy="831300"/>
          </a:xfrm>
          <a:prstGeom prst="rect">
            <a:avLst/>
          </a:prstGeom>
          <a:noFill/>
          <a:ln>
            <a:noFill/>
          </a:ln>
        </p:spPr>
        <p:txBody>
          <a:bodyPr anchorCtr="0" anchor="t" bIns="91425" lIns="91425" spcFirstLastPara="1" rIns="91425" wrap="square" tIns="91425">
            <a:spAutoFit/>
          </a:bodyPr>
          <a:lstStyle/>
          <a:p>
            <a:pPr indent="0" lvl="0" marL="0" rtl="0" algn="l">
              <a:lnSpc>
                <a:spcPct val="200000"/>
              </a:lnSpc>
              <a:spcBef>
                <a:spcPts val="0"/>
              </a:spcBef>
              <a:spcAft>
                <a:spcPts val="0"/>
              </a:spcAft>
              <a:buClr>
                <a:schemeClr val="dk1"/>
              </a:buClr>
              <a:buSzPts val="1100"/>
              <a:buFont typeface="Arial"/>
              <a:buNone/>
            </a:pPr>
            <a:r>
              <a:rPr lang="es-ES">
                <a:solidFill>
                  <a:schemeClr val="dk1"/>
                </a:solidFill>
              </a:rPr>
              <a:t>La evaluación integral incluye obtener información sobre todo lo siguiente:</a:t>
            </a:r>
            <a:endParaRPr>
              <a:solidFill>
                <a:schemeClr val="dk1"/>
              </a:solidFill>
            </a:endParaRPr>
          </a:p>
          <a:p>
            <a:pPr indent="0" lvl="0" marL="0" rtl="0" algn="l">
              <a:spcBef>
                <a:spcPts val="0"/>
              </a:spcBef>
              <a:spcAft>
                <a:spcPts val="0"/>
              </a:spcAft>
              <a:buNone/>
            </a:pPr>
            <a:r>
              <a:t/>
            </a:r>
            <a:endParaRPr>
              <a:solidFill>
                <a:schemeClr val="dk1"/>
              </a:solidFill>
            </a:endParaRPr>
          </a:p>
        </p:txBody>
      </p:sp>
      <p:sp>
        <p:nvSpPr>
          <p:cNvPr id="456" name="Google Shape;456;g15483453e58_0_3"/>
          <p:cNvSpPr/>
          <p:nvPr/>
        </p:nvSpPr>
        <p:spPr>
          <a:xfrm>
            <a:off x="359850" y="2059025"/>
            <a:ext cx="1870200" cy="1509300"/>
          </a:xfrm>
          <a:prstGeom prst="rect">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La naturaleza, gravedad y duración de los síntomas, conductas de evitación y uso de conductas de seguridad.</a:t>
            </a:r>
            <a:endParaRPr/>
          </a:p>
        </p:txBody>
      </p:sp>
      <p:pic>
        <p:nvPicPr>
          <p:cNvPr descr="1x/Recurso%205.png" id="457" name="Google Shape;457;g15483453e58_0_3"/>
          <p:cNvPicPr preferRelativeResize="0"/>
          <p:nvPr/>
        </p:nvPicPr>
        <p:blipFill rotWithShape="1">
          <a:blip r:embed="rId3">
            <a:alphaModFix/>
          </a:blip>
          <a:srcRect b="0" l="0" r="0" t="0"/>
          <a:stretch/>
        </p:blipFill>
        <p:spPr>
          <a:xfrm>
            <a:off x="359839" y="143343"/>
            <a:ext cx="2019123" cy="579120"/>
          </a:xfrm>
          <a:prstGeom prst="rect">
            <a:avLst/>
          </a:prstGeom>
          <a:noFill/>
          <a:ln>
            <a:noFill/>
          </a:ln>
        </p:spPr>
      </p:pic>
      <p:sp>
        <p:nvSpPr>
          <p:cNvPr id="458" name="Google Shape;458;g15483453e58_0_3"/>
          <p:cNvSpPr/>
          <p:nvPr/>
        </p:nvSpPr>
        <p:spPr>
          <a:xfrm>
            <a:off x="239824" y="7211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59" name="Google Shape;459;g15483453e58_0_3"/>
          <p:cNvPicPr preferRelativeResize="0"/>
          <p:nvPr/>
        </p:nvPicPr>
        <p:blipFill rotWithShape="1">
          <a:blip r:embed="rId4">
            <a:alphaModFix/>
          </a:blip>
          <a:srcRect b="49785" l="13190" r="33624" t="44882"/>
          <a:stretch/>
        </p:blipFill>
        <p:spPr>
          <a:xfrm>
            <a:off x="5256122" y="610068"/>
            <a:ext cx="3648074" cy="228600"/>
          </a:xfrm>
          <a:prstGeom prst="rect">
            <a:avLst/>
          </a:prstGeom>
          <a:noFill/>
          <a:ln>
            <a:noFill/>
          </a:ln>
        </p:spPr>
      </p:pic>
      <p:pic>
        <p:nvPicPr>
          <p:cNvPr descr="Resultado de imagen de simbolo de psicología" id="460" name="Google Shape;460;g15483453e58_0_3"/>
          <p:cNvPicPr preferRelativeResize="0"/>
          <p:nvPr/>
        </p:nvPicPr>
        <p:blipFill rotWithShape="1">
          <a:blip r:embed="rId5">
            <a:alphaModFix/>
          </a:blip>
          <a:srcRect b="24399" l="22600" r="22397" t="24800"/>
          <a:stretch/>
        </p:blipFill>
        <p:spPr>
          <a:xfrm>
            <a:off x="6726147" y="143343"/>
            <a:ext cx="476250" cy="420370"/>
          </a:xfrm>
          <a:prstGeom prst="rect">
            <a:avLst/>
          </a:prstGeom>
          <a:noFill/>
          <a:ln>
            <a:noFill/>
          </a:ln>
        </p:spPr>
      </p:pic>
      <p:sp>
        <p:nvSpPr>
          <p:cNvPr id="461" name="Google Shape;461;g15483453e58_0_3"/>
          <p:cNvSpPr/>
          <p:nvPr/>
        </p:nvSpPr>
        <p:spPr>
          <a:xfrm>
            <a:off x="7202400" y="2059025"/>
            <a:ext cx="1870200" cy="1509300"/>
          </a:xfrm>
          <a:prstGeom prst="rect">
            <a:avLst/>
          </a:prstGeom>
          <a:solidFill>
            <a:srgbClr val="0B539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dk1"/>
                </a:solidFill>
              </a:rPr>
              <a:t>La presencia de depresión o ansiedad comórbida.</a:t>
            </a:r>
            <a:endParaRPr/>
          </a:p>
        </p:txBody>
      </p:sp>
      <p:sp>
        <p:nvSpPr>
          <p:cNvPr id="462" name="Google Shape;462;g15483453e58_0_3"/>
          <p:cNvSpPr/>
          <p:nvPr/>
        </p:nvSpPr>
        <p:spPr>
          <a:xfrm>
            <a:off x="5048300" y="2059025"/>
            <a:ext cx="1870200" cy="1509300"/>
          </a:xfrm>
          <a:prstGeom prst="rect">
            <a:avLst/>
          </a:prstGeom>
          <a:solidFill>
            <a:srgbClr val="3D85C6"/>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La presencia de trastornos por uso de sustancias y condiciones médicas.</a:t>
            </a:r>
            <a:endParaRPr sz="1200">
              <a:solidFill>
                <a:schemeClr val="dk1"/>
              </a:solidFill>
            </a:endParaRPr>
          </a:p>
        </p:txBody>
      </p:sp>
      <p:sp>
        <p:nvSpPr>
          <p:cNvPr id="463" name="Google Shape;463;g15483453e58_0_3"/>
          <p:cNvSpPr/>
          <p:nvPr/>
        </p:nvSpPr>
        <p:spPr>
          <a:xfrm>
            <a:off x="2745675" y="2059025"/>
            <a:ext cx="1870200" cy="1509300"/>
          </a:xfrm>
          <a:prstGeom prst="rect">
            <a:avLst/>
          </a:prstGeom>
          <a:solidFill>
            <a:srgbClr val="6FA8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dk1"/>
                </a:solidFill>
              </a:rPr>
              <a:t>El grado </a:t>
            </a:r>
            <a:r>
              <a:rPr lang="es-ES" sz="1200">
                <a:solidFill>
                  <a:schemeClr val="dk1"/>
                </a:solidFill>
              </a:rPr>
              <a:t>de </a:t>
            </a:r>
            <a:r>
              <a:rPr lang="es-ES" sz="1200">
                <a:solidFill>
                  <a:schemeClr val="dk1"/>
                </a:solidFill>
              </a:rPr>
              <a:t>angustia y deterioro funcional.</a:t>
            </a:r>
            <a:endParaRPr sz="1200">
              <a:solidFill>
                <a:schemeClr val="dk1"/>
              </a:solidFill>
            </a:endParaRPr>
          </a:p>
        </p:txBody>
      </p:sp>
      <p:sp>
        <p:nvSpPr>
          <p:cNvPr id="464" name="Google Shape;464;g15483453e58_0_3"/>
          <p:cNvSpPr/>
          <p:nvPr/>
        </p:nvSpPr>
        <p:spPr>
          <a:xfrm>
            <a:off x="7202388" y="4103450"/>
            <a:ext cx="1870200" cy="1509300"/>
          </a:xfrm>
          <a:prstGeom prst="rect">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Antecedentes personales y familiares de trastornos mentales</a:t>
            </a:r>
            <a:endParaRPr sz="1200">
              <a:solidFill>
                <a:schemeClr val="dk1"/>
              </a:solidFill>
            </a:endParaRPr>
          </a:p>
        </p:txBody>
      </p:sp>
      <p:sp>
        <p:nvSpPr>
          <p:cNvPr id="465" name="Google Shape;465;g15483453e58_0_3"/>
          <p:cNvSpPr/>
          <p:nvPr/>
        </p:nvSpPr>
        <p:spPr>
          <a:xfrm>
            <a:off x="359838" y="4103450"/>
            <a:ext cx="1870200" cy="1509300"/>
          </a:xfrm>
          <a:prstGeom prst="rect">
            <a:avLst/>
          </a:prstGeom>
          <a:solidFill>
            <a:srgbClr val="0B539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Las metas y expectativas del paciente.</a:t>
            </a:r>
            <a:endParaRPr sz="1200">
              <a:solidFill>
                <a:schemeClr val="dk1"/>
              </a:solidFill>
            </a:endParaRPr>
          </a:p>
        </p:txBody>
      </p:sp>
      <p:sp>
        <p:nvSpPr>
          <p:cNvPr id="466" name="Google Shape;466;g15483453e58_0_3"/>
          <p:cNvSpPr/>
          <p:nvPr/>
        </p:nvSpPr>
        <p:spPr>
          <a:xfrm>
            <a:off x="2745663" y="4103450"/>
            <a:ext cx="1870200" cy="1509300"/>
          </a:xfrm>
          <a:prstGeom prst="rect">
            <a:avLst/>
          </a:prstGeom>
          <a:solidFill>
            <a:srgbClr val="3D85C6"/>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La calidad de las relaciones interpersonales, las condiciones de vida y de empleo</a:t>
            </a:r>
            <a:endParaRPr sz="1200">
              <a:solidFill>
                <a:schemeClr val="dk1"/>
              </a:solidFill>
            </a:endParaRPr>
          </a:p>
        </p:txBody>
      </p:sp>
      <p:sp>
        <p:nvSpPr>
          <p:cNvPr id="467" name="Google Shape;467;g15483453e58_0_3"/>
          <p:cNvSpPr/>
          <p:nvPr/>
        </p:nvSpPr>
        <p:spPr>
          <a:xfrm>
            <a:off x="5048288" y="4103450"/>
            <a:ext cx="1870200" cy="1509300"/>
          </a:xfrm>
          <a:prstGeom prst="rect">
            <a:avLst/>
          </a:prstGeom>
          <a:solidFill>
            <a:srgbClr val="6FA8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Experiencia y respuesta a tratamientos anteriores</a:t>
            </a:r>
            <a:endParaRPr sz="1200">
              <a:solidFill>
                <a:schemeClr val="dk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g154dea90f84_0_76"/>
          <p:cNvSpPr txBox="1"/>
          <p:nvPr/>
        </p:nvSpPr>
        <p:spPr>
          <a:xfrm>
            <a:off x="458350" y="1198675"/>
            <a:ext cx="8339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Medidas de autoinforme para el Trastorno de Ansiedad Social</a:t>
            </a:r>
            <a:endParaRPr sz="2800">
              <a:solidFill>
                <a:srgbClr val="002060"/>
              </a:solidFill>
              <a:latin typeface="Cabin Condensed SemiBold"/>
              <a:ea typeface="Cabin Condensed SemiBold"/>
              <a:cs typeface="Cabin Condensed SemiBold"/>
              <a:sym typeface="Cabin Condensed SemiBold"/>
            </a:endParaRPr>
          </a:p>
        </p:txBody>
      </p:sp>
      <p:pic>
        <p:nvPicPr>
          <p:cNvPr descr="1x/Recurso%205.png" id="474" name="Google Shape;474;g154dea90f84_0_76"/>
          <p:cNvPicPr preferRelativeResize="0"/>
          <p:nvPr/>
        </p:nvPicPr>
        <p:blipFill rotWithShape="1">
          <a:blip r:embed="rId3">
            <a:alphaModFix/>
          </a:blip>
          <a:srcRect b="0" l="0" r="0" t="0"/>
          <a:stretch/>
        </p:blipFill>
        <p:spPr>
          <a:xfrm>
            <a:off x="359839" y="66768"/>
            <a:ext cx="2019123" cy="579120"/>
          </a:xfrm>
          <a:prstGeom prst="rect">
            <a:avLst/>
          </a:prstGeom>
          <a:noFill/>
          <a:ln>
            <a:noFill/>
          </a:ln>
        </p:spPr>
      </p:pic>
      <p:sp>
        <p:nvSpPr>
          <p:cNvPr id="475" name="Google Shape;475;g154dea90f84_0_76"/>
          <p:cNvSpPr/>
          <p:nvPr/>
        </p:nvSpPr>
        <p:spPr>
          <a:xfrm>
            <a:off x="239824" y="644618"/>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76" name="Google Shape;476;g154dea90f84_0_76"/>
          <p:cNvPicPr preferRelativeResize="0"/>
          <p:nvPr/>
        </p:nvPicPr>
        <p:blipFill rotWithShape="1">
          <a:blip r:embed="rId4">
            <a:alphaModFix/>
          </a:blip>
          <a:srcRect b="49785" l="13190" r="33624" t="44882"/>
          <a:stretch/>
        </p:blipFill>
        <p:spPr>
          <a:xfrm>
            <a:off x="5256122" y="533493"/>
            <a:ext cx="3648074" cy="228600"/>
          </a:xfrm>
          <a:prstGeom prst="rect">
            <a:avLst/>
          </a:prstGeom>
          <a:noFill/>
          <a:ln>
            <a:noFill/>
          </a:ln>
        </p:spPr>
      </p:pic>
      <p:pic>
        <p:nvPicPr>
          <p:cNvPr descr="Resultado de imagen de simbolo de psicología" id="477" name="Google Shape;477;g154dea90f84_0_76"/>
          <p:cNvPicPr preferRelativeResize="0"/>
          <p:nvPr/>
        </p:nvPicPr>
        <p:blipFill rotWithShape="1">
          <a:blip r:embed="rId5">
            <a:alphaModFix/>
          </a:blip>
          <a:srcRect b="24399" l="22600" r="22397" t="24800"/>
          <a:stretch/>
        </p:blipFill>
        <p:spPr>
          <a:xfrm>
            <a:off x="6811422" y="77693"/>
            <a:ext cx="476250" cy="420370"/>
          </a:xfrm>
          <a:prstGeom prst="rect">
            <a:avLst/>
          </a:prstGeom>
          <a:noFill/>
          <a:ln>
            <a:noFill/>
          </a:ln>
        </p:spPr>
      </p:pic>
      <p:graphicFrame>
        <p:nvGraphicFramePr>
          <p:cNvPr id="478" name="Google Shape;478;g154dea90f84_0_76"/>
          <p:cNvGraphicFramePr/>
          <p:nvPr/>
        </p:nvGraphicFramePr>
        <p:xfrm>
          <a:off x="878625" y="2127600"/>
          <a:ext cx="3000000" cy="3000000"/>
        </p:xfrm>
        <a:graphic>
          <a:graphicData uri="http://schemas.openxmlformats.org/drawingml/2006/table">
            <a:tbl>
              <a:tblPr>
                <a:noFill/>
                <a:tableStyleId>{9163330B-ACCD-49B1-BF83-6EEDB58134DD}</a:tableStyleId>
              </a:tblPr>
              <a:tblGrid>
                <a:gridCol w="3619500"/>
                <a:gridCol w="3619500"/>
              </a:tblGrid>
              <a:tr h="381000">
                <a:tc>
                  <a:txBody>
                    <a:bodyPr/>
                    <a:lstStyle/>
                    <a:p>
                      <a:pPr indent="0" lvl="0" marL="0" rtl="0" algn="l">
                        <a:lnSpc>
                          <a:spcPct val="115000"/>
                        </a:lnSpc>
                        <a:spcBef>
                          <a:spcPts val="0"/>
                        </a:spcBef>
                        <a:spcAft>
                          <a:spcPts val="0"/>
                        </a:spcAft>
                        <a:buNone/>
                      </a:pPr>
                      <a:r>
                        <a:rPr b="1" lang="es-ES"/>
                        <a:t>Instrumento</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s-ES"/>
                        <a:t>Descripción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81915" rtl="0" algn="l">
                        <a:lnSpc>
                          <a:spcPct val="115000"/>
                        </a:lnSpc>
                        <a:spcBef>
                          <a:spcPts val="630"/>
                        </a:spcBef>
                        <a:spcAft>
                          <a:spcPts val="0"/>
                        </a:spcAft>
                        <a:buClr>
                          <a:schemeClr val="dk1"/>
                        </a:buClr>
                        <a:buSzPts val="1100"/>
                        <a:buFont typeface="Arial"/>
                        <a:buNone/>
                      </a:pPr>
                      <a:r>
                        <a:rPr lang="es-ES">
                          <a:solidFill>
                            <a:schemeClr val="dk1"/>
                          </a:solidFill>
                        </a:rPr>
                        <a:t>Escala de Fobia Social (SPS) y la Escala de Ansiedad de Interacción Social (SIAS) (Mattick y Clarke, 1998; Peters, 2000)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81915" rtl="0" algn="l">
                        <a:lnSpc>
                          <a:spcPct val="115000"/>
                        </a:lnSpc>
                        <a:spcBef>
                          <a:spcPts val="630"/>
                        </a:spcBef>
                        <a:spcAft>
                          <a:spcPts val="0"/>
                        </a:spcAft>
                        <a:buClr>
                          <a:schemeClr val="dk1"/>
                        </a:buClr>
                        <a:buSzPts val="1100"/>
                        <a:buFont typeface="Arial"/>
                        <a:buNone/>
                      </a:pPr>
                      <a:r>
                        <a:rPr lang="es-ES">
                          <a:solidFill>
                            <a:schemeClr val="dk1"/>
                          </a:solidFill>
                        </a:rPr>
                        <a:t>En conjunto comprenden 40 ítems que cubren los miedos al escrutinio público y las interacciones sociales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81915" rtl="0" algn="l">
                        <a:lnSpc>
                          <a:spcPct val="115000"/>
                        </a:lnSpc>
                        <a:spcBef>
                          <a:spcPts val="630"/>
                        </a:spcBef>
                        <a:spcAft>
                          <a:spcPts val="0"/>
                        </a:spcAft>
                        <a:buClr>
                          <a:schemeClr val="dk1"/>
                        </a:buClr>
                        <a:buSzPts val="1100"/>
                        <a:buFont typeface="Arial"/>
                        <a:buNone/>
                      </a:pPr>
                      <a:r>
                        <a:rPr lang="es-ES">
                          <a:solidFill>
                            <a:schemeClr val="dk1"/>
                          </a:solidFill>
                        </a:rPr>
                        <a:t>La Escala de Ansiedad Social de Liebowitz (LSAS; Baker et al., 2002)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81915" rtl="0" algn="l">
                        <a:lnSpc>
                          <a:spcPct val="115000"/>
                        </a:lnSpc>
                        <a:spcBef>
                          <a:spcPts val="630"/>
                        </a:spcBef>
                        <a:spcAft>
                          <a:spcPts val="0"/>
                        </a:spcAft>
                        <a:buClr>
                          <a:schemeClr val="dk1"/>
                        </a:buClr>
                        <a:buSzPts val="1100"/>
                        <a:buFont typeface="Arial"/>
                        <a:buNone/>
                      </a:pPr>
                      <a:r>
                        <a:rPr lang="es-ES">
                          <a:solidFill>
                            <a:schemeClr val="dk1"/>
                          </a:solidFill>
                        </a:rPr>
                        <a:t>Incluye tanto un reflejo del miedo social como una medida del comportamiento de evitación (que refleja el deterioro)</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81915" rtl="0" algn="l">
                        <a:lnSpc>
                          <a:spcPct val="115000"/>
                        </a:lnSpc>
                        <a:spcBef>
                          <a:spcPts val="630"/>
                        </a:spcBef>
                        <a:spcAft>
                          <a:spcPts val="0"/>
                        </a:spcAft>
                        <a:buClr>
                          <a:schemeClr val="dk1"/>
                        </a:buClr>
                        <a:buSzPts val="1100"/>
                        <a:buFont typeface="Arial"/>
                        <a:buNone/>
                      </a:pPr>
                      <a:r>
                        <a:rPr lang="es-ES">
                          <a:solidFill>
                            <a:schemeClr val="dk1"/>
                          </a:solidFill>
                        </a:rPr>
                        <a:t>El Social Phobia and Anxiety Inventory (SPAI)  (Turner et al., 1989)</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a:solidFill>
                            <a:srgbClr val="212121"/>
                          </a:solidFill>
                        </a:rPr>
                        <a:t>Evalúa</a:t>
                      </a:r>
                      <a:r>
                        <a:rPr lang="es-ES">
                          <a:solidFill>
                            <a:srgbClr val="212121"/>
                          </a:solidFill>
                        </a:rPr>
                        <a:t> la amplia gama de situaciones asociadas con la fobia social.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79" name="Google Shape;479;g154dea90f84_0_76"/>
          <p:cNvSpPr txBox="1"/>
          <p:nvPr/>
        </p:nvSpPr>
        <p:spPr>
          <a:xfrm>
            <a:off x="239825" y="6304750"/>
            <a:ext cx="30288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100">
                <a:solidFill>
                  <a:srgbClr val="B7B7B7"/>
                </a:solidFill>
              </a:rPr>
              <a:t>Ver </a:t>
            </a:r>
            <a:r>
              <a:rPr lang="es-ES" sz="1100">
                <a:solidFill>
                  <a:srgbClr val="B7B7B7"/>
                </a:solidFill>
              </a:rPr>
              <a:t>más</a:t>
            </a:r>
            <a:r>
              <a:rPr lang="es-ES" sz="1100">
                <a:solidFill>
                  <a:srgbClr val="B7B7B7"/>
                </a:solidFill>
              </a:rPr>
              <a:t> en el Apéndice 1</a:t>
            </a:r>
            <a:endParaRPr sz="1100">
              <a:solidFill>
                <a:srgbClr val="B7B7B7"/>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pic>
        <p:nvPicPr>
          <p:cNvPr descr="1x/Recurso%205.png" id="485" name="Google Shape;485;g154dea90f84_0_90"/>
          <p:cNvPicPr preferRelativeResize="0"/>
          <p:nvPr/>
        </p:nvPicPr>
        <p:blipFill rotWithShape="1">
          <a:blip r:embed="rId3">
            <a:alphaModFix/>
          </a:blip>
          <a:srcRect b="0" l="0" r="0" t="0"/>
          <a:stretch/>
        </p:blipFill>
        <p:spPr>
          <a:xfrm>
            <a:off x="359826" y="54468"/>
            <a:ext cx="2019123" cy="579120"/>
          </a:xfrm>
          <a:prstGeom prst="rect">
            <a:avLst/>
          </a:prstGeom>
          <a:noFill/>
          <a:ln>
            <a:noFill/>
          </a:ln>
        </p:spPr>
      </p:pic>
      <p:sp>
        <p:nvSpPr>
          <p:cNvPr id="486" name="Google Shape;486;g154dea90f84_0_90"/>
          <p:cNvSpPr/>
          <p:nvPr/>
        </p:nvSpPr>
        <p:spPr>
          <a:xfrm>
            <a:off x="239812" y="632318"/>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487" name="Google Shape;487;g154dea90f84_0_90"/>
          <p:cNvPicPr preferRelativeResize="0"/>
          <p:nvPr/>
        </p:nvPicPr>
        <p:blipFill rotWithShape="1">
          <a:blip r:embed="rId4">
            <a:alphaModFix/>
          </a:blip>
          <a:srcRect b="49785" l="13190" r="33624" t="44882"/>
          <a:stretch/>
        </p:blipFill>
        <p:spPr>
          <a:xfrm>
            <a:off x="5256109" y="521193"/>
            <a:ext cx="3648074" cy="228600"/>
          </a:xfrm>
          <a:prstGeom prst="rect">
            <a:avLst/>
          </a:prstGeom>
          <a:noFill/>
          <a:ln>
            <a:noFill/>
          </a:ln>
        </p:spPr>
      </p:pic>
      <p:pic>
        <p:nvPicPr>
          <p:cNvPr descr="Resultado de imagen de simbolo de psicología" id="488" name="Google Shape;488;g154dea90f84_0_90"/>
          <p:cNvPicPr preferRelativeResize="0"/>
          <p:nvPr/>
        </p:nvPicPr>
        <p:blipFill rotWithShape="1">
          <a:blip r:embed="rId5">
            <a:alphaModFix/>
          </a:blip>
          <a:srcRect b="24399" l="22600" r="22397" t="24800"/>
          <a:stretch/>
        </p:blipFill>
        <p:spPr>
          <a:xfrm>
            <a:off x="6811409" y="65393"/>
            <a:ext cx="476250" cy="420370"/>
          </a:xfrm>
          <a:prstGeom prst="rect">
            <a:avLst/>
          </a:prstGeom>
          <a:noFill/>
          <a:ln>
            <a:noFill/>
          </a:ln>
        </p:spPr>
      </p:pic>
      <p:graphicFrame>
        <p:nvGraphicFramePr>
          <p:cNvPr id="489" name="Google Shape;489;g154dea90f84_0_90"/>
          <p:cNvGraphicFramePr/>
          <p:nvPr/>
        </p:nvGraphicFramePr>
        <p:xfrm>
          <a:off x="359825" y="1940575"/>
          <a:ext cx="3000000" cy="3000000"/>
        </p:xfrm>
        <a:graphic>
          <a:graphicData uri="http://schemas.openxmlformats.org/drawingml/2006/table">
            <a:tbl>
              <a:tblPr>
                <a:noFill/>
                <a:tableStyleId>{9163330B-ACCD-49B1-BF83-6EEDB58134DD}</a:tableStyleId>
              </a:tblPr>
              <a:tblGrid>
                <a:gridCol w="4272175"/>
                <a:gridCol w="4272175"/>
              </a:tblGrid>
              <a:tr h="492750">
                <a:tc gridSpan="2">
                  <a:txBody>
                    <a:bodyPr/>
                    <a:lstStyle/>
                    <a:p>
                      <a:pPr indent="0" lvl="0" marL="0" rtl="0" algn="ctr">
                        <a:spcBef>
                          <a:spcPts val="0"/>
                        </a:spcBef>
                        <a:spcAft>
                          <a:spcPts val="0"/>
                        </a:spcAft>
                        <a:buNone/>
                      </a:pPr>
                      <a:r>
                        <a:rPr b="1" lang="es-ES"/>
                        <a:t>Recomendaciones para el tratamiento del trastorno de ansiedad social</a:t>
                      </a:r>
                      <a:endParaRPr b="1"/>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3464550">
                <a:tc>
                  <a:txBody>
                    <a:bodyPr/>
                    <a:lstStyle/>
                    <a:p>
                      <a:pPr indent="0" lvl="0" marL="0" rtl="0" algn="l">
                        <a:lnSpc>
                          <a:spcPct val="115000"/>
                        </a:lnSpc>
                        <a:spcBef>
                          <a:spcPts val="0"/>
                        </a:spcBef>
                        <a:spcAft>
                          <a:spcPts val="0"/>
                        </a:spcAft>
                        <a:buNone/>
                      </a:pPr>
                      <a:r>
                        <a:rPr lang="es-ES" sz="1200"/>
                        <a:t>El tratamiento del TAS debe seguir un enfoque pragmático y colaborativo, comenzando con la psicoeducación y el asesoramiento sobre los factores del estilo de vida (p. ej., alimentación saludable, buen sueño, ejercicio regular y consumo reducido de cafeína, tabaco y alcohol). Se puede considerar la conducta expectante (monitoreo de la respuesta a la psicoeducación y medidas de estilo de vida), pero la mayoría de los pacientes con TAS requerirá tratamientos específicos.</a:t>
                      </a:r>
                      <a:endParaRPr sz="1200"/>
                    </a:p>
                    <a:p>
                      <a:pPr indent="0" lvl="0" marL="0" rtl="0" algn="l">
                        <a:lnSpc>
                          <a:spcPct val="115000"/>
                        </a:lnSpc>
                        <a:spcBef>
                          <a:spcPts val="0"/>
                        </a:spcBef>
                        <a:spcAft>
                          <a:spcPts val="0"/>
                        </a:spcAft>
                        <a:buNone/>
                      </a:pPr>
                      <a:r>
                        <a:rPr lang="es-ES" sz="1200"/>
                        <a:t>La selección del tratamiento inicial entre las opciones respaldadas por la evidencia de los ECA debe tener en cuenta la gravedad,preferencia del paciente, accesibilidad, costo, tolerabilidad y seguridad.</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CBR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490" name="Google Shape;490;g154dea90f84_0_90"/>
          <p:cNvSpPr txBox="1"/>
          <p:nvPr/>
        </p:nvSpPr>
        <p:spPr>
          <a:xfrm>
            <a:off x="576600" y="1065300"/>
            <a:ext cx="3189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Tratamiento</a:t>
            </a:r>
            <a:endParaRPr>
              <a:latin typeface="Calibri"/>
              <a:ea typeface="Calibri"/>
              <a:cs typeface="Calibri"/>
              <a:sym typeface="Calibri"/>
            </a:endParaRPr>
          </a:p>
        </p:txBody>
      </p:sp>
      <p:sp>
        <p:nvSpPr>
          <p:cNvPr id="491" name="Google Shape;491;g154dea90f84_0_90"/>
          <p:cNvSpPr txBox="1"/>
          <p:nvPr/>
        </p:nvSpPr>
        <p:spPr>
          <a:xfrm>
            <a:off x="295725" y="6280625"/>
            <a:ext cx="1535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pic>
        <p:nvPicPr>
          <p:cNvPr descr="1x/Recurso%205.png" id="497" name="Google Shape;497;g154dea90f84_0_100"/>
          <p:cNvPicPr preferRelativeResize="0"/>
          <p:nvPr/>
        </p:nvPicPr>
        <p:blipFill rotWithShape="1">
          <a:blip r:embed="rId3">
            <a:alphaModFix/>
          </a:blip>
          <a:srcRect b="0" l="0" r="0" t="0"/>
          <a:stretch/>
        </p:blipFill>
        <p:spPr>
          <a:xfrm>
            <a:off x="359826" y="85918"/>
            <a:ext cx="2019123" cy="579120"/>
          </a:xfrm>
          <a:prstGeom prst="rect">
            <a:avLst/>
          </a:prstGeom>
          <a:noFill/>
          <a:ln>
            <a:noFill/>
          </a:ln>
        </p:spPr>
      </p:pic>
      <p:pic>
        <p:nvPicPr>
          <p:cNvPr id="498" name="Google Shape;498;g154dea90f84_0_100"/>
          <p:cNvPicPr preferRelativeResize="0"/>
          <p:nvPr/>
        </p:nvPicPr>
        <p:blipFill rotWithShape="1">
          <a:blip r:embed="rId4">
            <a:alphaModFix/>
          </a:blip>
          <a:srcRect b="49785" l="13190" r="33624" t="44882"/>
          <a:stretch/>
        </p:blipFill>
        <p:spPr>
          <a:xfrm>
            <a:off x="5256109" y="552643"/>
            <a:ext cx="3648074" cy="228600"/>
          </a:xfrm>
          <a:prstGeom prst="rect">
            <a:avLst/>
          </a:prstGeom>
          <a:noFill/>
          <a:ln>
            <a:noFill/>
          </a:ln>
        </p:spPr>
      </p:pic>
      <p:pic>
        <p:nvPicPr>
          <p:cNvPr descr="Resultado de imagen de simbolo de psicología" id="499" name="Google Shape;499;g154dea90f84_0_100"/>
          <p:cNvPicPr preferRelativeResize="0"/>
          <p:nvPr/>
        </p:nvPicPr>
        <p:blipFill rotWithShape="1">
          <a:blip r:embed="rId5">
            <a:alphaModFix/>
          </a:blip>
          <a:srcRect b="24399" l="22600" r="22397" t="24800"/>
          <a:stretch/>
        </p:blipFill>
        <p:spPr>
          <a:xfrm>
            <a:off x="6726134" y="85918"/>
            <a:ext cx="476250" cy="420370"/>
          </a:xfrm>
          <a:prstGeom prst="rect">
            <a:avLst/>
          </a:prstGeom>
          <a:noFill/>
          <a:ln>
            <a:noFill/>
          </a:ln>
        </p:spPr>
      </p:pic>
      <p:graphicFrame>
        <p:nvGraphicFramePr>
          <p:cNvPr id="500" name="Google Shape;500;g154dea90f84_0_100"/>
          <p:cNvGraphicFramePr/>
          <p:nvPr/>
        </p:nvGraphicFramePr>
        <p:xfrm>
          <a:off x="570800" y="926963"/>
          <a:ext cx="3000000" cy="3000000"/>
        </p:xfrm>
        <a:graphic>
          <a:graphicData uri="http://schemas.openxmlformats.org/drawingml/2006/table">
            <a:tbl>
              <a:tblPr>
                <a:noFill/>
                <a:tableStyleId>{9163330B-ACCD-49B1-BF83-6EEDB58134DD}</a:tableStyleId>
              </a:tblPr>
              <a:tblGrid>
                <a:gridCol w="4050450"/>
                <a:gridCol w="3951950"/>
              </a:tblGrid>
              <a:tr h="1721000">
                <a:tc>
                  <a:txBody>
                    <a:bodyPr/>
                    <a:lstStyle/>
                    <a:p>
                      <a:pPr indent="0" lvl="0" marL="0" rtl="0" algn="l">
                        <a:lnSpc>
                          <a:spcPct val="115000"/>
                        </a:lnSpc>
                        <a:spcBef>
                          <a:spcPts val="320"/>
                        </a:spcBef>
                        <a:spcAft>
                          <a:spcPts val="0"/>
                        </a:spcAft>
                        <a:buNone/>
                      </a:pPr>
                      <a:r>
                        <a:rPr lang="es-ES" sz="1200"/>
                        <a:t>Si el tratamiento está indicado, use cualquiera de las siguientes opciones:</a:t>
                      </a:r>
                      <a:endParaRPr sz="1200"/>
                    </a:p>
                    <a:p>
                      <a:pPr indent="-228600" lvl="0" marL="215265" marR="92075" rtl="0" algn="l">
                        <a:lnSpc>
                          <a:spcPct val="115000"/>
                        </a:lnSpc>
                        <a:spcBef>
                          <a:spcPts val="0"/>
                        </a:spcBef>
                        <a:spcAft>
                          <a:spcPts val="0"/>
                        </a:spcAft>
                        <a:buSzPts val="1200"/>
                        <a:buFont typeface="Arial"/>
                        <a:buChar char="●"/>
                      </a:pPr>
                      <a:r>
                        <a:rPr lang="es-ES" sz="1200"/>
                        <a:t>CBT: ya sea de 8 a 12 sesiones de CBT cara a cara, proporcionada por un médico experimentado o un programa de dCBT guiada para el TAS;</a:t>
                      </a:r>
                      <a:endParaRPr sz="1200"/>
                    </a:p>
                    <a:p>
                      <a:pPr indent="-228600" lvl="0" marL="215265" rtl="0" algn="l">
                        <a:lnSpc>
                          <a:spcPct val="115000"/>
                        </a:lnSpc>
                        <a:spcBef>
                          <a:spcPts val="0"/>
                        </a:spcBef>
                        <a:spcAft>
                          <a:spcPts val="0"/>
                        </a:spcAft>
                        <a:buSzPts val="1200"/>
                        <a:buFont typeface="Arial"/>
                        <a:buChar char="●"/>
                      </a:pPr>
                      <a:r>
                        <a:rPr lang="es-ES" sz="1200"/>
                        <a:t>Antidepresivos ISRS (o IRSN) (junto con consejos sobre la exposición gradual a los desencadenantes de la ansiedad);</a:t>
                      </a:r>
                      <a:endParaRPr sz="1200"/>
                    </a:p>
                    <a:p>
                      <a:pPr indent="-228600" lvl="0" marL="215265" rtl="0" algn="l">
                        <a:lnSpc>
                          <a:spcPct val="115000"/>
                        </a:lnSpc>
                        <a:spcBef>
                          <a:spcPts val="0"/>
                        </a:spcBef>
                        <a:spcAft>
                          <a:spcPts val="0"/>
                        </a:spcAft>
                        <a:buSzPts val="1200"/>
                        <a:buFont typeface="Arial"/>
                        <a:buChar char="●"/>
                      </a:pPr>
                      <a:r>
                        <a:rPr lang="es-ES" sz="1200"/>
                        <a:t>La combinación de TCC y medicación.</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EBR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94525">
                <a:tc>
                  <a:txBody>
                    <a:bodyPr/>
                    <a:lstStyle/>
                    <a:p>
                      <a:pPr indent="0" lvl="0" marL="0" rtl="0" algn="l">
                        <a:lnSpc>
                          <a:spcPct val="115000"/>
                        </a:lnSpc>
                        <a:spcBef>
                          <a:spcPts val="320"/>
                        </a:spcBef>
                        <a:spcAft>
                          <a:spcPts val="0"/>
                        </a:spcAft>
                        <a:buNone/>
                      </a:pPr>
                      <a:r>
                        <a:rPr lang="es-ES" sz="1200"/>
                        <a:t>Para pacientes con TAS leve, considere la TCC.</a:t>
                      </a:r>
                      <a:endParaRPr sz="1200"/>
                    </a:p>
                    <a:p>
                      <a:pPr indent="0" lvl="0" marL="0" rtl="0" algn="l">
                        <a:lnSpc>
                          <a:spcPct val="115000"/>
                        </a:lnSpc>
                        <a:spcBef>
                          <a:spcPts val="0"/>
                        </a:spcBef>
                        <a:spcAft>
                          <a:spcPts val="0"/>
                        </a:spcAft>
                        <a:buNone/>
                      </a:pPr>
                      <a:r>
                        <a:rPr lang="es-ES" sz="1200"/>
                        <a:t>Para aquellos con TAE moderadamente grave, considere la TCC, un ISRS (o IRSN) o una combinación de TCC y medicación. Para aquellos con TAS severo, considere el tratamiento inicial con una combinación de TCC y medicamentos.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CBR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89000">
                <a:tc>
                  <a:txBody>
                    <a:bodyPr/>
                    <a:lstStyle/>
                    <a:p>
                      <a:pPr indent="0" lvl="0" marL="0" rtl="0" algn="l">
                        <a:lnSpc>
                          <a:spcPct val="115000"/>
                        </a:lnSpc>
                        <a:spcBef>
                          <a:spcPts val="0"/>
                        </a:spcBef>
                        <a:spcAft>
                          <a:spcPts val="0"/>
                        </a:spcAft>
                        <a:buNone/>
                      </a:pPr>
                      <a:r>
                        <a:rPr lang="es-ES" sz="1200"/>
                        <a:t>Revise la respuesta al tratamiento inicial después de 4 a 6 semanas de TCC semanal o 4 a 6 semanas de medicación.</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CBR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501" name="Google Shape;501;g154dea90f84_0_100"/>
          <p:cNvSpPr txBox="1"/>
          <p:nvPr/>
        </p:nvSpPr>
        <p:spPr>
          <a:xfrm>
            <a:off x="239825" y="6304750"/>
            <a:ext cx="30288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100">
                <a:solidFill>
                  <a:srgbClr val="B7B7B7"/>
                </a:solidFill>
              </a:rPr>
              <a:t>Ver más en pág. 87</a:t>
            </a:r>
            <a:endParaRPr sz="1100">
              <a:solidFill>
                <a:srgbClr val="B7B7B7"/>
              </a:solidFill>
            </a:endParaRPr>
          </a:p>
        </p:txBody>
      </p:sp>
      <p:sp>
        <p:nvSpPr>
          <p:cNvPr id="502" name="Google Shape;502;g154dea90f84_0_100"/>
          <p:cNvSpPr txBox="1"/>
          <p:nvPr/>
        </p:nvSpPr>
        <p:spPr>
          <a:xfrm>
            <a:off x="359825" y="5248600"/>
            <a:ext cx="8803500" cy="1092900"/>
          </a:xfrm>
          <a:prstGeom prst="rect">
            <a:avLst/>
          </a:prstGeom>
          <a:noFill/>
          <a:ln>
            <a:noFill/>
          </a:ln>
        </p:spPr>
        <p:txBody>
          <a:bodyPr anchorCtr="0" anchor="t" bIns="91425" lIns="91425" spcFirstLastPara="1" rIns="91425" wrap="square" tIns="91425">
            <a:spAutoFit/>
          </a:bodyPr>
          <a:lstStyle/>
          <a:p>
            <a:pPr indent="0" lvl="0" marL="0" marR="322580" rtl="0" algn="l">
              <a:lnSpc>
                <a:spcPct val="150000"/>
              </a:lnSpc>
              <a:spcBef>
                <a:spcPts val="600"/>
              </a:spcBef>
              <a:spcAft>
                <a:spcPts val="0"/>
              </a:spcAft>
              <a:buNone/>
            </a:pPr>
            <a:r>
              <a:rPr lang="es-ES" sz="1000">
                <a:solidFill>
                  <a:srgbClr val="B7B7B7"/>
                </a:solidFill>
              </a:rPr>
              <a:t>CBR: recomendación basada en el consenso; EBR: recomendación basada en la evidencia; ECA: ensayo controlado aleatorizado; TCC: terapia cognitivo-conductual; ISRS: inhibidor selectivo de la recaptación de serotonina; IRSN: inhibidor de la recaptación de serotonina y noradrenalina; dCBT: terapia cognitivo-conductual digital; TCA: antidepresivo tricíclico; IMAO: inhibidores de la monoaminooxidasa.</a:t>
            </a:r>
            <a:endParaRPr sz="1200">
              <a:solidFill>
                <a:srgbClr val="B7B7B7"/>
              </a:solidFill>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pic>
        <p:nvPicPr>
          <p:cNvPr descr="1x/Recurso%205.png" id="508" name="Google Shape;508;g154dea90f84_0_111"/>
          <p:cNvPicPr preferRelativeResize="0"/>
          <p:nvPr/>
        </p:nvPicPr>
        <p:blipFill rotWithShape="1">
          <a:blip r:embed="rId3">
            <a:alphaModFix/>
          </a:blip>
          <a:srcRect b="0" l="0" r="0" t="0"/>
          <a:stretch/>
        </p:blipFill>
        <p:spPr>
          <a:xfrm>
            <a:off x="299826" y="98218"/>
            <a:ext cx="2019123" cy="579120"/>
          </a:xfrm>
          <a:prstGeom prst="rect">
            <a:avLst/>
          </a:prstGeom>
          <a:noFill/>
          <a:ln>
            <a:noFill/>
          </a:ln>
        </p:spPr>
      </p:pic>
      <p:pic>
        <p:nvPicPr>
          <p:cNvPr id="509" name="Google Shape;509;g154dea90f84_0_111"/>
          <p:cNvPicPr preferRelativeResize="0"/>
          <p:nvPr/>
        </p:nvPicPr>
        <p:blipFill rotWithShape="1">
          <a:blip r:embed="rId4">
            <a:alphaModFix/>
          </a:blip>
          <a:srcRect b="49785" l="13190" r="33624" t="44882"/>
          <a:stretch/>
        </p:blipFill>
        <p:spPr>
          <a:xfrm>
            <a:off x="5233034" y="506843"/>
            <a:ext cx="3648074" cy="228600"/>
          </a:xfrm>
          <a:prstGeom prst="rect">
            <a:avLst/>
          </a:prstGeom>
          <a:noFill/>
          <a:ln>
            <a:noFill/>
          </a:ln>
        </p:spPr>
      </p:pic>
      <p:pic>
        <p:nvPicPr>
          <p:cNvPr descr="Resultado de imagen de simbolo de psicología" id="510" name="Google Shape;510;g154dea90f84_0_111"/>
          <p:cNvPicPr preferRelativeResize="0"/>
          <p:nvPr/>
        </p:nvPicPr>
        <p:blipFill rotWithShape="1">
          <a:blip r:embed="rId5">
            <a:alphaModFix/>
          </a:blip>
          <a:srcRect b="24399" l="22600" r="22397" t="24800"/>
          <a:stretch/>
        </p:blipFill>
        <p:spPr>
          <a:xfrm>
            <a:off x="6703059" y="40118"/>
            <a:ext cx="476250" cy="420370"/>
          </a:xfrm>
          <a:prstGeom prst="rect">
            <a:avLst/>
          </a:prstGeom>
          <a:noFill/>
          <a:ln>
            <a:noFill/>
          </a:ln>
        </p:spPr>
      </p:pic>
      <p:sp>
        <p:nvSpPr>
          <p:cNvPr id="511" name="Google Shape;511;g154dea90f84_0_111"/>
          <p:cNvSpPr txBox="1"/>
          <p:nvPr/>
        </p:nvSpPr>
        <p:spPr>
          <a:xfrm>
            <a:off x="443425" y="1028825"/>
            <a:ext cx="6094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s-ES" sz="2400">
                <a:solidFill>
                  <a:srgbClr val="002060"/>
                </a:solidFill>
                <a:latin typeface="Cabin Condensed SemiBold"/>
                <a:ea typeface="Cabin Condensed SemiBold"/>
                <a:cs typeface="Cabin Condensed SemiBold"/>
                <a:sym typeface="Cabin Condensed SemiBold"/>
              </a:rPr>
              <a:t>TCC para el Trastorno de Ansiedad Social</a:t>
            </a:r>
            <a:endParaRPr i="1" sz="2400">
              <a:solidFill>
                <a:srgbClr val="002060"/>
              </a:solidFill>
              <a:latin typeface="Cabin Condensed SemiBold"/>
              <a:ea typeface="Cabin Condensed SemiBold"/>
              <a:cs typeface="Cabin Condensed SemiBold"/>
              <a:sym typeface="Cabin Condensed SemiBold"/>
            </a:endParaRPr>
          </a:p>
        </p:txBody>
      </p:sp>
      <p:sp>
        <p:nvSpPr>
          <p:cNvPr id="512" name="Google Shape;512;g154dea90f84_0_111"/>
          <p:cNvSpPr txBox="1"/>
          <p:nvPr/>
        </p:nvSpPr>
        <p:spPr>
          <a:xfrm>
            <a:off x="506900" y="1521375"/>
            <a:ext cx="7933200" cy="581700"/>
          </a:xfrm>
          <a:prstGeom prst="rect">
            <a:avLst/>
          </a:prstGeom>
          <a:noFill/>
          <a:ln>
            <a:noFill/>
          </a:ln>
        </p:spPr>
        <p:txBody>
          <a:bodyPr anchorCtr="0" anchor="t" bIns="91425" lIns="91425" spcFirstLastPara="1" rIns="91425" wrap="square" tIns="91425">
            <a:spAutoFit/>
          </a:bodyPr>
          <a:lstStyle/>
          <a:p>
            <a:pPr indent="0" lvl="0" marL="71120" marR="26035" rtl="0" algn="l">
              <a:lnSpc>
                <a:spcPct val="115000"/>
              </a:lnSpc>
              <a:spcBef>
                <a:spcPts val="0"/>
              </a:spcBef>
              <a:spcAft>
                <a:spcPts val="0"/>
              </a:spcAft>
              <a:buNone/>
            </a:pPr>
            <a:r>
              <a:rPr lang="es-ES" sz="1200">
                <a:solidFill>
                  <a:schemeClr val="dk1"/>
                </a:solidFill>
              </a:rPr>
              <a:t>Los programas TCC típicos abordan los síntomas físicos, cognitivos y conductuales del trastorno de ansiedad social  y tratan de prevenir la recaída en tres etapas:</a:t>
            </a:r>
            <a:endParaRPr/>
          </a:p>
        </p:txBody>
      </p:sp>
      <p:graphicFrame>
        <p:nvGraphicFramePr>
          <p:cNvPr id="513" name="Google Shape;513;g154dea90f84_0_111"/>
          <p:cNvGraphicFramePr/>
          <p:nvPr/>
        </p:nvGraphicFramePr>
        <p:xfrm>
          <a:off x="595425" y="2164625"/>
          <a:ext cx="3000000" cy="3000000"/>
        </p:xfrm>
        <a:graphic>
          <a:graphicData uri="http://schemas.openxmlformats.org/drawingml/2006/table">
            <a:tbl>
              <a:tblPr>
                <a:noFill/>
                <a:tableStyleId>{9163330B-ACCD-49B1-BF83-6EEDB58134DD}</a:tableStyleId>
              </a:tblPr>
              <a:tblGrid>
                <a:gridCol w="3878075"/>
                <a:gridCol w="3878075"/>
              </a:tblGrid>
              <a:tr h="365725">
                <a:tc>
                  <a:txBody>
                    <a:bodyPr/>
                    <a:lstStyle/>
                    <a:p>
                      <a:pPr indent="0" lvl="0" marL="0" rtl="0" algn="l">
                        <a:spcBef>
                          <a:spcPts val="0"/>
                        </a:spcBef>
                        <a:spcAft>
                          <a:spcPts val="0"/>
                        </a:spcAft>
                        <a:buNone/>
                      </a:pPr>
                      <a:r>
                        <a:t/>
                      </a:r>
                      <a:endParaRPr b="1"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6035" rtl="0" algn="l">
                        <a:lnSpc>
                          <a:spcPct val="115000"/>
                        </a:lnSpc>
                        <a:spcBef>
                          <a:spcPts val="0"/>
                        </a:spcBef>
                        <a:spcAft>
                          <a:spcPts val="0"/>
                        </a:spcAft>
                        <a:buNone/>
                      </a:pPr>
                      <a:r>
                        <a:rPr b="1" lang="es-ES" sz="1200">
                          <a:solidFill>
                            <a:schemeClr val="dk1"/>
                          </a:solidFill>
                        </a:rPr>
                        <a:t>Componente</a:t>
                      </a:r>
                      <a:endParaRPr b="1" sz="12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12700">
                      <a:solidFill>
                        <a:srgbClr val="000000"/>
                      </a:solidFill>
                      <a:prstDash val="solid"/>
                      <a:round/>
                      <a:headEnd len="sm" w="sm" type="none"/>
                      <a:tailEnd len="sm" w="sm" type="none"/>
                    </a:lnB>
                  </a:tcPr>
                </a:tc>
              </a:tr>
              <a:tr h="1782075">
                <a:tc>
                  <a:txBody>
                    <a:bodyPr/>
                    <a:lstStyle/>
                    <a:p>
                      <a:pPr indent="0" lvl="0" marL="0" rtl="0" algn="l">
                        <a:spcBef>
                          <a:spcPts val="0"/>
                        </a:spcBef>
                        <a:spcAft>
                          <a:spcPts val="0"/>
                        </a:spcAft>
                        <a:buNone/>
                      </a:pPr>
                      <a:r>
                        <a:rPr b="1" lang="es-ES" sz="1200"/>
                        <a:t>Etapa 1</a:t>
                      </a:r>
                      <a:endParaRPr b="1" sz="1200"/>
                    </a:p>
                  </a:txBody>
                  <a:tcPr marT="91425" marB="91425" marR="91425" marL="91425">
                    <a:lnL cap="flat" cmpd="sng" w="9525">
                      <a:solidFill>
                        <a:schemeClr val="dk1"/>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04800" lvl="0" marL="457200" marR="635" rtl="0" algn="l">
                        <a:lnSpc>
                          <a:spcPct val="115000"/>
                        </a:lnSpc>
                        <a:spcBef>
                          <a:spcPts val="640"/>
                        </a:spcBef>
                        <a:spcAft>
                          <a:spcPts val="0"/>
                        </a:spcAft>
                        <a:buClr>
                          <a:schemeClr val="dk1"/>
                        </a:buClr>
                        <a:buSzPts val="1200"/>
                        <a:buChar char="●"/>
                      </a:pPr>
                      <a:r>
                        <a:rPr lang="es-ES" sz="1200">
                          <a:solidFill>
                            <a:schemeClr val="dk1"/>
                          </a:solidFill>
                        </a:rPr>
                        <a:t>Psicoeducación </a:t>
                      </a:r>
                      <a:endParaRPr sz="1200">
                        <a:solidFill>
                          <a:schemeClr val="dk1"/>
                        </a:solidFill>
                      </a:endParaRPr>
                    </a:p>
                    <a:p>
                      <a:pPr indent="-304800" lvl="0" marL="457200" marR="635" rtl="0" algn="l">
                        <a:lnSpc>
                          <a:spcPct val="115000"/>
                        </a:lnSpc>
                        <a:spcBef>
                          <a:spcPts val="0"/>
                        </a:spcBef>
                        <a:spcAft>
                          <a:spcPts val="0"/>
                        </a:spcAft>
                        <a:buClr>
                          <a:schemeClr val="dk1"/>
                        </a:buClr>
                        <a:buSzPts val="1200"/>
                        <a:buChar char="●"/>
                      </a:pPr>
                      <a:r>
                        <a:rPr lang="es-ES" sz="1200">
                          <a:solidFill>
                            <a:schemeClr val="dk1"/>
                          </a:solidFill>
                        </a:rPr>
                        <a:t>Formulación o conceptualización del caso</a:t>
                      </a:r>
                      <a:endParaRPr sz="1200">
                        <a:solidFill>
                          <a:schemeClr val="dk1"/>
                        </a:solidFill>
                      </a:endParaRPr>
                    </a:p>
                    <a:p>
                      <a:pPr indent="-304800" lvl="0" marL="457200" marR="635" rtl="0" algn="l">
                        <a:lnSpc>
                          <a:spcPct val="115000"/>
                        </a:lnSpc>
                        <a:spcBef>
                          <a:spcPts val="0"/>
                        </a:spcBef>
                        <a:spcAft>
                          <a:spcPts val="0"/>
                        </a:spcAft>
                        <a:buClr>
                          <a:schemeClr val="dk1"/>
                        </a:buClr>
                        <a:buSzPts val="1200"/>
                        <a:buChar char="●"/>
                      </a:pPr>
                      <a:r>
                        <a:rPr lang="es-ES" sz="1200">
                          <a:solidFill>
                            <a:schemeClr val="dk1"/>
                          </a:solidFill>
                        </a:rPr>
                        <a:t>Justificación del tratamiento</a:t>
                      </a:r>
                      <a:endParaRPr sz="1200">
                        <a:solidFill>
                          <a:schemeClr val="dk1"/>
                        </a:solidFill>
                      </a:endParaRPr>
                    </a:p>
                    <a:p>
                      <a:pPr indent="-304800" lvl="0" marL="457200" marR="635" rtl="0" algn="l">
                        <a:lnSpc>
                          <a:spcPct val="115000"/>
                        </a:lnSpc>
                        <a:spcBef>
                          <a:spcPts val="0"/>
                        </a:spcBef>
                        <a:spcAft>
                          <a:spcPts val="0"/>
                        </a:spcAft>
                        <a:buClr>
                          <a:schemeClr val="dk1"/>
                        </a:buClr>
                        <a:buSzPts val="1200"/>
                        <a:buChar char="●"/>
                      </a:pPr>
                      <a:r>
                        <a:rPr lang="es-ES" sz="1200">
                          <a:solidFill>
                            <a:schemeClr val="dk1"/>
                          </a:solidFill>
                        </a:rPr>
                        <a:t>Seguimiento de los síntomas y abordaje de los factores que facilitan o dificultan la terapia</a:t>
                      </a:r>
                      <a:endParaRPr sz="1200">
                        <a:solidFill>
                          <a:schemeClr val="dk1"/>
                        </a:solidFill>
                      </a:endParaRPr>
                    </a:p>
                    <a:p>
                      <a:pPr indent="-304800" lvl="0" marL="457200" marR="635" rtl="0" algn="l">
                        <a:lnSpc>
                          <a:spcPct val="115000"/>
                        </a:lnSpc>
                        <a:spcBef>
                          <a:spcPts val="0"/>
                        </a:spcBef>
                        <a:spcAft>
                          <a:spcPts val="0"/>
                        </a:spcAft>
                        <a:buClr>
                          <a:schemeClr val="dk1"/>
                        </a:buClr>
                        <a:buSzPts val="1200"/>
                        <a:buChar char="●"/>
                      </a:pPr>
                      <a:r>
                        <a:rPr lang="es-ES" sz="1200">
                          <a:solidFill>
                            <a:schemeClr val="dk1"/>
                          </a:solidFill>
                        </a:rPr>
                        <a:t>Entrevistas motivacionales</a:t>
                      </a:r>
                      <a:endParaRPr sz="1200">
                        <a:solidFill>
                          <a:schemeClr val="dk1"/>
                        </a:solidFill>
                      </a:endParaRPr>
                    </a:p>
                    <a:p>
                      <a:pPr indent="-304800" lvl="0" marL="457200" marR="635" rtl="0" algn="l">
                        <a:lnSpc>
                          <a:spcPct val="115000"/>
                        </a:lnSpc>
                        <a:spcBef>
                          <a:spcPts val="0"/>
                        </a:spcBef>
                        <a:spcAft>
                          <a:spcPts val="0"/>
                        </a:spcAft>
                        <a:buClr>
                          <a:schemeClr val="dk1"/>
                        </a:buClr>
                        <a:buSzPts val="1200"/>
                        <a:buChar char="●"/>
                      </a:pPr>
                      <a:r>
                        <a:rPr lang="es-ES" sz="1200">
                          <a:solidFill>
                            <a:schemeClr val="dk1"/>
                          </a:solidFill>
                        </a:rPr>
                        <a:t>Educación de su red de apoyo social</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571750">
                <a:tc>
                  <a:txBody>
                    <a:bodyPr/>
                    <a:lstStyle/>
                    <a:p>
                      <a:pPr indent="0" lvl="0" marL="0" rtl="0" algn="l">
                        <a:spcBef>
                          <a:spcPts val="0"/>
                        </a:spcBef>
                        <a:spcAft>
                          <a:spcPts val="0"/>
                        </a:spcAft>
                        <a:buNone/>
                      </a:pPr>
                      <a:r>
                        <a:rPr b="1" lang="es-ES" sz="1200"/>
                        <a:t>Etapa 2</a:t>
                      </a:r>
                      <a:endParaRPr b="1" sz="1200"/>
                    </a:p>
                  </a:txBody>
                  <a:tcPr marT="91425" marB="91425" marR="91425" marL="91425">
                    <a:lnL cap="flat" cmpd="sng" w="9525">
                      <a:solidFill>
                        <a:schemeClr val="dk1"/>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04800" lvl="0" marL="457200" rtl="0" algn="l">
                        <a:lnSpc>
                          <a:spcPct val="115000"/>
                        </a:lnSpc>
                        <a:spcBef>
                          <a:spcPts val="320"/>
                        </a:spcBef>
                        <a:spcAft>
                          <a:spcPts val="0"/>
                        </a:spcAft>
                        <a:buSzPts val="1200"/>
                        <a:buChar char="●"/>
                      </a:pPr>
                      <a:r>
                        <a:rPr lang="es-ES" sz="1200"/>
                        <a:t>Identificar y reducir las cogniciones catastróficas.</a:t>
                      </a:r>
                      <a:endParaRPr sz="1200"/>
                    </a:p>
                    <a:p>
                      <a:pPr indent="-304800" lvl="0" marL="457200" rtl="0" algn="l">
                        <a:lnSpc>
                          <a:spcPct val="115000"/>
                        </a:lnSpc>
                        <a:spcBef>
                          <a:spcPts val="0"/>
                        </a:spcBef>
                        <a:spcAft>
                          <a:spcPts val="0"/>
                        </a:spcAft>
                        <a:buSzPts val="1200"/>
                        <a:buChar char="●"/>
                      </a:pPr>
                      <a:r>
                        <a:rPr lang="es-ES" sz="1200"/>
                        <a:t>Experimentos de comportamiento que incluyen exposición in vivo e interoceptiva.</a:t>
                      </a:r>
                      <a:endParaRPr sz="1200"/>
                    </a:p>
                    <a:p>
                      <a:pPr indent="-304800" lvl="0" marL="457200" rtl="0" algn="l">
                        <a:lnSpc>
                          <a:spcPct val="115000"/>
                        </a:lnSpc>
                        <a:spcBef>
                          <a:spcPts val="0"/>
                        </a:spcBef>
                        <a:spcAft>
                          <a:spcPts val="0"/>
                        </a:spcAft>
                        <a:buSzPts val="1200"/>
                        <a:buChar char="●"/>
                      </a:pPr>
                      <a:r>
                        <a:rPr lang="es-ES" sz="1200"/>
                        <a:t>Reducir la evitación y el uso de conductas de seguridad.</a:t>
                      </a:r>
                      <a:endParaRPr sz="1200"/>
                    </a:p>
                    <a:p>
                      <a:pPr indent="-304800" lvl="0" marL="457200" rtl="0" algn="l">
                        <a:lnSpc>
                          <a:spcPct val="115000"/>
                        </a:lnSpc>
                        <a:spcBef>
                          <a:spcPts val="0"/>
                        </a:spcBef>
                        <a:spcAft>
                          <a:spcPts val="0"/>
                        </a:spcAft>
                        <a:buSzPts val="1200"/>
                        <a:buChar char="●"/>
                      </a:pPr>
                      <a:r>
                        <a:rPr lang="es-ES" sz="1200"/>
                        <a:t>Completar las tareas de la casa.</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Etapa 3</a:t>
                      </a:r>
                      <a:endParaRPr b="1" sz="1200"/>
                    </a:p>
                  </a:txBody>
                  <a:tcPr marT="91425" marB="91425" marR="91425" marL="91425">
                    <a:lnL cap="flat" cmpd="sng" w="9525">
                      <a:solidFill>
                        <a:schemeClr val="dk1"/>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Prevención de recaídas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g154dea90f84_0_121"/>
          <p:cNvSpPr txBox="1"/>
          <p:nvPr/>
        </p:nvSpPr>
        <p:spPr>
          <a:xfrm>
            <a:off x="415200" y="1000088"/>
            <a:ext cx="7498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s-ES" sz="2400">
                <a:solidFill>
                  <a:srgbClr val="002060"/>
                </a:solidFill>
                <a:latin typeface="Cabin Condensed SemiBold"/>
                <a:ea typeface="Cabin Condensed SemiBold"/>
                <a:cs typeface="Cabin Condensed SemiBold"/>
                <a:sym typeface="Cabin Condensed SemiBold"/>
              </a:rPr>
              <a:t>Componentes de la TCC para el trastorno de ansiedad social</a:t>
            </a:r>
            <a:endParaRPr i="1" sz="2400">
              <a:solidFill>
                <a:srgbClr val="002060"/>
              </a:solidFill>
              <a:latin typeface="Cabin Condensed SemiBold"/>
              <a:ea typeface="Cabin Condensed SemiBold"/>
              <a:cs typeface="Cabin Condensed SemiBold"/>
              <a:sym typeface="Cabin Condensed SemiBold"/>
            </a:endParaRPr>
          </a:p>
        </p:txBody>
      </p:sp>
      <p:pic>
        <p:nvPicPr>
          <p:cNvPr descr="1x/Recurso%205.png" id="520" name="Google Shape;520;g154dea90f84_0_121"/>
          <p:cNvPicPr preferRelativeResize="0"/>
          <p:nvPr/>
        </p:nvPicPr>
        <p:blipFill rotWithShape="1">
          <a:blip r:embed="rId3">
            <a:alphaModFix/>
          </a:blip>
          <a:srcRect b="0" l="0" r="0" t="0"/>
          <a:stretch/>
        </p:blipFill>
        <p:spPr>
          <a:xfrm>
            <a:off x="281364" y="147468"/>
            <a:ext cx="2019123" cy="579120"/>
          </a:xfrm>
          <a:prstGeom prst="rect">
            <a:avLst/>
          </a:prstGeom>
          <a:noFill/>
          <a:ln>
            <a:noFill/>
          </a:ln>
        </p:spPr>
      </p:pic>
      <p:pic>
        <p:nvPicPr>
          <p:cNvPr id="521" name="Google Shape;521;g154dea90f84_0_121"/>
          <p:cNvPicPr preferRelativeResize="0"/>
          <p:nvPr/>
        </p:nvPicPr>
        <p:blipFill rotWithShape="1">
          <a:blip r:embed="rId4">
            <a:alphaModFix/>
          </a:blip>
          <a:srcRect b="49785" l="13190" r="33624" t="44882"/>
          <a:stretch/>
        </p:blipFill>
        <p:spPr>
          <a:xfrm>
            <a:off x="5214572" y="556093"/>
            <a:ext cx="3648074" cy="228600"/>
          </a:xfrm>
          <a:prstGeom prst="rect">
            <a:avLst/>
          </a:prstGeom>
          <a:noFill/>
          <a:ln>
            <a:noFill/>
          </a:ln>
        </p:spPr>
      </p:pic>
      <p:pic>
        <p:nvPicPr>
          <p:cNvPr descr="Resultado de imagen de simbolo de psicología" id="522" name="Google Shape;522;g154dea90f84_0_121"/>
          <p:cNvPicPr preferRelativeResize="0"/>
          <p:nvPr/>
        </p:nvPicPr>
        <p:blipFill rotWithShape="1">
          <a:blip r:embed="rId5">
            <a:alphaModFix/>
          </a:blip>
          <a:srcRect b="24399" l="22600" r="22397" t="24800"/>
          <a:stretch/>
        </p:blipFill>
        <p:spPr>
          <a:xfrm>
            <a:off x="6684597" y="89368"/>
            <a:ext cx="476250" cy="420370"/>
          </a:xfrm>
          <a:prstGeom prst="rect">
            <a:avLst/>
          </a:prstGeom>
          <a:noFill/>
          <a:ln>
            <a:noFill/>
          </a:ln>
        </p:spPr>
      </p:pic>
      <p:graphicFrame>
        <p:nvGraphicFramePr>
          <p:cNvPr id="523" name="Google Shape;523;g154dea90f84_0_121"/>
          <p:cNvGraphicFramePr/>
          <p:nvPr/>
        </p:nvGraphicFramePr>
        <p:xfrm>
          <a:off x="569300" y="1554188"/>
          <a:ext cx="3000000" cy="3000000"/>
        </p:xfrm>
        <a:graphic>
          <a:graphicData uri="http://schemas.openxmlformats.org/drawingml/2006/table">
            <a:tbl>
              <a:tblPr>
                <a:noFill/>
                <a:tableStyleId>{9163330B-ACCD-49B1-BF83-6EEDB58134DD}</a:tableStyleId>
              </a:tblPr>
              <a:tblGrid>
                <a:gridCol w="7602650"/>
              </a:tblGrid>
              <a:tr h="1355225">
                <a:tc>
                  <a:txBody>
                    <a:bodyPr/>
                    <a:lstStyle/>
                    <a:p>
                      <a:pPr indent="0" lvl="0" marL="0" rtl="0" algn="l">
                        <a:spcBef>
                          <a:spcPts val="0"/>
                        </a:spcBef>
                        <a:spcAft>
                          <a:spcPts val="0"/>
                        </a:spcAft>
                        <a:buNone/>
                      </a:pPr>
                      <a:r>
                        <a:rPr b="1" lang="es-ES"/>
                        <a:t>TCC tradicional</a:t>
                      </a:r>
                      <a:endParaRPr b="1"/>
                    </a:p>
                    <a:p>
                      <a:pPr indent="0" lvl="0" marL="0" rtl="0" algn="l">
                        <a:spcBef>
                          <a:spcPts val="0"/>
                        </a:spcBef>
                        <a:spcAft>
                          <a:spcPts val="0"/>
                        </a:spcAft>
                        <a:buNone/>
                      </a:pPr>
                      <a:r>
                        <a:rPr lang="es-ES"/>
                        <a:t>Psicoeducación.</a:t>
                      </a:r>
                      <a:endParaRPr/>
                    </a:p>
                    <a:p>
                      <a:pPr indent="0" lvl="0" marL="0" rtl="0" algn="l">
                        <a:spcBef>
                          <a:spcPts val="0"/>
                        </a:spcBef>
                        <a:spcAft>
                          <a:spcPts val="0"/>
                        </a:spcAft>
                        <a:buNone/>
                      </a:pPr>
                      <a:r>
                        <a:rPr lang="es-ES"/>
                        <a:t>Reestructuración cognitiva.</a:t>
                      </a:r>
                      <a:endParaRPr/>
                    </a:p>
                    <a:p>
                      <a:pPr indent="0" lvl="0" marL="0" rtl="0" algn="l">
                        <a:spcBef>
                          <a:spcPts val="0"/>
                        </a:spcBef>
                        <a:spcAft>
                          <a:spcPts val="0"/>
                        </a:spcAft>
                        <a:buNone/>
                      </a:pPr>
                      <a:r>
                        <a:rPr lang="es-ES"/>
                        <a:t>Exposición in vivo.</a:t>
                      </a:r>
                      <a:endParaRPr/>
                    </a:p>
                    <a:p>
                      <a:pPr indent="0" lvl="0" marL="0" rtl="0" algn="l">
                        <a:spcBef>
                          <a:spcPts val="0"/>
                        </a:spcBef>
                        <a:spcAft>
                          <a:spcPts val="0"/>
                        </a:spcAft>
                        <a:buNone/>
                      </a:pPr>
                      <a:r>
                        <a:rPr lang="es-ES"/>
                        <a:t>Entrenamiento en habilidades sociales.</a:t>
                      </a:r>
                      <a:endParaRPr sz="15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597450">
                <a:tc>
                  <a:txBody>
                    <a:bodyPr/>
                    <a:lstStyle/>
                    <a:p>
                      <a:pPr indent="0" lvl="0" marL="0" rtl="0" algn="l">
                        <a:spcBef>
                          <a:spcPts val="0"/>
                        </a:spcBef>
                        <a:spcAft>
                          <a:spcPts val="0"/>
                        </a:spcAft>
                        <a:buNone/>
                      </a:pPr>
                      <a:r>
                        <a:rPr b="1" lang="es-ES"/>
                        <a:t>Adiciones más recientes de TCC</a:t>
                      </a:r>
                      <a:endParaRPr b="1"/>
                    </a:p>
                    <a:p>
                      <a:pPr indent="0" lvl="0" marL="0" rtl="0" algn="l">
                        <a:spcBef>
                          <a:spcPts val="0"/>
                        </a:spcBef>
                        <a:spcAft>
                          <a:spcPts val="0"/>
                        </a:spcAft>
                        <a:buNone/>
                      </a:pPr>
                      <a:r>
                        <a:rPr lang="es-ES"/>
                        <a:t>Retroalimentación de rendimiento.</a:t>
                      </a:r>
                      <a:endParaRPr/>
                    </a:p>
                    <a:p>
                      <a:pPr indent="0" lvl="0" marL="0" rtl="0" algn="l">
                        <a:spcBef>
                          <a:spcPts val="0"/>
                        </a:spcBef>
                        <a:spcAft>
                          <a:spcPts val="0"/>
                        </a:spcAft>
                        <a:buNone/>
                      </a:pPr>
                      <a:r>
                        <a:rPr lang="es-ES"/>
                        <a:t>Entrenamiento de atención.</a:t>
                      </a:r>
                      <a:endParaRPr/>
                    </a:p>
                    <a:p>
                      <a:pPr indent="0" lvl="0" marL="0" rtl="0" algn="l">
                        <a:spcBef>
                          <a:spcPts val="0"/>
                        </a:spcBef>
                        <a:spcAft>
                          <a:spcPts val="0"/>
                        </a:spcAft>
                        <a:buNone/>
                      </a:pPr>
                      <a:r>
                        <a:rPr lang="es-ES"/>
                        <a:t>Exposición a consecuencias y abandono de conductas de seguridad.</a:t>
                      </a:r>
                      <a:endParaRPr/>
                    </a:p>
                    <a:p>
                      <a:pPr indent="0" lvl="0" marL="0" rtl="0" algn="l">
                        <a:spcBef>
                          <a:spcPts val="0"/>
                        </a:spcBef>
                        <a:spcAft>
                          <a:spcPts val="0"/>
                        </a:spcAft>
                        <a:buNone/>
                      </a:pPr>
                      <a:r>
                        <a:rPr lang="es-ES"/>
                        <a:t>Modificación de creencias fundamentales.</a:t>
                      </a:r>
                      <a:endParaRPr sz="1500"/>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524" name="Google Shape;524;g154dea90f84_0_121"/>
          <p:cNvSpPr txBox="1"/>
          <p:nvPr/>
        </p:nvSpPr>
        <p:spPr>
          <a:xfrm>
            <a:off x="569300" y="4942825"/>
            <a:ext cx="7498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s-ES" sz="2400">
                <a:solidFill>
                  <a:srgbClr val="002060"/>
                </a:solidFill>
                <a:latin typeface="Cabin Condensed SemiBold"/>
                <a:ea typeface="Cabin Condensed SemiBold"/>
                <a:cs typeface="Cabin Condensed SemiBold"/>
                <a:sym typeface="Cabin Condensed SemiBold"/>
              </a:rPr>
              <a:t>Otras </a:t>
            </a:r>
            <a:r>
              <a:rPr i="1" lang="es-ES" sz="2400">
                <a:solidFill>
                  <a:srgbClr val="002060"/>
                </a:solidFill>
                <a:latin typeface="Cabin Condensed SemiBold"/>
                <a:ea typeface="Cabin Condensed SemiBold"/>
                <a:cs typeface="Cabin Condensed SemiBold"/>
                <a:sym typeface="Cabin Condensed SemiBold"/>
              </a:rPr>
              <a:t>terapias</a:t>
            </a:r>
            <a:r>
              <a:rPr i="1" lang="es-ES" sz="2400">
                <a:solidFill>
                  <a:srgbClr val="002060"/>
                </a:solidFill>
                <a:latin typeface="Cabin Condensed SemiBold"/>
                <a:ea typeface="Cabin Condensed SemiBold"/>
                <a:cs typeface="Cabin Condensed SemiBold"/>
                <a:sym typeface="Cabin Condensed SemiBold"/>
              </a:rPr>
              <a:t> psicológicas</a:t>
            </a:r>
            <a:endParaRPr i="1" sz="2400">
              <a:solidFill>
                <a:srgbClr val="002060"/>
              </a:solidFill>
              <a:latin typeface="Cabin Condensed SemiBold"/>
              <a:ea typeface="Cabin Condensed SemiBold"/>
              <a:cs typeface="Cabin Condensed SemiBold"/>
              <a:sym typeface="Cabin Condensed SemiBold"/>
            </a:endParaRPr>
          </a:p>
        </p:txBody>
      </p:sp>
      <p:sp>
        <p:nvSpPr>
          <p:cNvPr id="525" name="Google Shape;525;g154dea90f84_0_121"/>
          <p:cNvSpPr txBox="1"/>
          <p:nvPr/>
        </p:nvSpPr>
        <p:spPr>
          <a:xfrm>
            <a:off x="569300" y="5590625"/>
            <a:ext cx="4238700" cy="400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s-ES"/>
              <a:t>Terapia psicodinámica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g14eb7e415ae_0_77"/>
          <p:cNvPicPr preferRelativeResize="0"/>
          <p:nvPr/>
        </p:nvPicPr>
        <p:blipFill rotWithShape="1">
          <a:blip r:embed="rId3">
            <a:alphaModFix/>
          </a:blip>
          <a:srcRect b="11808" l="11539" r="34613" t="55115"/>
          <a:stretch/>
        </p:blipFill>
        <p:spPr>
          <a:xfrm>
            <a:off x="623450" y="414900"/>
            <a:ext cx="8050225" cy="563887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pic>
        <p:nvPicPr>
          <p:cNvPr descr="1x/Recurso%205.png" id="531" name="Google Shape;531;g154dea90f84_0_131"/>
          <p:cNvPicPr preferRelativeResize="0"/>
          <p:nvPr/>
        </p:nvPicPr>
        <p:blipFill rotWithShape="1">
          <a:blip r:embed="rId3">
            <a:alphaModFix/>
          </a:blip>
          <a:srcRect b="0" l="0" r="0" t="0"/>
          <a:stretch/>
        </p:blipFill>
        <p:spPr>
          <a:xfrm>
            <a:off x="281351" y="147468"/>
            <a:ext cx="2019123" cy="579120"/>
          </a:xfrm>
          <a:prstGeom prst="rect">
            <a:avLst/>
          </a:prstGeom>
          <a:noFill/>
          <a:ln>
            <a:noFill/>
          </a:ln>
        </p:spPr>
      </p:pic>
      <p:pic>
        <p:nvPicPr>
          <p:cNvPr id="532" name="Google Shape;532;g154dea90f84_0_131"/>
          <p:cNvPicPr preferRelativeResize="0"/>
          <p:nvPr/>
        </p:nvPicPr>
        <p:blipFill rotWithShape="1">
          <a:blip r:embed="rId4">
            <a:alphaModFix/>
          </a:blip>
          <a:srcRect b="49785" l="13190" r="33624" t="44882"/>
          <a:stretch/>
        </p:blipFill>
        <p:spPr>
          <a:xfrm>
            <a:off x="5214559" y="556093"/>
            <a:ext cx="3648074" cy="228600"/>
          </a:xfrm>
          <a:prstGeom prst="rect">
            <a:avLst/>
          </a:prstGeom>
          <a:noFill/>
          <a:ln>
            <a:noFill/>
          </a:ln>
        </p:spPr>
      </p:pic>
      <p:pic>
        <p:nvPicPr>
          <p:cNvPr descr="Resultado de imagen de simbolo de psicología" id="533" name="Google Shape;533;g154dea90f84_0_131"/>
          <p:cNvPicPr preferRelativeResize="0"/>
          <p:nvPr/>
        </p:nvPicPr>
        <p:blipFill rotWithShape="1">
          <a:blip r:embed="rId5">
            <a:alphaModFix/>
          </a:blip>
          <a:srcRect b="24399" l="22600" r="22397" t="24800"/>
          <a:stretch/>
        </p:blipFill>
        <p:spPr>
          <a:xfrm>
            <a:off x="6684584" y="89368"/>
            <a:ext cx="476250" cy="420370"/>
          </a:xfrm>
          <a:prstGeom prst="rect">
            <a:avLst/>
          </a:prstGeom>
          <a:noFill/>
          <a:ln>
            <a:noFill/>
          </a:ln>
        </p:spPr>
      </p:pic>
      <p:sp>
        <p:nvSpPr>
          <p:cNvPr id="534" name="Google Shape;534;g154dea90f84_0_131"/>
          <p:cNvSpPr txBox="1"/>
          <p:nvPr/>
        </p:nvSpPr>
        <p:spPr>
          <a:xfrm>
            <a:off x="1505400" y="1142975"/>
            <a:ext cx="61332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Trastorno de Ansiedad Generalizada (TAG)</a:t>
            </a:r>
            <a:endParaRPr sz="2800">
              <a:solidFill>
                <a:srgbClr val="002060"/>
              </a:solidFill>
              <a:latin typeface="Cabin Condensed SemiBold"/>
              <a:ea typeface="Cabin Condensed SemiBold"/>
              <a:cs typeface="Cabin Condensed SemiBold"/>
              <a:sym typeface="Cabin Condensed SemiBold"/>
            </a:endParaRPr>
          </a:p>
        </p:txBody>
      </p:sp>
      <p:sp>
        <p:nvSpPr>
          <p:cNvPr id="535" name="Google Shape;535;g154dea90f84_0_131"/>
          <p:cNvSpPr txBox="1"/>
          <p:nvPr/>
        </p:nvSpPr>
        <p:spPr>
          <a:xfrm>
            <a:off x="323813" y="2391800"/>
            <a:ext cx="4083900" cy="41868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SzPts val="1300"/>
              <a:buChar char="●"/>
            </a:pPr>
            <a:r>
              <a:rPr lang="es-ES" sz="1300"/>
              <a:t>Ansiedad y preocupación excesiva (anticipación aprensiva), que se produce durante más días de los que ha estado ausente durante un mínimo de seis meses, en relación con diversos sucesos o actividades (como en la actividad laboral o escolar). </a:t>
            </a:r>
            <a:endParaRPr sz="1300"/>
          </a:p>
          <a:p>
            <a:pPr indent="-311150" lvl="0" marL="457200" rtl="0" algn="l">
              <a:spcBef>
                <a:spcPts val="0"/>
              </a:spcBef>
              <a:spcAft>
                <a:spcPts val="0"/>
              </a:spcAft>
              <a:buSzPts val="1300"/>
              <a:buChar char="●"/>
            </a:pPr>
            <a:r>
              <a:rPr lang="es-ES" sz="1300"/>
              <a:t>Al individuo le es difícil controlar la preocupación. </a:t>
            </a:r>
            <a:endParaRPr sz="1300"/>
          </a:p>
          <a:p>
            <a:pPr indent="-311150" lvl="0" marL="457200" rtl="0" algn="l">
              <a:spcBef>
                <a:spcPts val="0"/>
              </a:spcBef>
              <a:spcAft>
                <a:spcPts val="0"/>
              </a:spcAft>
              <a:buSzPts val="1300"/>
              <a:buChar char="●"/>
            </a:pPr>
            <a:r>
              <a:rPr lang="es-ES" sz="1300"/>
              <a:t>La ansiedad y la preocupación se asocian a tres (o más) de los seis síntomas siguientes (y al menos algunos síntomas han estado presentes durante más días de los que han estado ausentes durante los últimos seis meses): </a:t>
            </a:r>
            <a:endParaRPr sz="1300"/>
          </a:p>
          <a:p>
            <a:pPr indent="0" lvl="0" marL="457200" rtl="0" algn="l">
              <a:spcBef>
                <a:spcPts val="0"/>
              </a:spcBef>
              <a:spcAft>
                <a:spcPts val="0"/>
              </a:spcAft>
              <a:buNone/>
            </a:pPr>
            <a:r>
              <a:rPr lang="es-ES" sz="1300"/>
              <a:t>1.Inquietud o sensación de estar atrapado o con los nervios de punta. </a:t>
            </a:r>
            <a:endParaRPr sz="1300"/>
          </a:p>
          <a:p>
            <a:pPr indent="0" lvl="0" marL="457200" rtl="0" algn="l">
              <a:spcBef>
                <a:spcPts val="0"/>
              </a:spcBef>
              <a:spcAft>
                <a:spcPts val="0"/>
              </a:spcAft>
              <a:buNone/>
            </a:pPr>
            <a:r>
              <a:rPr lang="es-ES" sz="1300"/>
              <a:t>2. Fácilmente fatigado. </a:t>
            </a:r>
            <a:endParaRPr sz="1300"/>
          </a:p>
          <a:p>
            <a:pPr indent="0" lvl="0" marL="457200" rtl="0" algn="l">
              <a:spcBef>
                <a:spcPts val="0"/>
              </a:spcBef>
              <a:spcAft>
                <a:spcPts val="0"/>
              </a:spcAft>
              <a:buNone/>
            </a:pPr>
            <a:r>
              <a:rPr lang="es-ES" sz="1300"/>
              <a:t>3. Dificultad para concentrarse o quedarse con la mente en blanco. </a:t>
            </a:r>
            <a:endParaRPr sz="1300"/>
          </a:p>
          <a:p>
            <a:pPr indent="0" lvl="0" marL="457200" rtl="0" algn="l">
              <a:spcBef>
                <a:spcPts val="0"/>
              </a:spcBef>
              <a:spcAft>
                <a:spcPts val="0"/>
              </a:spcAft>
              <a:buNone/>
            </a:pPr>
            <a:r>
              <a:rPr lang="es-ES" sz="1300"/>
              <a:t>4. Irritabilidad.</a:t>
            </a:r>
            <a:endParaRPr sz="1300"/>
          </a:p>
          <a:p>
            <a:pPr indent="0" lvl="0" marL="457200" rtl="0" algn="l">
              <a:spcBef>
                <a:spcPts val="0"/>
              </a:spcBef>
              <a:spcAft>
                <a:spcPts val="0"/>
              </a:spcAft>
              <a:buNone/>
            </a:pPr>
            <a:r>
              <a:t/>
            </a:r>
            <a:endParaRPr sz="1300"/>
          </a:p>
        </p:txBody>
      </p:sp>
      <p:sp>
        <p:nvSpPr>
          <p:cNvPr id="536" name="Google Shape;536;g154dea90f84_0_131"/>
          <p:cNvSpPr txBox="1"/>
          <p:nvPr/>
        </p:nvSpPr>
        <p:spPr>
          <a:xfrm>
            <a:off x="4956788" y="2391800"/>
            <a:ext cx="3863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537" name="Google Shape;537;g154dea90f84_0_131"/>
          <p:cNvSpPr txBox="1"/>
          <p:nvPr/>
        </p:nvSpPr>
        <p:spPr>
          <a:xfrm>
            <a:off x="5045438" y="2462200"/>
            <a:ext cx="3474000" cy="35865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rPr lang="es-ES" sz="1300">
                <a:solidFill>
                  <a:schemeClr val="dk1"/>
                </a:solidFill>
              </a:rPr>
              <a:t>5. Tensión muscular. </a:t>
            </a:r>
            <a:endParaRPr sz="1300">
              <a:solidFill>
                <a:schemeClr val="dk1"/>
              </a:solidFill>
            </a:endParaRPr>
          </a:p>
          <a:p>
            <a:pPr indent="0" lvl="0" marL="457200" rtl="0" algn="l">
              <a:spcBef>
                <a:spcPts val="0"/>
              </a:spcBef>
              <a:spcAft>
                <a:spcPts val="0"/>
              </a:spcAft>
              <a:buNone/>
            </a:pPr>
            <a:r>
              <a:rPr lang="es-ES" sz="1300">
                <a:solidFill>
                  <a:schemeClr val="dk1"/>
                </a:solidFill>
              </a:rPr>
              <a:t>6. Problemas de sueño (dificultad para dormirse o para continuar durmiendo, o sueño inquieto e insatisfactorio).</a:t>
            </a:r>
            <a:endParaRPr sz="1300">
              <a:solidFill>
                <a:schemeClr val="dk1"/>
              </a:solidFill>
            </a:endParaRPr>
          </a:p>
          <a:p>
            <a:pPr indent="0" lvl="0" marL="457200" rtl="0" algn="l">
              <a:spcBef>
                <a:spcPts val="0"/>
              </a:spcBef>
              <a:spcAft>
                <a:spcPts val="0"/>
              </a:spcAft>
              <a:buNone/>
            </a:pPr>
            <a:r>
              <a:t/>
            </a:r>
            <a:endParaRPr sz="1300"/>
          </a:p>
          <a:p>
            <a:pPr indent="-311150" lvl="0" marL="457200" rtl="0" algn="l">
              <a:spcBef>
                <a:spcPts val="0"/>
              </a:spcBef>
              <a:spcAft>
                <a:spcPts val="0"/>
              </a:spcAft>
              <a:buSzPts val="1300"/>
              <a:buChar char="●"/>
            </a:pPr>
            <a:r>
              <a:rPr lang="es-ES" sz="1300"/>
              <a:t>La ansiedad, la preocupación o los síntomas físicos causan malestar clínicamente significativo o deterioro en lo social, laboral u otras áreas importantes del funcionamiento. </a:t>
            </a:r>
            <a:endParaRPr sz="1300"/>
          </a:p>
          <a:p>
            <a:pPr indent="-311150" lvl="0" marL="457200" rtl="0" algn="l">
              <a:spcBef>
                <a:spcPts val="0"/>
              </a:spcBef>
              <a:spcAft>
                <a:spcPts val="0"/>
              </a:spcAft>
              <a:buSzPts val="1300"/>
              <a:buChar char="●"/>
            </a:pPr>
            <a:r>
              <a:rPr lang="es-ES" sz="1300"/>
              <a:t>La alteración no se puede atribuir a los efectos fisiológicos de una sustancia (p. ej., una droga, un medicamento) ni a otra afección médica (p. ej., hipertiroidismo).</a:t>
            </a:r>
            <a:endParaRPr sz="1300"/>
          </a:p>
          <a:p>
            <a:pPr indent="-311150" lvl="0" marL="457200" rtl="0" algn="l">
              <a:spcBef>
                <a:spcPts val="0"/>
              </a:spcBef>
              <a:spcAft>
                <a:spcPts val="0"/>
              </a:spcAft>
              <a:buSzPts val="1300"/>
              <a:buChar char="●"/>
            </a:pPr>
            <a:r>
              <a:rPr lang="es-ES" sz="1300"/>
              <a:t>La alteración no se explica mejor por otro trastorno mental</a:t>
            </a:r>
            <a:endParaRPr sz="1300"/>
          </a:p>
        </p:txBody>
      </p:sp>
      <p:sp>
        <p:nvSpPr>
          <p:cNvPr id="538" name="Google Shape;538;g154dea90f84_0_131"/>
          <p:cNvSpPr txBox="1"/>
          <p:nvPr/>
        </p:nvSpPr>
        <p:spPr>
          <a:xfrm>
            <a:off x="595525" y="1824950"/>
            <a:ext cx="4053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539" name="Google Shape;539;g154dea90f84_0_131"/>
          <p:cNvSpPr txBox="1"/>
          <p:nvPr/>
        </p:nvSpPr>
        <p:spPr>
          <a:xfrm>
            <a:off x="595525" y="1758575"/>
            <a:ext cx="7923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300">
                <a:solidFill>
                  <a:schemeClr val="dk1"/>
                </a:solidFill>
              </a:rPr>
              <a:t>Según el DSM-5  (American Psychiatric Association, 2013), los criterios para el trastorno de ansiedad generalizada  son:</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pic>
        <p:nvPicPr>
          <p:cNvPr descr="1x/Recurso%205.png" id="545" name="Google Shape;545;g154dea90f84_0_162"/>
          <p:cNvPicPr preferRelativeResize="0"/>
          <p:nvPr/>
        </p:nvPicPr>
        <p:blipFill rotWithShape="1">
          <a:blip r:embed="rId3">
            <a:alphaModFix/>
          </a:blip>
          <a:srcRect b="0" l="0" r="0" t="0"/>
          <a:stretch/>
        </p:blipFill>
        <p:spPr>
          <a:xfrm>
            <a:off x="281364" y="159793"/>
            <a:ext cx="2019123" cy="579120"/>
          </a:xfrm>
          <a:prstGeom prst="rect">
            <a:avLst/>
          </a:prstGeom>
          <a:noFill/>
          <a:ln>
            <a:noFill/>
          </a:ln>
        </p:spPr>
      </p:pic>
      <p:pic>
        <p:nvPicPr>
          <p:cNvPr id="546" name="Google Shape;546;g154dea90f84_0_162"/>
          <p:cNvPicPr preferRelativeResize="0"/>
          <p:nvPr/>
        </p:nvPicPr>
        <p:blipFill rotWithShape="1">
          <a:blip r:embed="rId4">
            <a:alphaModFix/>
          </a:blip>
          <a:srcRect b="49785" l="13190" r="33624" t="44882"/>
          <a:stretch/>
        </p:blipFill>
        <p:spPr>
          <a:xfrm>
            <a:off x="5214572" y="568418"/>
            <a:ext cx="3648074" cy="228600"/>
          </a:xfrm>
          <a:prstGeom prst="rect">
            <a:avLst/>
          </a:prstGeom>
          <a:noFill/>
          <a:ln>
            <a:noFill/>
          </a:ln>
        </p:spPr>
      </p:pic>
      <p:pic>
        <p:nvPicPr>
          <p:cNvPr descr="Resultado de imagen de simbolo de psicología" id="547" name="Google Shape;547;g154dea90f84_0_162"/>
          <p:cNvPicPr preferRelativeResize="0"/>
          <p:nvPr/>
        </p:nvPicPr>
        <p:blipFill rotWithShape="1">
          <a:blip r:embed="rId5">
            <a:alphaModFix/>
          </a:blip>
          <a:srcRect b="24399" l="22600" r="22397" t="24800"/>
          <a:stretch/>
        </p:blipFill>
        <p:spPr>
          <a:xfrm>
            <a:off x="6684597" y="101693"/>
            <a:ext cx="476250" cy="420370"/>
          </a:xfrm>
          <a:prstGeom prst="rect">
            <a:avLst/>
          </a:prstGeom>
          <a:noFill/>
          <a:ln>
            <a:noFill/>
          </a:ln>
        </p:spPr>
      </p:pic>
      <p:sp>
        <p:nvSpPr>
          <p:cNvPr id="548" name="Google Shape;548;g154dea90f84_0_162"/>
          <p:cNvSpPr txBox="1"/>
          <p:nvPr/>
        </p:nvSpPr>
        <p:spPr>
          <a:xfrm>
            <a:off x="611275" y="1925350"/>
            <a:ext cx="6016200" cy="400200"/>
          </a:xfrm>
          <a:prstGeom prst="rect">
            <a:avLst/>
          </a:prstGeom>
          <a:noFill/>
          <a:ln>
            <a:noFill/>
          </a:ln>
        </p:spPr>
        <p:txBody>
          <a:bodyPr anchorCtr="0" anchor="t" bIns="91425" lIns="91425" spcFirstLastPara="1" rIns="91425" wrap="square" tIns="91425">
            <a:spAutoFit/>
          </a:bodyPr>
          <a:lstStyle/>
          <a:p>
            <a:pPr indent="0" lvl="0" marL="0" rtl="0" algn="l">
              <a:lnSpc>
                <a:spcPct val="200000"/>
              </a:lnSpc>
              <a:spcBef>
                <a:spcPts val="605"/>
              </a:spcBef>
              <a:spcAft>
                <a:spcPts val="0"/>
              </a:spcAft>
              <a:buNone/>
            </a:pPr>
            <a:r>
              <a:rPr lang="es-ES">
                <a:solidFill>
                  <a:schemeClr val="dk1"/>
                </a:solidFill>
              </a:rPr>
              <a:t>Preguntas generales de detección para TAG incluyen lo siguiente:</a:t>
            </a:r>
            <a:endParaRPr i="1">
              <a:solidFill>
                <a:schemeClr val="dk1"/>
              </a:solidFill>
            </a:endParaRPr>
          </a:p>
        </p:txBody>
      </p:sp>
      <p:sp>
        <p:nvSpPr>
          <p:cNvPr id="549" name="Google Shape;549;g154dea90f84_0_162"/>
          <p:cNvSpPr txBox="1"/>
          <p:nvPr/>
        </p:nvSpPr>
        <p:spPr>
          <a:xfrm>
            <a:off x="611275" y="1159775"/>
            <a:ext cx="3452100" cy="615600"/>
          </a:xfrm>
          <a:prstGeom prst="rect">
            <a:avLst/>
          </a:prstGeom>
          <a:noFill/>
          <a:ln>
            <a:noFill/>
          </a:ln>
        </p:spPr>
        <p:txBody>
          <a:bodyPr anchorCtr="0" anchor="t" bIns="91425" lIns="91425" spcFirstLastPara="1" rIns="91425" wrap="square" tIns="91425">
            <a:spAutoFit/>
          </a:bodyPr>
          <a:lstStyle/>
          <a:p>
            <a:pPr indent="0" lvl="0" marL="0" rtl="0" algn="l">
              <a:lnSpc>
                <a:spcPct val="200000"/>
              </a:lnSpc>
              <a:spcBef>
                <a:spcPts val="605"/>
              </a:spcBef>
              <a:spcAft>
                <a:spcPts val="0"/>
              </a:spcAft>
              <a:buNone/>
            </a:pPr>
            <a:r>
              <a:rPr lang="es-ES" sz="2800">
                <a:solidFill>
                  <a:srgbClr val="002060"/>
                </a:solidFill>
                <a:latin typeface="Cabin Condensed SemiBold"/>
                <a:ea typeface="Cabin Condensed SemiBold"/>
                <a:cs typeface="Cabin Condensed SemiBold"/>
                <a:sym typeface="Cabin Condensed SemiBold"/>
              </a:rPr>
              <a:t>Preguntas de detección. </a:t>
            </a:r>
            <a:endParaRPr sz="2800">
              <a:solidFill>
                <a:srgbClr val="002060"/>
              </a:solidFill>
              <a:latin typeface="Cabin Condensed SemiBold"/>
              <a:ea typeface="Cabin Condensed SemiBold"/>
              <a:cs typeface="Cabin Condensed SemiBold"/>
              <a:sym typeface="Cabin Condensed SemiBold"/>
            </a:endParaRPr>
          </a:p>
        </p:txBody>
      </p:sp>
      <p:sp>
        <p:nvSpPr>
          <p:cNvPr id="550" name="Google Shape;550;g154dea90f84_0_162"/>
          <p:cNvSpPr txBox="1"/>
          <p:nvPr/>
        </p:nvSpPr>
        <p:spPr>
          <a:xfrm>
            <a:off x="1463100" y="2448738"/>
            <a:ext cx="6217800" cy="1275000"/>
          </a:xfrm>
          <a:prstGeom prst="rect">
            <a:avLst/>
          </a:prstGeom>
          <a:noFill/>
          <a:ln>
            <a:noFill/>
          </a:ln>
        </p:spPr>
        <p:txBody>
          <a:bodyPr anchorCtr="0" anchor="t" bIns="91425" lIns="91425" spcFirstLastPara="1" rIns="91425" wrap="square" tIns="91425">
            <a:spAutoFit/>
          </a:bodyPr>
          <a:lstStyle/>
          <a:p>
            <a:pPr indent="0" lvl="0" marL="0" rtl="0" algn="l">
              <a:lnSpc>
                <a:spcPct val="200000"/>
              </a:lnSpc>
              <a:spcBef>
                <a:spcPts val="0"/>
              </a:spcBef>
              <a:spcAft>
                <a:spcPts val="0"/>
              </a:spcAft>
              <a:buNone/>
            </a:pPr>
            <a:r>
              <a:rPr i="1" lang="es-ES">
                <a:solidFill>
                  <a:schemeClr val="dk1"/>
                </a:solidFill>
              </a:rPr>
              <a:t>        </a:t>
            </a:r>
            <a:r>
              <a:rPr b="1" i="1" lang="es-ES">
                <a:solidFill>
                  <a:schemeClr val="dk1"/>
                </a:solidFill>
              </a:rPr>
              <a:t> </a:t>
            </a:r>
            <a:r>
              <a:rPr b="1" i="1" lang="es-ES">
                <a:solidFill>
                  <a:schemeClr val="dk1"/>
                </a:solidFill>
              </a:rPr>
              <a:t>¿Crees que eres un aprensivo por naturaleza?</a:t>
            </a:r>
            <a:endParaRPr b="1" i="1">
              <a:solidFill>
                <a:schemeClr val="dk1"/>
              </a:solidFill>
            </a:endParaRPr>
          </a:p>
          <a:p>
            <a:pPr indent="0" lvl="0" marL="457200" rtl="0" algn="l">
              <a:lnSpc>
                <a:spcPct val="200000"/>
              </a:lnSpc>
              <a:spcBef>
                <a:spcPts val="50"/>
              </a:spcBef>
              <a:spcAft>
                <a:spcPts val="0"/>
              </a:spcAft>
              <a:buNone/>
            </a:pPr>
            <a:r>
              <a:rPr lang="es-ES">
                <a:solidFill>
                  <a:schemeClr val="dk1"/>
                </a:solidFill>
              </a:rPr>
              <a:t>En caso afirmativo, pregunte:</a:t>
            </a:r>
            <a:endParaRPr>
              <a:solidFill>
                <a:schemeClr val="dk1"/>
              </a:solidFill>
            </a:endParaRPr>
          </a:p>
          <a:p>
            <a:pPr indent="0" lvl="0" marL="457200" rtl="0" algn="l">
              <a:lnSpc>
                <a:spcPct val="200000"/>
              </a:lnSpc>
              <a:spcBef>
                <a:spcPts val="50"/>
              </a:spcBef>
              <a:spcAft>
                <a:spcPts val="0"/>
              </a:spcAft>
              <a:buNone/>
            </a:pPr>
            <a:r>
              <a:rPr b="1" lang="es-ES">
                <a:solidFill>
                  <a:schemeClr val="dk1"/>
                </a:solidFill>
              </a:rPr>
              <a:t>Cuando se preocupa, ¿qué es lo peor que puede pasar?</a:t>
            </a:r>
            <a:endParaRPr b="1" i="1">
              <a:solidFill>
                <a:schemeClr val="dk1"/>
              </a:solidFill>
            </a:endParaRPr>
          </a:p>
        </p:txBody>
      </p:sp>
      <p:pic>
        <p:nvPicPr>
          <p:cNvPr id="551" name="Google Shape;551;g154dea90f84_0_162"/>
          <p:cNvPicPr preferRelativeResize="0"/>
          <p:nvPr/>
        </p:nvPicPr>
        <p:blipFill>
          <a:blip r:embed="rId6">
            <a:alphaModFix/>
          </a:blip>
          <a:stretch>
            <a:fillRect/>
          </a:stretch>
        </p:blipFill>
        <p:spPr>
          <a:xfrm>
            <a:off x="3249225" y="3945400"/>
            <a:ext cx="1965350" cy="196532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pic>
        <p:nvPicPr>
          <p:cNvPr descr="1x/Recurso%205.png" id="557" name="Google Shape;557;g154dea90f84_0_140"/>
          <p:cNvPicPr preferRelativeResize="0"/>
          <p:nvPr/>
        </p:nvPicPr>
        <p:blipFill rotWithShape="1">
          <a:blip r:embed="rId3">
            <a:alphaModFix/>
          </a:blip>
          <a:srcRect b="0" l="0" r="0" t="0"/>
          <a:stretch/>
        </p:blipFill>
        <p:spPr>
          <a:xfrm>
            <a:off x="281364" y="159793"/>
            <a:ext cx="2019123" cy="579120"/>
          </a:xfrm>
          <a:prstGeom prst="rect">
            <a:avLst/>
          </a:prstGeom>
          <a:noFill/>
          <a:ln>
            <a:noFill/>
          </a:ln>
        </p:spPr>
      </p:pic>
      <p:pic>
        <p:nvPicPr>
          <p:cNvPr id="558" name="Google Shape;558;g154dea90f84_0_140"/>
          <p:cNvPicPr preferRelativeResize="0"/>
          <p:nvPr/>
        </p:nvPicPr>
        <p:blipFill rotWithShape="1">
          <a:blip r:embed="rId4">
            <a:alphaModFix/>
          </a:blip>
          <a:srcRect b="49785" l="13190" r="33624" t="44882"/>
          <a:stretch/>
        </p:blipFill>
        <p:spPr>
          <a:xfrm>
            <a:off x="5214572" y="568418"/>
            <a:ext cx="3648074" cy="228600"/>
          </a:xfrm>
          <a:prstGeom prst="rect">
            <a:avLst/>
          </a:prstGeom>
          <a:noFill/>
          <a:ln>
            <a:noFill/>
          </a:ln>
        </p:spPr>
      </p:pic>
      <p:pic>
        <p:nvPicPr>
          <p:cNvPr descr="Resultado de imagen de simbolo de psicología" id="559" name="Google Shape;559;g154dea90f84_0_140"/>
          <p:cNvPicPr preferRelativeResize="0"/>
          <p:nvPr/>
        </p:nvPicPr>
        <p:blipFill rotWithShape="1">
          <a:blip r:embed="rId5">
            <a:alphaModFix/>
          </a:blip>
          <a:srcRect b="24399" l="22600" r="22397" t="24800"/>
          <a:stretch/>
        </p:blipFill>
        <p:spPr>
          <a:xfrm>
            <a:off x="6684597" y="101693"/>
            <a:ext cx="476250" cy="420370"/>
          </a:xfrm>
          <a:prstGeom prst="rect">
            <a:avLst/>
          </a:prstGeom>
          <a:noFill/>
          <a:ln>
            <a:noFill/>
          </a:ln>
        </p:spPr>
      </p:pic>
      <p:sp>
        <p:nvSpPr>
          <p:cNvPr id="560" name="Google Shape;560;g154dea90f84_0_140"/>
          <p:cNvSpPr txBox="1"/>
          <p:nvPr/>
        </p:nvSpPr>
        <p:spPr>
          <a:xfrm>
            <a:off x="554050" y="1058875"/>
            <a:ext cx="30000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3500">
                <a:solidFill>
                  <a:srgbClr val="002060"/>
                </a:solidFill>
                <a:latin typeface="Cabin Condensed SemiBold"/>
                <a:ea typeface="Cabin Condensed SemiBold"/>
                <a:cs typeface="Cabin Condensed SemiBold"/>
                <a:sym typeface="Cabin Condensed SemiBold"/>
              </a:rPr>
              <a:t>Evaluación</a:t>
            </a:r>
            <a:endParaRPr sz="3500">
              <a:solidFill>
                <a:srgbClr val="002060"/>
              </a:solidFill>
              <a:latin typeface="Cabin Condensed SemiBold"/>
              <a:ea typeface="Cabin Condensed SemiBold"/>
              <a:cs typeface="Cabin Condensed SemiBold"/>
              <a:sym typeface="Cabin Condensed SemiBold"/>
            </a:endParaRPr>
          </a:p>
        </p:txBody>
      </p:sp>
      <p:sp>
        <p:nvSpPr>
          <p:cNvPr id="561" name="Google Shape;561;g154dea90f84_0_140"/>
          <p:cNvSpPr txBox="1"/>
          <p:nvPr/>
        </p:nvSpPr>
        <p:spPr>
          <a:xfrm>
            <a:off x="591125" y="1909225"/>
            <a:ext cx="3422700" cy="3001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lang="es-ES" sz="1300"/>
              <a:t>Los objetivos de la evaluación son los siguientes:</a:t>
            </a:r>
            <a:endParaRPr sz="1300"/>
          </a:p>
          <a:p>
            <a:pPr indent="0" lvl="0" marL="0" marR="0" rtl="0" algn="l">
              <a:lnSpc>
                <a:spcPct val="100000"/>
              </a:lnSpc>
              <a:spcBef>
                <a:spcPts val="0"/>
              </a:spcBef>
              <a:spcAft>
                <a:spcPts val="0"/>
              </a:spcAft>
              <a:buNone/>
            </a:pPr>
            <a:r>
              <a:t/>
            </a:r>
            <a:endParaRPr sz="1300"/>
          </a:p>
          <a:p>
            <a:pPr indent="-311150" lvl="0" marL="457200" marR="0" rtl="0" algn="l">
              <a:lnSpc>
                <a:spcPct val="100000"/>
              </a:lnSpc>
              <a:spcBef>
                <a:spcPts val="0"/>
              </a:spcBef>
              <a:spcAft>
                <a:spcPts val="0"/>
              </a:spcAft>
              <a:buSzPts val="1300"/>
              <a:buChar char="●"/>
            </a:pPr>
            <a:r>
              <a:rPr lang="es-ES" sz="1300"/>
              <a:t>Establecer una buena relación terapéutica.</a:t>
            </a:r>
            <a:endParaRPr sz="1300"/>
          </a:p>
          <a:p>
            <a:pPr indent="-311150" lvl="0" marL="457200" marR="0" rtl="0" algn="l">
              <a:lnSpc>
                <a:spcPct val="100000"/>
              </a:lnSpc>
              <a:spcBef>
                <a:spcPts val="0"/>
              </a:spcBef>
              <a:spcAft>
                <a:spcPts val="0"/>
              </a:spcAft>
              <a:buSzPts val="1300"/>
              <a:buChar char="●"/>
            </a:pPr>
            <a:r>
              <a:rPr lang="es-ES" sz="1300"/>
              <a:t>Establecer un diagnóstico primario de TAG.</a:t>
            </a:r>
            <a:endParaRPr sz="1300"/>
          </a:p>
          <a:p>
            <a:pPr indent="-311150" lvl="0" marL="457200" marR="0" rtl="0" algn="l">
              <a:lnSpc>
                <a:spcPct val="100000"/>
              </a:lnSpc>
              <a:spcBef>
                <a:spcPts val="0"/>
              </a:spcBef>
              <a:spcAft>
                <a:spcPts val="0"/>
              </a:spcAft>
              <a:buSzPts val="1300"/>
              <a:buChar char="●"/>
            </a:pPr>
            <a:r>
              <a:rPr lang="es-ES" sz="1300"/>
              <a:t>Descartar diagnósticos diferenciales.</a:t>
            </a:r>
            <a:endParaRPr sz="1300"/>
          </a:p>
          <a:p>
            <a:pPr indent="-311150" lvl="0" marL="457200" marR="0" rtl="0" algn="l">
              <a:lnSpc>
                <a:spcPct val="100000"/>
              </a:lnSpc>
              <a:spcBef>
                <a:spcPts val="0"/>
              </a:spcBef>
              <a:spcAft>
                <a:spcPts val="0"/>
              </a:spcAft>
              <a:buSzPts val="1300"/>
              <a:buChar char="●"/>
            </a:pPr>
            <a:r>
              <a:rPr lang="es-ES" sz="1300"/>
              <a:t>Identificar trastornos comórbidos que puedan afectar el tratamiento y el resultado.</a:t>
            </a:r>
            <a:endParaRPr sz="1300"/>
          </a:p>
          <a:p>
            <a:pPr indent="-311150" lvl="0" marL="457200" marR="0" rtl="0" algn="l">
              <a:lnSpc>
                <a:spcPct val="100000"/>
              </a:lnSpc>
              <a:spcBef>
                <a:spcPts val="0"/>
              </a:spcBef>
              <a:spcAft>
                <a:spcPts val="0"/>
              </a:spcAft>
              <a:buSzPts val="1300"/>
              <a:buChar char="●"/>
            </a:pPr>
            <a:r>
              <a:rPr lang="es-ES" sz="1300"/>
              <a:t>Proporcionar una base para la planificación del tratamiento.</a:t>
            </a:r>
            <a:endParaRPr sz="1300"/>
          </a:p>
          <a:p>
            <a:pPr indent="0" lvl="0" marL="0" marR="0" rtl="0" algn="l">
              <a:lnSpc>
                <a:spcPct val="100000"/>
              </a:lnSpc>
              <a:spcBef>
                <a:spcPts val="0"/>
              </a:spcBef>
              <a:spcAft>
                <a:spcPts val="0"/>
              </a:spcAft>
              <a:buNone/>
            </a:pPr>
            <a:r>
              <a:t/>
            </a:r>
            <a:endParaRPr/>
          </a:p>
        </p:txBody>
      </p:sp>
      <p:pic>
        <p:nvPicPr>
          <p:cNvPr id="562" name="Google Shape;562;g154dea90f84_0_140"/>
          <p:cNvPicPr preferRelativeResize="0"/>
          <p:nvPr/>
        </p:nvPicPr>
        <p:blipFill>
          <a:blip r:embed="rId6">
            <a:alphaModFix/>
          </a:blip>
          <a:stretch>
            <a:fillRect/>
          </a:stretch>
        </p:blipFill>
        <p:spPr>
          <a:xfrm>
            <a:off x="4149400" y="1437350"/>
            <a:ext cx="4522076" cy="4522076"/>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g1599abb8982_0_31"/>
          <p:cNvSpPr txBox="1"/>
          <p:nvPr/>
        </p:nvSpPr>
        <p:spPr>
          <a:xfrm>
            <a:off x="251575" y="1301600"/>
            <a:ext cx="6300300" cy="64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s-ES">
                <a:solidFill>
                  <a:schemeClr val="dk1"/>
                </a:solidFill>
              </a:rPr>
              <a:t>La evaluación integral incluye obtener información sobre todo lo siguiente:</a:t>
            </a:r>
            <a:endParaRPr>
              <a:solidFill>
                <a:schemeClr val="dk1"/>
              </a:solidFill>
            </a:endParaRPr>
          </a:p>
          <a:p>
            <a:pPr indent="0" lvl="0" marL="0" rtl="0" algn="ctr">
              <a:lnSpc>
                <a:spcPct val="115000"/>
              </a:lnSpc>
              <a:spcBef>
                <a:spcPts val="0"/>
              </a:spcBef>
              <a:spcAft>
                <a:spcPts val="0"/>
              </a:spcAft>
              <a:buNone/>
            </a:pPr>
            <a:r>
              <a:t/>
            </a:r>
            <a:endParaRPr>
              <a:solidFill>
                <a:schemeClr val="dk1"/>
              </a:solidFill>
            </a:endParaRPr>
          </a:p>
        </p:txBody>
      </p:sp>
      <p:sp>
        <p:nvSpPr>
          <p:cNvPr id="569" name="Google Shape;569;g1599abb8982_0_31"/>
          <p:cNvSpPr/>
          <p:nvPr/>
        </p:nvSpPr>
        <p:spPr>
          <a:xfrm>
            <a:off x="359850" y="2059025"/>
            <a:ext cx="1870200" cy="1509300"/>
          </a:xfrm>
          <a:prstGeom prst="rect">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414019" rtl="0" algn="l">
              <a:lnSpc>
                <a:spcPct val="115000"/>
              </a:lnSpc>
              <a:spcBef>
                <a:spcPts val="5"/>
              </a:spcBef>
              <a:spcAft>
                <a:spcPts val="0"/>
              </a:spcAft>
              <a:buNone/>
            </a:pPr>
            <a:r>
              <a:rPr lang="es-ES" sz="1200">
                <a:solidFill>
                  <a:schemeClr val="dk1"/>
                </a:solidFill>
              </a:rPr>
              <a:t>La severidad y duración de la preocupación-</a:t>
            </a:r>
            <a:endParaRPr/>
          </a:p>
        </p:txBody>
      </p:sp>
      <p:pic>
        <p:nvPicPr>
          <p:cNvPr descr="1x/Recurso%205.png" id="570" name="Google Shape;570;g1599abb8982_0_31"/>
          <p:cNvPicPr preferRelativeResize="0"/>
          <p:nvPr/>
        </p:nvPicPr>
        <p:blipFill rotWithShape="1">
          <a:blip r:embed="rId3">
            <a:alphaModFix/>
          </a:blip>
          <a:srcRect b="0" l="0" r="0" t="0"/>
          <a:stretch/>
        </p:blipFill>
        <p:spPr>
          <a:xfrm>
            <a:off x="359839" y="143343"/>
            <a:ext cx="2019123" cy="579120"/>
          </a:xfrm>
          <a:prstGeom prst="rect">
            <a:avLst/>
          </a:prstGeom>
          <a:noFill/>
          <a:ln>
            <a:noFill/>
          </a:ln>
        </p:spPr>
      </p:pic>
      <p:sp>
        <p:nvSpPr>
          <p:cNvPr id="571" name="Google Shape;571;g1599abb8982_0_31"/>
          <p:cNvSpPr/>
          <p:nvPr/>
        </p:nvSpPr>
        <p:spPr>
          <a:xfrm>
            <a:off x="239824" y="721193"/>
            <a:ext cx="2235000" cy="2859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572" name="Google Shape;572;g1599abb8982_0_31"/>
          <p:cNvPicPr preferRelativeResize="0"/>
          <p:nvPr/>
        </p:nvPicPr>
        <p:blipFill rotWithShape="1">
          <a:blip r:embed="rId4">
            <a:alphaModFix/>
          </a:blip>
          <a:srcRect b="49785" l="13190" r="33624" t="44882"/>
          <a:stretch/>
        </p:blipFill>
        <p:spPr>
          <a:xfrm>
            <a:off x="5256122" y="610068"/>
            <a:ext cx="3648074" cy="228600"/>
          </a:xfrm>
          <a:prstGeom prst="rect">
            <a:avLst/>
          </a:prstGeom>
          <a:noFill/>
          <a:ln>
            <a:noFill/>
          </a:ln>
        </p:spPr>
      </p:pic>
      <p:pic>
        <p:nvPicPr>
          <p:cNvPr descr="Resultado de imagen de simbolo de psicología" id="573" name="Google Shape;573;g1599abb8982_0_31"/>
          <p:cNvPicPr preferRelativeResize="0"/>
          <p:nvPr/>
        </p:nvPicPr>
        <p:blipFill rotWithShape="1">
          <a:blip r:embed="rId5">
            <a:alphaModFix/>
          </a:blip>
          <a:srcRect b="24399" l="22600" r="22397" t="24800"/>
          <a:stretch/>
        </p:blipFill>
        <p:spPr>
          <a:xfrm>
            <a:off x="6726147" y="143343"/>
            <a:ext cx="476250" cy="420370"/>
          </a:xfrm>
          <a:prstGeom prst="rect">
            <a:avLst/>
          </a:prstGeom>
          <a:noFill/>
          <a:ln>
            <a:noFill/>
          </a:ln>
        </p:spPr>
      </p:pic>
      <p:sp>
        <p:nvSpPr>
          <p:cNvPr id="574" name="Google Shape;574;g1599abb8982_0_31"/>
          <p:cNvSpPr/>
          <p:nvPr/>
        </p:nvSpPr>
        <p:spPr>
          <a:xfrm>
            <a:off x="7202400" y="2059025"/>
            <a:ext cx="1870200" cy="1509300"/>
          </a:xfrm>
          <a:prstGeom prst="rect">
            <a:avLst/>
          </a:prstGeom>
          <a:solidFill>
            <a:srgbClr val="0B539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lt1"/>
                </a:solidFill>
              </a:rPr>
              <a:t>Trastornos depresivos o de ansiedad comórbidos.</a:t>
            </a:r>
            <a:endParaRPr>
              <a:solidFill>
                <a:schemeClr val="lt1"/>
              </a:solidFill>
            </a:endParaRPr>
          </a:p>
        </p:txBody>
      </p:sp>
      <p:sp>
        <p:nvSpPr>
          <p:cNvPr id="575" name="Google Shape;575;g1599abb8982_0_31"/>
          <p:cNvSpPr/>
          <p:nvPr/>
        </p:nvSpPr>
        <p:spPr>
          <a:xfrm>
            <a:off x="5048300" y="2059025"/>
            <a:ext cx="1870200" cy="1509300"/>
          </a:xfrm>
          <a:prstGeom prst="rect">
            <a:avLst/>
          </a:prstGeom>
          <a:solidFill>
            <a:srgbClr val="3D85C6"/>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lt1"/>
                </a:solidFill>
              </a:rPr>
              <a:t>Trastornos por uso de sustancias y condiciones médicas.</a:t>
            </a:r>
            <a:endParaRPr sz="1200">
              <a:solidFill>
                <a:schemeClr val="lt1"/>
              </a:solidFill>
            </a:endParaRPr>
          </a:p>
        </p:txBody>
      </p:sp>
      <p:sp>
        <p:nvSpPr>
          <p:cNvPr id="576" name="Google Shape;576;g1599abb8982_0_31"/>
          <p:cNvSpPr/>
          <p:nvPr/>
        </p:nvSpPr>
        <p:spPr>
          <a:xfrm>
            <a:off x="2745675" y="2059025"/>
            <a:ext cx="1870200" cy="1509300"/>
          </a:xfrm>
          <a:prstGeom prst="rect">
            <a:avLst/>
          </a:prstGeom>
          <a:solidFill>
            <a:srgbClr val="6FA8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s-ES" sz="1200">
                <a:solidFill>
                  <a:schemeClr val="dk1"/>
                </a:solidFill>
              </a:rPr>
              <a:t>El grado de angustia y deterioro funcional.</a:t>
            </a:r>
            <a:endParaRPr sz="1200">
              <a:solidFill>
                <a:schemeClr val="dk1"/>
              </a:solidFill>
            </a:endParaRPr>
          </a:p>
        </p:txBody>
      </p:sp>
      <p:sp>
        <p:nvSpPr>
          <p:cNvPr id="577" name="Google Shape;577;g1599abb8982_0_31"/>
          <p:cNvSpPr/>
          <p:nvPr/>
        </p:nvSpPr>
        <p:spPr>
          <a:xfrm>
            <a:off x="7202388" y="4103450"/>
            <a:ext cx="1870200" cy="1509300"/>
          </a:xfrm>
          <a:prstGeom prst="rect">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Antecedentes personales y familiares de trastornos mentales.</a:t>
            </a:r>
            <a:endParaRPr sz="1200">
              <a:solidFill>
                <a:schemeClr val="dk1"/>
              </a:solidFill>
            </a:endParaRPr>
          </a:p>
        </p:txBody>
      </p:sp>
      <p:sp>
        <p:nvSpPr>
          <p:cNvPr id="578" name="Google Shape;578;g1599abb8982_0_31"/>
          <p:cNvSpPr/>
          <p:nvPr/>
        </p:nvSpPr>
        <p:spPr>
          <a:xfrm>
            <a:off x="359838" y="4103450"/>
            <a:ext cx="1870200" cy="1509300"/>
          </a:xfrm>
          <a:prstGeom prst="rect">
            <a:avLst/>
          </a:prstGeom>
          <a:solidFill>
            <a:srgbClr val="0B539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lt1"/>
                </a:solidFill>
              </a:rPr>
              <a:t>Los objetivos del paciente y expectativas del tratamiento.</a:t>
            </a:r>
            <a:endParaRPr sz="1200">
              <a:solidFill>
                <a:schemeClr val="lt1"/>
              </a:solidFill>
            </a:endParaRPr>
          </a:p>
        </p:txBody>
      </p:sp>
      <p:sp>
        <p:nvSpPr>
          <p:cNvPr id="579" name="Google Shape;579;g1599abb8982_0_31"/>
          <p:cNvSpPr/>
          <p:nvPr/>
        </p:nvSpPr>
        <p:spPr>
          <a:xfrm>
            <a:off x="2745663" y="4103450"/>
            <a:ext cx="1870200" cy="1509300"/>
          </a:xfrm>
          <a:prstGeom prst="rect">
            <a:avLst/>
          </a:prstGeom>
          <a:solidFill>
            <a:srgbClr val="3D85C6"/>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lt1"/>
                </a:solidFill>
              </a:rPr>
              <a:t>La calidad de las relaciones interpersonales, las condiciones de vida y de empleo.</a:t>
            </a:r>
            <a:endParaRPr sz="1200">
              <a:solidFill>
                <a:schemeClr val="lt1"/>
              </a:solidFill>
            </a:endParaRPr>
          </a:p>
        </p:txBody>
      </p:sp>
      <p:sp>
        <p:nvSpPr>
          <p:cNvPr id="580" name="Google Shape;580;g1599abb8982_0_31"/>
          <p:cNvSpPr/>
          <p:nvPr/>
        </p:nvSpPr>
        <p:spPr>
          <a:xfrm>
            <a:off x="5048288" y="4103450"/>
            <a:ext cx="1870200" cy="1509300"/>
          </a:xfrm>
          <a:prstGeom prst="rect">
            <a:avLst/>
          </a:prstGeom>
          <a:solidFill>
            <a:srgbClr val="6FA8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24765" rtl="0" algn="ctr">
              <a:lnSpc>
                <a:spcPct val="115000"/>
              </a:lnSpc>
              <a:spcBef>
                <a:spcPts val="0"/>
              </a:spcBef>
              <a:spcAft>
                <a:spcPts val="0"/>
              </a:spcAft>
              <a:buNone/>
            </a:pPr>
            <a:r>
              <a:rPr lang="es-ES" sz="1200">
                <a:solidFill>
                  <a:schemeClr val="dk1"/>
                </a:solidFill>
              </a:rPr>
              <a:t>Experiencia y respuesta a tratamientos anteriores-.</a:t>
            </a:r>
            <a:endParaRPr sz="1200">
              <a:solidFill>
                <a:schemeClr val="dk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pic>
        <p:nvPicPr>
          <p:cNvPr descr="1x/Recurso%205.png" id="586" name="Google Shape;586;g154dea90f84_0_151"/>
          <p:cNvPicPr preferRelativeResize="0"/>
          <p:nvPr/>
        </p:nvPicPr>
        <p:blipFill rotWithShape="1">
          <a:blip r:embed="rId3">
            <a:alphaModFix/>
          </a:blip>
          <a:srcRect b="0" l="0" r="0" t="0"/>
          <a:stretch/>
        </p:blipFill>
        <p:spPr>
          <a:xfrm>
            <a:off x="281364" y="159793"/>
            <a:ext cx="2019123" cy="579120"/>
          </a:xfrm>
          <a:prstGeom prst="rect">
            <a:avLst/>
          </a:prstGeom>
          <a:noFill/>
          <a:ln>
            <a:noFill/>
          </a:ln>
        </p:spPr>
      </p:pic>
      <p:pic>
        <p:nvPicPr>
          <p:cNvPr id="587" name="Google Shape;587;g154dea90f84_0_151"/>
          <p:cNvPicPr preferRelativeResize="0"/>
          <p:nvPr/>
        </p:nvPicPr>
        <p:blipFill rotWithShape="1">
          <a:blip r:embed="rId4">
            <a:alphaModFix/>
          </a:blip>
          <a:srcRect b="49785" l="13190" r="33624" t="44882"/>
          <a:stretch/>
        </p:blipFill>
        <p:spPr>
          <a:xfrm>
            <a:off x="5214572" y="568418"/>
            <a:ext cx="3648074" cy="228600"/>
          </a:xfrm>
          <a:prstGeom prst="rect">
            <a:avLst/>
          </a:prstGeom>
          <a:noFill/>
          <a:ln>
            <a:noFill/>
          </a:ln>
        </p:spPr>
      </p:pic>
      <p:pic>
        <p:nvPicPr>
          <p:cNvPr descr="Resultado de imagen de simbolo de psicología" id="588" name="Google Shape;588;g154dea90f84_0_151"/>
          <p:cNvPicPr preferRelativeResize="0"/>
          <p:nvPr/>
        </p:nvPicPr>
        <p:blipFill rotWithShape="1">
          <a:blip r:embed="rId5">
            <a:alphaModFix/>
          </a:blip>
          <a:srcRect b="24399" l="22600" r="22397" t="24800"/>
          <a:stretch/>
        </p:blipFill>
        <p:spPr>
          <a:xfrm>
            <a:off x="6684597" y="101693"/>
            <a:ext cx="476250" cy="420370"/>
          </a:xfrm>
          <a:prstGeom prst="rect">
            <a:avLst/>
          </a:prstGeom>
          <a:noFill/>
          <a:ln>
            <a:noFill/>
          </a:ln>
        </p:spPr>
      </p:pic>
      <p:graphicFrame>
        <p:nvGraphicFramePr>
          <p:cNvPr id="589" name="Google Shape;589;g154dea90f84_0_151"/>
          <p:cNvGraphicFramePr/>
          <p:nvPr/>
        </p:nvGraphicFramePr>
        <p:xfrm>
          <a:off x="934038" y="2308863"/>
          <a:ext cx="3000000" cy="3000000"/>
        </p:xfrm>
        <a:graphic>
          <a:graphicData uri="http://schemas.openxmlformats.org/drawingml/2006/table">
            <a:tbl>
              <a:tblPr>
                <a:noFill/>
                <a:tableStyleId>{9163330B-ACCD-49B1-BF83-6EEDB58134DD}</a:tableStyleId>
              </a:tblPr>
              <a:tblGrid>
                <a:gridCol w="2413000"/>
                <a:gridCol w="2413000"/>
                <a:gridCol w="2449925"/>
              </a:tblGrid>
              <a:tr h="381000">
                <a:tc>
                  <a:txBody>
                    <a:bodyPr/>
                    <a:lstStyle/>
                    <a:p>
                      <a:pPr indent="0" lvl="0" marL="0" rtl="0" algn="l">
                        <a:spcBef>
                          <a:spcPts val="0"/>
                        </a:spcBef>
                        <a:spcAft>
                          <a:spcPts val="0"/>
                        </a:spcAft>
                        <a:buNone/>
                      </a:pPr>
                      <a:r>
                        <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PSWQ-3</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TAG-7</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Descripción</a:t>
                      </a:r>
                      <a:endParaRPr b="1"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Medida de 3 ítems de la gravedad de la preocupación</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Cribador de 7 ítems de los síntomas del TAG</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Puntuación</a:t>
                      </a:r>
                      <a:endParaRPr b="1"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Sumar respuestas a 3 elementos</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Sumar respuestas de 7 ítems (rango, 0–21)</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Interpretación</a:t>
                      </a:r>
                      <a:endParaRPr b="1"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La puntuación de ⩾11 sugiere TAG</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Una puntuación de ⩾10 sugiere TAG</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Acceso</a:t>
                      </a:r>
                      <a:endParaRPr b="1"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uFill>
                            <a:noFill/>
                          </a:uFill>
                          <a:hlinkClick r:id="rId6"/>
                        </a:rPr>
                        <a:t>www.outcometracker.org</a:t>
                      </a:r>
                      <a:endParaRPr i="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https://psychology-tools.com</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590" name="Google Shape;590;g154dea90f84_0_151"/>
          <p:cNvSpPr txBox="1"/>
          <p:nvPr/>
        </p:nvSpPr>
        <p:spPr>
          <a:xfrm>
            <a:off x="632100" y="1150688"/>
            <a:ext cx="7879800" cy="1011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490"/>
              </a:spcBef>
              <a:spcAft>
                <a:spcPts val="0"/>
              </a:spcAft>
              <a:buClr>
                <a:schemeClr val="dk1"/>
              </a:buClr>
              <a:buSzPts val="1100"/>
              <a:buFont typeface="Arial"/>
              <a:buNone/>
            </a:pPr>
            <a:r>
              <a:rPr lang="es-ES" sz="2500">
                <a:solidFill>
                  <a:srgbClr val="002060"/>
                </a:solidFill>
                <a:latin typeface="Cabin Condensed SemiBold"/>
                <a:ea typeface="Cabin Condensed SemiBold"/>
                <a:cs typeface="Cabin Condensed SemiBold"/>
                <a:sym typeface="Cabin Condensed SemiBold"/>
              </a:rPr>
              <a:t>Medidas de autoinforme para el trastorno de ansiedad generalizada.</a:t>
            </a:r>
            <a:endParaRPr sz="2500">
              <a:solidFill>
                <a:srgbClr val="002060"/>
              </a:solidFill>
              <a:latin typeface="Cabin Condensed SemiBold"/>
              <a:ea typeface="Cabin Condensed SemiBold"/>
              <a:cs typeface="Cabin Condensed SemiBold"/>
              <a:sym typeface="Cabin Condensed SemiBold"/>
            </a:endParaRPr>
          </a:p>
        </p:txBody>
      </p:sp>
      <p:graphicFrame>
        <p:nvGraphicFramePr>
          <p:cNvPr id="591" name="Google Shape;591;g154dea90f84_0_151"/>
          <p:cNvGraphicFramePr/>
          <p:nvPr/>
        </p:nvGraphicFramePr>
        <p:xfrm>
          <a:off x="952488" y="4695415"/>
          <a:ext cx="3000000" cy="3000000"/>
        </p:xfrm>
        <a:graphic>
          <a:graphicData uri="http://schemas.openxmlformats.org/drawingml/2006/table">
            <a:tbl>
              <a:tblPr>
                <a:noFill/>
                <a:tableStyleId>{9163330B-ACCD-49B1-BF83-6EEDB58134DD}</a:tableStyleId>
              </a:tblPr>
              <a:tblGrid>
                <a:gridCol w="3619500"/>
                <a:gridCol w="3619500"/>
              </a:tblGrid>
              <a:tr h="1011900">
                <a:tc>
                  <a:txBody>
                    <a:bodyPr/>
                    <a:lstStyle/>
                    <a:p>
                      <a:pPr indent="0" lvl="0" marL="0" rtl="0" algn="l">
                        <a:lnSpc>
                          <a:spcPct val="115000"/>
                        </a:lnSpc>
                        <a:spcBef>
                          <a:spcPts val="25"/>
                        </a:spcBef>
                        <a:spcAft>
                          <a:spcPts val="0"/>
                        </a:spcAft>
                        <a:buClr>
                          <a:schemeClr val="dk1"/>
                        </a:buClr>
                        <a:buSzPts val="1100"/>
                        <a:buFont typeface="Arial"/>
                        <a:buNone/>
                      </a:pPr>
                      <a:r>
                        <a:rPr lang="es-ES" sz="1200">
                          <a:solidFill>
                            <a:schemeClr val="dk1"/>
                          </a:solidFill>
                        </a:rPr>
                        <a:t>Debido a la alta comorbilidad del TAG y la depresión todos los pacientes con sospecha de diagnóstico de TAG también deben someterse a pruebas de detección de depresión.</a:t>
                      </a: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lnSpc>
                          <a:spcPct val="115000"/>
                        </a:lnSpc>
                        <a:spcBef>
                          <a:spcPts val="25"/>
                        </a:spcBef>
                        <a:spcAft>
                          <a:spcPts val="0"/>
                        </a:spcAft>
                        <a:buClr>
                          <a:schemeClr val="dk1"/>
                        </a:buClr>
                        <a:buSzPts val="1100"/>
                        <a:buFont typeface="Arial"/>
                        <a:buNone/>
                      </a:pPr>
                      <a:r>
                        <a:rPr lang="es-ES" sz="1200">
                          <a:solidFill>
                            <a:schemeClr val="dk1"/>
                          </a:solidFill>
                        </a:rPr>
                        <a:t>Cuestionario de Salud del Paciente-9 (PHQ-9), (Kroenke et al., 2001).</a:t>
                      </a: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pic>
        <p:nvPicPr>
          <p:cNvPr descr="1x/Recurso%205.png" id="597" name="Google Shape;597;g154dea90f84_0_176"/>
          <p:cNvPicPr preferRelativeResize="0"/>
          <p:nvPr/>
        </p:nvPicPr>
        <p:blipFill rotWithShape="1">
          <a:blip r:embed="rId3">
            <a:alphaModFix/>
          </a:blip>
          <a:srcRect b="0" l="0" r="0" t="0"/>
          <a:stretch/>
        </p:blipFill>
        <p:spPr>
          <a:xfrm>
            <a:off x="281364" y="159793"/>
            <a:ext cx="2019123" cy="579120"/>
          </a:xfrm>
          <a:prstGeom prst="rect">
            <a:avLst/>
          </a:prstGeom>
          <a:noFill/>
          <a:ln>
            <a:noFill/>
          </a:ln>
        </p:spPr>
      </p:pic>
      <p:pic>
        <p:nvPicPr>
          <p:cNvPr id="598" name="Google Shape;598;g154dea90f84_0_176"/>
          <p:cNvPicPr preferRelativeResize="0"/>
          <p:nvPr/>
        </p:nvPicPr>
        <p:blipFill rotWithShape="1">
          <a:blip r:embed="rId4">
            <a:alphaModFix/>
          </a:blip>
          <a:srcRect b="49785" l="13190" r="33624" t="44882"/>
          <a:stretch/>
        </p:blipFill>
        <p:spPr>
          <a:xfrm>
            <a:off x="5214572" y="568418"/>
            <a:ext cx="3648074" cy="228600"/>
          </a:xfrm>
          <a:prstGeom prst="rect">
            <a:avLst/>
          </a:prstGeom>
          <a:noFill/>
          <a:ln>
            <a:noFill/>
          </a:ln>
        </p:spPr>
      </p:pic>
      <p:pic>
        <p:nvPicPr>
          <p:cNvPr descr="Resultado de imagen de simbolo de psicología" id="599" name="Google Shape;599;g154dea90f84_0_176"/>
          <p:cNvPicPr preferRelativeResize="0"/>
          <p:nvPr/>
        </p:nvPicPr>
        <p:blipFill rotWithShape="1">
          <a:blip r:embed="rId5">
            <a:alphaModFix/>
          </a:blip>
          <a:srcRect b="24399" l="22600" r="22397" t="24800"/>
          <a:stretch/>
        </p:blipFill>
        <p:spPr>
          <a:xfrm>
            <a:off x="6684597" y="101693"/>
            <a:ext cx="476250" cy="420370"/>
          </a:xfrm>
          <a:prstGeom prst="rect">
            <a:avLst/>
          </a:prstGeom>
          <a:noFill/>
          <a:ln>
            <a:noFill/>
          </a:ln>
        </p:spPr>
      </p:pic>
      <p:graphicFrame>
        <p:nvGraphicFramePr>
          <p:cNvPr id="600" name="Google Shape;600;g154dea90f84_0_176"/>
          <p:cNvGraphicFramePr/>
          <p:nvPr/>
        </p:nvGraphicFramePr>
        <p:xfrm>
          <a:off x="359825" y="1940575"/>
          <a:ext cx="3000000" cy="3000000"/>
        </p:xfrm>
        <a:graphic>
          <a:graphicData uri="http://schemas.openxmlformats.org/drawingml/2006/table">
            <a:tbl>
              <a:tblPr>
                <a:noFill/>
                <a:tableStyleId>{9163330B-ACCD-49B1-BF83-6EEDB58134DD}</a:tableStyleId>
              </a:tblPr>
              <a:tblGrid>
                <a:gridCol w="4272175"/>
                <a:gridCol w="4272175"/>
              </a:tblGrid>
              <a:tr h="492750">
                <a:tc gridSpan="2">
                  <a:txBody>
                    <a:bodyPr/>
                    <a:lstStyle/>
                    <a:p>
                      <a:pPr indent="0" lvl="0" marL="0" rtl="0" algn="ctr">
                        <a:spcBef>
                          <a:spcPts val="0"/>
                        </a:spcBef>
                        <a:spcAft>
                          <a:spcPts val="0"/>
                        </a:spcAft>
                        <a:buNone/>
                      </a:pPr>
                      <a:r>
                        <a:rPr b="1" lang="es-ES"/>
                        <a:t>Recomendaciones para el tratamiento del trastorno de pánico</a:t>
                      </a:r>
                      <a:endParaRPr b="1"/>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3464550">
                <a:tc>
                  <a:txBody>
                    <a:bodyPr/>
                    <a:lstStyle/>
                    <a:p>
                      <a:pPr indent="0" lvl="0" marL="0" marR="59689" rtl="0" algn="l">
                        <a:lnSpc>
                          <a:spcPct val="115000"/>
                        </a:lnSpc>
                        <a:spcBef>
                          <a:spcPts val="320"/>
                        </a:spcBef>
                        <a:spcAft>
                          <a:spcPts val="0"/>
                        </a:spcAft>
                        <a:buNone/>
                      </a:pPr>
                      <a:r>
                        <a:rPr lang="es-ES" sz="1200"/>
                        <a:t>El tratamiento del TAG debe seguir un enfoque pragmático y colaborativo, comenzando con la psicoeducación y el asesoramiento sobre los factores del estilo de vida (p. ej., alimentación saludable, buen sueño, ejercicio regular y consumo reducido de cafeína, tabaco y alcohol).</a:t>
                      </a:r>
                      <a:endParaRPr sz="1200"/>
                    </a:p>
                    <a:p>
                      <a:pPr indent="0" lvl="0" marL="0" marR="59689" rtl="0" algn="l">
                        <a:lnSpc>
                          <a:spcPct val="115000"/>
                        </a:lnSpc>
                        <a:spcBef>
                          <a:spcPts val="170"/>
                        </a:spcBef>
                        <a:spcAft>
                          <a:spcPts val="0"/>
                        </a:spcAft>
                        <a:buNone/>
                      </a:pPr>
                      <a:r>
                        <a:rPr lang="es-ES" sz="1200"/>
                        <a:t>Se puede considerar la espera vigilante (monitoreo de la respuesta a las medidas de psicoeducación y estilo de vida), seguida de medidas específicas.tratamientos según sea necesario.</a:t>
                      </a:r>
                      <a:endParaRPr sz="1200"/>
                    </a:p>
                    <a:p>
                      <a:pPr indent="0" lvl="0" marL="0" rtl="0" algn="l">
                        <a:lnSpc>
                          <a:spcPct val="115000"/>
                        </a:lnSpc>
                        <a:spcBef>
                          <a:spcPts val="0"/>
                        </a:spcBef>
                        <a:spcAft>
                          <a:spcPts val="0"/>
                        </a:spcAft>
                        <a:buNone/>
                      </a:pPr>
                      <a:r>
                        <a:rPr lang="es-ES" sz="1200"/>
                        <a:t>La selección del tratamiento inicial entre las opciones respaldadas por la evidencia de los ECA debe tener en cuenta la gravedad,preferencia del paciente, accesibilidad, costo, tolerabilidad y seguridad.</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s-ES" sz="1200">
                          <a:solidFill>
                            <a:schemeClr val="dk1"/>
                          </a:solidFill>
                          <a:latin typeface="Times New Roman"/>
                          <a:ea typeface="Times New Roman"/>
                          <a:cs typeface="Times New Roman"/>
                          <a:sym typeface="Times New Roman"/>
                        </a:rPr>
                        <a:t>CBT</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601" name="Google Shape;601;g154dea90f84_0_176"/>
          <p:cNvSpPr txBox="1"/>
          <p:nvPr/>
        </p:nvSpPr>
        <p:spPr>
          <a:xfrm>
            <a:off x="576600" y="1065300"/>
            <a:ext cx="3189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Tratamiento</a:t>
            </a:r>
            <a:endParaRPr>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pic>
        <p:nvPicPr>
          <p:cNvPr descr="1x/Recurso%205.png" id="607" name="Google Shape;607;g154dea90f84_0_186"/>
          <p:cNvPicPr preferRelativeResize="0"/>
          <p:nvPr/>
        </p:nvPicPr>
        <p:blipFill rotWithShape="1">
          <a:blip r:embed="rId3">
            <a:alphaModFix/>
          </a:blip>
          <a:srcRect b="0" l="0" r="0" t="0"/>
          <a:stretch/>
        </p:blipFill>
        <p:spPr>
          <a:xfrm>
            <a:off x="359826" y="85918"/>
            <a:ext cx="2019123" cy="579120"/>
          </a:xfrm>
          <a:prstGeom prst="rect">
            <a:avLst/>
          </a:prstGeom>
          <a:noFill/>
          <a:ln>
            <a:noFill/>
          </a:ln>
        </p:spPr>
      </p:pic>
      <p:pic>
        <p:nvPicPr>
          <p:cNvPr id="608" name="Google Shape;608;g154dea90f84_0_186"/>
          <p:cNvPicPr preferRelativeResize="0"/>
          <p:nvPr/>
        </p:nvPicPr>
        <p:blipFill rotWithShape="1">
          <a:blip r:embed="rId4">
            <a:alphaModFix/>
          </a:blip>
          <a:srcRect b="49785" l="13190" r="33624" t="44882"/>
          <a:stretch/>
        </p:blipFill>
        <p:spPr>
          <a:xfrm>
            <a:off x="5256109" y="552643"/>
            <a:ext cx="3648074" cy="228600"/>
          </a:xfrm>
          <a:prstGeom prst="rect">
            <a:avLst/>
          </a:prstGeom>
          <a:noFill/>
          <a:ln>
            <a:noFill/>
          </a:ln>
        </p:spPr>
      </p:pic>
      <p:pic>
        <p:nvPicPr>
          <p:cNvPr descr="Resultado de imagen de simbolo de psicología" id="609" name="Google Shape;609;g154dea90f84_0_186"/>
          <p:cNvPicPr preferRelativeResize="0"/>
          <p:nvPr/>
        </p:nvPicPr>
        <p:blipFill rotWithShape="1">
          <a:blip r:embed="rId5">
            <a:alphaModFix/>
          </a:blip>
          <a:srcRect b="24399" l="22600" r="22397" t="24800"/>
          <a:stretch/>
        </p:blipFill>
        <p:spPr>
          <a:xfrm>
            <a:off x="6726134" y="85918"/>
            <a:ext cx="476250" cy="420370"/>
          </a:xfrm>
          <a:prstGeom prst="rect">
            <a:avLst/>
          </a:prstGeom>
          <a:noFill/>
          <a:ln>
            <a:noFill/>
          </a:ln>
        </p:spPr>
      </p:pic>
      <p:graphicFrame>
        <p:nvGraphicFramePr>
          <p:cNvPr id="610" name="Google Shape;610;g154dea90f84_0_186"/>
          <p:cNvGraphicFramePr/>
          <p:nvPr/>
        </p:nvGraphicFramePr>
        <p:xfrm>
          <a:off x="570800" y="869375"/>
          <a:ext cx="3000000" cy="3000000"/>
        </p:xfrm>
        <a:graphic>
          <a:graphicData uri="http://schemas.openxmlformats.org/drawingml/2006/table">
            <a:tbl>
              <a:tblPr>
                <a:noFill/>
                <a:tableStyleId>{9163330B-ACCD-49B1-BF83-6EEDB58134DD}</a:tableStyleId>
              </a:tblPr>
              <a:tblGrid>
                <a:gridCol w="4050450"/>
                <a:gridCol w="3951950"/>
              </a:tblGrid>
              <a:tr h="1950325">
                <a:tc>
                  <a:txBody>
                    <a:bodyPr/>
                    <a:lstStyle/>
                    <a:p>
                      <a:pPr indent="0" lvl="0" marL="0" rtl="0" algn="l">
                        <a:lnSpc>
                          <a:spcPct val="115000"/>
                        </a:lnSpc>
                        <a:spcBef>
                          <a:spcPts val="320"/>
                        </a:spcBef>
                        <a:spcAft>
                          <a:spcPts val="0"/>
                        </a:spcAft>
                        <a:buNone/>
                      </a:pPr>
                      <a:r>
                        <a:rPr lang="es-ES" sz="1200"/>
                        <a:t>Si el tratamiento está indicado, use cualquiera de las siguientes opciones:</a:t>
                      </a:r>
                      <a:endParaRPr sz="1200"/>
                    </a:p>
                    <a:p>
                      <a:pPr indent="-228600" lvl="0" marL="215265" marR="123190" rtl="0" algn="l">
                        <a:lnSpc>
                          <a:spcPct val="115000"/>
                        </a:lnSpc>
                        <a:spcBef>
                          <a:spcPts val="0"/>
                        </a:spcBef>
                        <a:spcAft>
                          <a:spcPts val="0"/>
                        </a:spcAft>
                        <a:buSzPts val="1200"/>
                        <a:buFont typeface="Arial"/>
                        <a:buChar char="●"/>
                      </a:pPr>
                      <a:r>
                        <a:rPr lang="es-ES" sz="1200"/>
                        <a:t>CBT: ya sea de 8 a 12 sesiones de CBT cara a cara, proporcionada por un médico experimentado o un programa de dCBT guiada para TAG;</a:t>
                      </a:r>
                      <a:endParaRPr sz="1200"/>
                    </a:p>
                    <a:p>
                      <a:pPr indent="-228600" lvl="0" marL="215265" rtl="0" algn="l">
                        <a:lnSpc>
                          <a:spcPct val="115000"/>
                        </a:lnSpc>
                        <a:spcBef>
                          <a:spcPts val="0"/>
                        </a:spcBef>
                        <a:spcAft>
                          <a:spcPts val="0"/>
                        </a:spcAft>
                        <a:buSzPts val="1200"/>
                        <a:buFont typeface="Arial"/>
                        <a:buChar char="●"/>
                      </a:pPr>
                      <a:r>
                        <a:rPr lang="es-ES" sz="1200"/>
                        <a:t>Antidepresivos ISRS (o IRSN) (junto con consejos sobre la exposición gradual a los desencadenantes de la ansiedad);</a:t>
                      </a:r>
                      <a:endParaRPr sz="1200"/>
                    </a:p>
                    <a:p>
                      <a:pPr indent="-228600" lvl="0" marL="215265" rtl="0" algn="l">
                        <a:lnSpc>
                          <a:spcPct val="115000"/>
                        </a:lnSpc>
                        <a:spcBef>
                          <a:spcPts val="0"/>
                        </a:spcBef>
                        <a:spcAft>
                          <a:spcPts val="0"/>
                        </a:spcAft>
                        <a:buSzPts val="1200"/>
                        <a:buFont typeface="Arial"/>
                        <a:buChar char="●"/>
                      </a:pPr>
                      <a:r>
                        <a:rPr lang="es-ES" sz="1200"/>
                        <a:t>La combinación de TCC y medicación.</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ES" sz="1200"/>
                        <a:t>EBR</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614425">
                <a:tc>
                  <a:txBody>
                    <a:bodyPr/>
                    <a:lstStyle/>
                    <a:p>
                      <a:pPr indent="0" lvl="0" marL="0" rtl="0" algn="l">
                        <a:lnSpc>
                          <a:spcPct val="115000"/>
                        </a:lnSpc>
                        <a:spcBef>
                          <a:spcPts val="320"/>
                        </a:spcBef>
                        <a:spcAft>
                          <a:spcPts val="0"/>
                        </a:spcAft>
                        <a:buNone/>
                      </a:pPr>
                      <a:r>
                        <a:rPr lang="es-ES" sz="1200"/>
                        <a:t>Para pacientes con TAG leve, considere la TCC.</a:t>
                      </a:r>
                      <a:endParaRPr sz="1200"/>
                    </a:p>
                    <a:p>
                      <a:pPr indent="0" lvl="0" marL="0" rtl="0" algn="l">
                        <a:lnSpc>
                          <a:spcPct val="115000"/>
                        </a:lnSpc>
                        <a:spcBef>
                          <a:spcPts val="320"/>
                        </a:spcBef>
                        <a:spcAft>
                          <a:spcPts val="0"/>
                        </a:spcAft>
                        <a:buNone/>
                      </a:pPr>
                      <a:r>
                        <a:rPr lang="es-ES" sz="1200"/>
                        <a:t>Para aquellos con TAG moderadamente grave, considere la TCC, un ISRS (o IRSN) o una combinación de TCC y medicación.Para aquellos con TAG grave, considere el tratamiento inicial con una combinación de TCC y medicamentos.</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CBT</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55425">
                <a:tc>
                  <a:txBody>
                    <a:bodyPr/>
                    <a:lstStyle/>
                    <a:p>
                      <a:pPr indent="0" lvl="0" marL="0" rtl="0" algn="l">
                        <a:spcBef>
                          <a:spcPts val="0"/>
                        </a:spcBef>
                        <a:spcAft>
                          <a:spcPts val="0"/>
                        </a:spcAft>
                        <a:buNone/>
                      </a:pPr>
                      <a:r>
                        <a:rPr lang="es-ES" sz="1200"/>
                        <a:t>Revise la respuesta al tratamiento inicial después de 4 a 6 semanas de TCC semanal o 4 a 6 semanas de medicación.</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s-ES" sz="1200"/>
                        <a:t>CBT</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611" name="Google Shape;611;g154dea90f84_0_186"/>
          <p:cNvSpPr txBox="1"/>
          <p:nvPr/>
        </p:nvSpPr>
        <p:spPr>
          <a:xfrm>
            <a:off x="239825" y="6304750"/>
            <a:ext cx="30288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100">
                <a:solidFill>
                  <a:srgbClr val="B7B7B7"/>
                </a:solidFill>
              </a:rPr>
              <a:t>Ver más en pág. 113</a:t>
            </a:r>
            <a:endParaRPr sz="1100">
              <a:solidFill>
                <a:srgbClr val="B7B7B7"/>
              </a:solidFill>
            </a:endParaRPr>
          </a:p>
        </p:txBody>
      </p:sp>
      <p:sp>
        <p:nvSpPr>
          <p:cNvPr id="612" name="Google Shape;612;g154dea90f84_0_186"/>
          <p:cNvSpPr txBox="1"/>
          <p:nvPr/>
        </p:nvSpPr>
        <p:spPr>
          <a:xfrm>
            <a:off x="340500" y="5319750"/>
            <a:ext cx="8803500" cy="1092900"/>
          </a:xfrm>
          <a:prstGeom prst="rect">
            <a:avLst/>
          </a:prstGeom>
          <a:noFill/>
          <a:ln>
            <a:noFill/>
          </a:ln>
        </p:spPr>
        <p:txBody>
          <a:bodyPr anchorCtr="0" anchor="t" bIns="91425" lIns="91425" spcFirstLastPara="1" rIns="91425" wrap="square" tIns="91425">
            <a:spAutoFit/>
          </a:bodyPr>
          <a:lstStyle/>
          <a:p>
            <a:pPr indent="0" lvl="0" marL="0" marR="322580" rtl="0" algn="l">
              <a:lnSpc>
                <a:spcPct val="150000"/>
              </a:lnSpc>
              <a:spcBef>
                <a:spcPts val="600"/>
              </a:spcBef>
              <a:spcAft>
                <a:spcPts val="0"/>
              </a:spcAft>
              <a:buNone/>
            </a:pPr>
            <a:r>
              <a:rPr lang="es-ES" sz="1000">
                <a:solidFill>
                  <a:srgbClr val="B7B7B7"/>
                </a:solidFill>
              </a:rPr>
              <a:t>CBR: recomendación basada en el consenso; EBR: recomendación basada en la evidencia; ECA: ensayo controlado aleatorizado; TCC: terapia cognitivo-conductual; ISRS: inhibidor selectivo de la recaptación de serotonina; IRSN: inhibidor de la recaptación de serotonina y noradrenalina; dCBT: terapia cognitivo-conductual digital; TCA: antidepresivo tricíclico; IMAO: inhibidores de la monoaminooxidasa.</a:t>
            </a:r>
            <a:endParaRPr sz="1200">
              <a:solidFill>
                <a:srgbClr val="B7B7B7"/>
              </a:solidFill>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pic>
        <p:nvPicPr>
          <p:cNvPr descr="1x/Recurso%205.png" id="618" name="Google Shape;618;g154f1ae45d1_0_0"/>
          <p:cNvPicPr preferRelativeResize="0"/>
          <p:nvPr/>
        </p:nvPicPr>
        <p:blipFill rotWithShape="1">
          <a:blip r:embed="rId3">
            <a:alphaModFix/>
          </a:blip>
          <a:srcRect b="0" l="0" r="0" t="0"/>
          <a:stretch/>
        </p:blipFill>
        <p:spPr>
          <a:xfrm>
            <a:off x="299826" y="117443"/>
            <a:ext cx="2019123" cy="579120"/>
          </a:xfrm>
          <a:prstGeom prst="rect">
            <a:avLst/>
          </a:prstGeom>
          <a:noFill/>
          <a:ln>
            <a:noFill/>
          </a:ln>
        </p:spPr>
      </p:pic>
      <p:pic>
        <p:nvPicPr>
          <p:cNvPr id="619" name="Google Shape;619;g154f1ae45d1_0_0"/>
          <p:cNvPicPr preferRelativeResize="0"/>
          <p:nvPr/>
        </p:nvPicPr>
        <p:blipFill rotWithShape="1">
          <a:blip r:embed="rId4">
            <a:alphaModFix/>
          </a:blip>
          <a:srcRect b="49785" l="13190" r="33624" t="44882"/>
          <a:stretch/>
        </p:blipFill>
        <p:spPr>
          <a:xfrm>
            <a:off x="5196109" y="584168"/>
            <a:ext cx="3648074" cy="228600"/>
          </a:xfrm>
          <a:prstGeom prst="rect">
            <a:avLst/>
          </a:prstGeom>
          <a:noFill/>
          <a:ln>
            <a:noFill/>
          </a:ln>
        </p:spPr>
      </p:pic>
      <p:pic>
        <p:nvPicPr>
          <p:cNvPr descr="Resultado de imagen de simbolo de psicología" id="620" name="Google Shape;620;g154f1ae45d1_0_0"/>
          <p:cNvPicPr preferRelativeResize="0"/>
          <p:nvPr/>
        </p:nvPicPr>
        <p:blipFill rotWithShape="1">
          <a:blip r:embed="rId5">
            <a:alphaModFix/>
          </a:blip>
          <a:srcRect b="24399" l="22600" r="22397" t="24800"/>
          <a:stretch/>
        </p:blipFill>
        <p:spPr>
          <a:xfrm>
            <a:off x="6666134" y="117443"/>
            <a:ext cx="476250" cy="420370"/>
          </a:xfrm>
          <a:prstGeom prst="rect">
            <a:avLst/>
          </a:prstGeom>
          <a:noFill/>
          <a:ln>
            <a:noFill/>
          </a:ln>
        </p:spPr>
      </p:pic>
      <p:sp>
        <p:nvSpPr>
          <p:cNvPr id="621" name="Google Shape;621;g154f1ae45d1_0_0"/>
          <p:cNvSpPr txBox="1"/>
          <p:nvPr/>
        </p:nvSpPr>
        <p:spPr>
          <a:xfrm>
            <a:off x="765550" y="1657250"/>
            <a:ext cx="7494000" cy="581700"/>
          </a:xfrm>
          <a:prstGeom prst="rect">
            <a:avLst/>
          </a:prstGeom>
          <a:noFill/>
          <a:ln>
            <a:noFill/>
          </a:ln>
        </p:spPr>
        <p:txBody>
          <a:bodyPr anchorCtr="0" anchor="t" bIns="91425" lIns="91425" spcFirstLastPara="1" rIns="91425" wrap="square" tIns="91425">
            <a:spAutoFit/>
          </a:bodyPr>
          <a:lstStyle/>
          <a:p>
            <a:pPr indent="0" lvl="0" marL="0" marR="244475" rtl="0" algn="l">
              <a:lnSpc>
                <a:spcPct val="115000"/>
              </a:lnSpc>
              <a:spcBef>
                <a:spcPts val="640"/>
              </a:spcBef>
              <a:spcAft>
                <a:spcPts val="0"/>
              </a:spcAft>
              <a:buNone/>
            </a:pPr>
            <a:r>
              <a:rPr lang="es-ES" sz="1200">
                <a:solidFill>
                  <a:schemeClr val="dk1"/>
                </a:solidFill>
              </a:rPr>
              <a:t>Los programas de TCC abordan los síntomas físicos, cognitivos y conductuales del TAG y su objetivo es prevenir la recaída. Los programas TCC típicos (cara a cara o dCBT) incluyen tres etapas </a:t>
            </a:r>
            <a:endParaRPr sz="1200"/>
          </a:p>
        </p:txBody>
      </p:sp>
      <p:sp>
        <p:nvSpPr>
          <p:cNvPr id="622" name="Google Shape;622;g154f1ae45d1_0_0"/>
          <p:cNvSpPr txBox="1"/>
          <p:nvPr/>
        </p:nvSpPr>
        <p:spPr>
          <a:xfrm>
            <a:off x="615075" y="1041650"/>
            <a:ext cx="50607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lang="es-ES" sz="2800">
                <a:solidFill>
                  <a:srgbClr val="002060"/>
                </a:solidFill>
                <a:latin typeface="Cabin Condensed SemiBold"/>
                <a:ea typeface="Cabin Condensed SemiBold"/>
                <a:cs typeface="Cabin Condensed SemiBold"/>
                <a:sym typeface="Cabin Condensed SemiBold"/>
              </a:rPr>
              <a:t>TCC para TAG</a:t>
            </a:r>
            <a:endParaRPr sz="2800">
              <a:solidFill>
                <a:srgbClr val="002060"/>
              </a:solidFill>
              <a:latin typeface="Cabin Condensed SemiBold"/>
              <a:ea typeface="Cabin Condensed SemiBold"/>
              <a:cs typeface="Cabin Condensed SemiBold"/>
              <a:sym typeface="Cabin Condensed SemiBold"/>
            </a:endParaRPr>
          </a:p>
        </p:txBody>
      </p:sp>
      <p:graphicFrame>
        <p:nvGraphicFramePr>
          <p:cNvPr id="623" name="Google Shape;623;g154f1ae45d1_0_0"/>
          <p:cNvGraphicFramePr/>
          <p:nvPr/>
        </p:nvGraphicFramePr>
        <p:xfrm>
          <a:off x="952500" y="2505075"/>
          <a:ext cx="3000000" cy="3000000"/>
        </p:xfrm>
        <a:graphic>
          <a:graphicData uri="http://schemas.openxmlformats.org/drawingml/2006/table">
            <a:tbl>
              <a:tblPr>
                <a:noFill/>
                <a:tableStyleId>{9163330B-ACCD-49B1-BF83-6EEDB58134DD}</a:tableStyleId>
              </a:tblPr>
              <a:tblGrid>
                <a:gridCol w="3619500"/>
                <a:gridCol w="3619500"/>
              </a:tblGrid>
              <a:tr h="381000">
                <a:tc>
                  <a:txBody>
                    <a:bodyPr/>
                    <a:lstStyle/>
                    <a:p>
                      <a:pPr indent="0" lvl="0" marL="0" rtl="0" algn="l">
                        <a:spcBef>
                          <a:spcPts val="0"/>
                        </a:spcBef>
                        <a:spcAft>
                          <a:spcPts val="0"/>
                        </a:spcAft>
                        <a:buNone/>
                      </a:pPr>
                      <a:r>
                        <a:rPr b="1" lang="es-ES" sz="1200"/>
                        <a:t>Etapa 1</a:t>
                      </a:r>
                      <a:endParaRPr b="1"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04800" lvl="0" marL="457200" marR="244475" rtl="0" algn="l">
                        <a:lnSpc>
                          <a:spcPct val="115000"/>
                        </a:lnSpc>
                        <a:spcBef>
                          <a:spcPts val="640"/>
                        </a:spcBef>
                        <a:spcAft>
                          <a:spcPts val="0"/>
                        </a:spcAft>
                        <a:buClr>
                          <a:schemeClr val="dk1"/>
                        </a:buClr>
                        <a:buSzPts val="1200"/>
                        <a:buChar char="●"/>
                      </a:pPr>
                      <a:r>
                        <a:rPr lang="es-ES" sz="1200">
                          <a:solidFill>
                            <a:schemeClr val="dk1"/>
                          </a:solidFill>
                        </a:rPr>
                        <a:t>Ayudar al paciente a notar su preocupación habitual formulación o conceptualización del caso</a:t>
                      </a:r>
                      <a:endParaRPr sz="1200">
                        <a:solidFill>
                          <a:schemeClr val="dk1"/>
                        </a:solidFill>
                      </a:endParaRPr>
                    </a:p>
                    <a:p>
                      <a:pPr indent="-304800" lvl="0" marL="457200" marR="244475" rtl="0" algn="l">
                        <a:lnSpc>
                          <a:spcPct val="115000"/>
                        </a:lnSpc>
                        <a:spcBef>
                          <a:spcPts val="0"/>
                        </a:spcBef>
                        <a:spcAft>
                          <a:spcPts val="0"/>
                        </a:spcAft>
                        <a:buClr>
                          <a:schemeClr val="dk1"/>
                        </a:buClr>
                        <a:buSzPts val="1200"/>
                        <a:buChar char="●"/>
                      </a:pPr>
                      <a:r>
                        <a:rPr lang="es-ES" sz="1200">
                          <a:solidFill>
                            <a:schemeClr val="dk1"/>
                          </a:solidFill>
                        </a:rPr>
                        <a:t>Educar sobre la naturaleza del TAG con la justificación del tratamiento</a:t>
                      </a:r>
                      <a:endParaRPr sz="1200">
                        <a:solidFill>
                          <a:schemeClr val="dk1"/>
                        </a:solidFill>
                      </a:endParaRPr>
                    </a:p>
                    <a:p>
                      <a:pPr indent="-304800" lvl="0" marL="457200" marR="244475" rtl="0" algn="l">
                        <a:lnSpc>
                          <a:spcPct val="115000"/>
                        </a:lnSpc>
                        <a:spcBef>
                          <a:spcPts val="0"/>
                        </a:spcBef>
                        <a:spcAft>
                          <a:spcPts val="0"/>
                        </a:spcAft>
                        <a:buClr>
                          <a:schemeClr val="dk1"/>
                        </a:buClr>
                        <a:buSzPts val="1200"/>
                        <a:buChar char="●"/>
                      </a:pPr>
                      <a:r>
                        <a:rPr lang="es-ES" sz="1200">
                          <a:solidFill>
                            <a:schemeClr val="dk1"/>
                          </a:solidFill>
                        </a:rPr>
                        <a:t>Monitorear los síntomas (usando GAD-7) </a:t>
                      </a:r>
                      <a:endParaRPr sz="1200">
                        <a:solidFill>
                          <a:schemeClr val="dk1"/>
                        </a:solidFill>
                      </a:endParaRPr>
                    </a:p>
                    <a:p>
                      <a:pPr indent="-304800" lvl="0" marL="457200" marR="244475" rtl="0" algn="l">
                        <a:lnSpc>
                          <a:spcPct val="115000"/>
                        </a:lnSpc>
                        <a:spcBef>
                          <a:spcPts val="0"/>
                        </a:spcBef>
                        <a:spcAft>
                          <a:spcPts val="0"/>
                        </a:spcAft>
                        <a:buClr>
                          <a:schemeClr val="dk1"/>
                        </a:buClr>
                        <a:buSzPts val="1200"/>
                        <a:buChar char="●"/>
                      </a:pPr>
                      <a:r>
                        <a:rPr lang="es-ES" sz="1200">
                          <a:solidFill>
                            <a:schemeClr val="dk1"/>
                          </a:solidFill>
                        </a:rPr>
                        <a:t>Abordar los factores que facilitan o dificultan la terapia</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Etapa 2</a:t>
                      </a:r>
                      <a:endParaRPr b="1"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244475" rtl="0" algn="l">
                        <a:lnSpc>
                          <a:spcPct val="115000"/>
                        </a:lnSpc>
                        <a:spcBef>
                          <a:spcPts val="640"/>
                        </a:spcBef>
                        <a:spcAft>
                          <a:spcPts val="0"/>
                        </a:spcAft>
                        <a:buNone/>
                      </a:pPr>
                      <a:r>
                        <a:rPr lang="es-ES" sz="1200">
                          <a:solidFill>
                            <a:schemeClr val="dk1"/>
                          </a:solidFill>
                        </a:rPr>
                        <a:t>Incluye reducir: </a:t>
                      </a:r>
                      <a:endParaRPr sz="1200">
                        <a:solidFill>
                          <a:schemeClr val="dk1"/>
                        </a:solidFill>
                      </a:endParaRPr>
                    </a:p>
                    <a:p>
                      <a:pPr indent="-304800" lvl="0" marL="457200" marR="244475" rtl="0" algn="l">
                        <a:lnSpc>
                          <a:spcPct val="115000"/>
                        </a:lnSpc>
                        <a:spcBef>
                          <a:spcPts val="640"/>
                        </a:spcBef>
                        <a:spcAft>
                          <a:spcPts val="0"/>
                        </a:spcAft>
                        <a:buClr>
                          <a:schemeClr val="dk1"/>
                        </a:buClr>
                        <a:buSzPts val="1200"/>
                        <a:buChar char="●"/>
                      </a:pPr>
                      <a:r>
                        <a:rPr lang="es-ES" sz="1200">
                          <a:solidFill>
                            <a:schemeClr val="dk1"/>
                          </a:solidFill>
                        </a:rPr>
                        <a:t>Síntomas físicos</a:t>
                      </a:r>
                      <a:endParaRPr sz="1200">
                        <a:solidFill>
                          <a:schemeClr val="dk1"/>
                        </a:solidFill>
                      </a:endParaRPr>
                    </a:p>
                    <a:p>
                      <a:pPr indent="-304800" lvl="0" marL="457200" marR="244475" rtl="0" algn="l">
                        <a:lnSpc>
                          <a:spcPct val="115000"/>
                        </a:lnSpc>
                        <a:spcBef>
                          <a:spcPts val="0"/>
                        </a:spcBef>
                        <a:spcAft>
                          <a:spcPts val="0"/>
                        </a:spcAft>
                        <a:buClr>
                          <a:schemeClr val="dk1"/>
                        </a:buClr>
                        <a:buSzPts val="1200"/>
                        <a:buChar char="●"/>
                      </a:pPr>
                      <a:r>
                        <a:rPr lang="es-ES" sz="1200">
                          <a:solidFill>
                            <a:schemeClr val="dk1"/>
                          </a:solidFill>
                        </a:rPr>
                        <a:t>Síntomas cognitivos</a:t>
                      </a:r>
                      <a:endParaRPr sz="1200">
                        <a:solidFill>
                          <a:schemeClr val="dk1"/>
                        </a:solidFill>
                      </a:endParaRPr>
                    </a:p>
                    <a:p>
                      <a:pPr indent="-304800" lvl="0" marL="457200" marR="244475" rtl="0" algn="l">
                        <a:lnSpc>
                          <a:spcPct val="115000"/>
                        </a:lnSpc>
                        <a:spcBef>
                          <a:spcPts val="0"/>
                        </a:spcBef>
                        <a:spcAft>
                          <a:spcPts val="0"/>
                        </a:spcAft>
                        <a:buClr>
                          <a:schemeClr val="dk1"/>
                        </a:buClr>
                        <a:buSzPts val="1200"/>
                        <a:buChar char="●"/>
                      </a:pPr>
                      <a:r>
                        <a:rPr lang="es-ES" sz="1200">
                          <a:solidFill>
                            <a:schemeClr val="dk1"/>
                          </a:solidFill>
                        </a:rPr>
                        <a:t>Conducta</a:t>
                      </a:r>
                      <a:r>
                        <a:rPr lang="es-ES" sz="1200">
                          <a:solidFill>
                            <a:schemeClr val="dk1"/>
                          </a:solidFill>
                        </a:rPr>
                        <a:t> de evitación</a:t>
                      </a:r>
                      <a:endParaRPr i="1" sz="1200">
                        <a:solidFill>
                          <a:schemeClr val="dk1"/>
                        </a:solidFill>
                        <a:latin typeface="Times New Roman"/>
                        <a:ea typeface="Times New Roman"/>
                        <a:cs typeface="Times New Roman"/>
                        <a:sym typeface="Times New Roman"/>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s-ES" sz="1200"/>
                        <a:t>Etapa 3</a:t>
                      </a:r>
                      <a:endParaRPr b="1"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s-ES" sz="1200"/>
                        <a:t>Prevención de </a:t>
                      </a:r>
                      <a:r>
                        <a:rPr lang="es-ES" sz="1200"/>
                        <a:t>recaídas</a:t>
                      </a:r>
                      <a:endParaRPr sz="1200"/>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pic>
        <p:nvPicPr>
          <p:cNvPr descr="1x/Recurso%205.png" id="629" name="Google Shape;629;g154f1ae45d1_0_19"/>
          <p:cNvPicPr preferRelativeResize="0"/>
          <p:nvPr/>
        </p:nvPicPr>
        <p:blipFill rotWithShape="1">
          <a:blip r:embed="rId3">
            <a:alphaModFix/>
          </a:blip>
          <a:srcRect b="0" l="0" r="0" t="0"/>
          <a:stretch/>
        </p:blipFill>
        <p:spPr>
          <a:xfrm>
            <a:off x="299826" y="117443"/>
            <a:ext cx="2019123" cy="579120"/>
          </a:xfrm>
          <a:prstGeom prst="rect">
            <a:avLst/>
          </a:prstGeom>
          <a:noFill/>
          <a:ln>
            <a:noFill/>
          </a:ln>
        </p:spPr>
      </p:pic>
      <p:pic>
        <p:nvPicPr>
          <p:cNvPr id="630" name="Google Shape;630;g154f1ae45d1_0_19"/>
          <p:cNvPicPr preferRelativeResize="0"/>
          <p:nvPr/>
        </p:nvPicPr>
        <p:blipFill rotWithShape="1">
          <a:blip r:embed="rId4">
            <a:alphaModFix/>
          </a:blip>
          <a:srcRect b="49785" l="13190" r="33624" t="44882"/>
          <a:stretch/>
        </p:blipFill>
        <p:spPr>
          <a:xfrm>
            <a:off x="5196109" y="584168"/>
            <a:ext cx="3648074" cy="228600"/>
          </a:xfrm>
          <a:prstGeom prst="rect">
            <a:avLst/>
          </a:prstGeom>
          <a:noFill/>
          <a:ln>
            <a:noFill/>
          </a:ln>
        </p:spPr>
      </p:pic>
      <p:pic>
        <p:nvPicPr>
          <p:cNvPr descr="Resultado de imagen de simbolo de psicología" id="631" name="Google Shape;631;g154f1ae45d1_0_19"/>
          <p:cNvPicPr preferRelativeResize="0"/>
          <p:nvPr/>
        </p:nvPicPr>
        <p:blipFill rotWithShape="1">
          <a:blip r:embed="rId5">
            <a:alphaModFix/>
          </a:blip>
          <a:srcRect b="24399" l="22600" r="22397" t="24800"/>
          <a:stretch/>
        </p:blipFill>
        <p:spPr>
          <a:xfrm>
            <a:off x="6666134" y="117443"/>
            <a:ext cx="476250" cy="420370"/>
          </a:xfrm>
          <a:prstGeom prst="rect">
            <a:avLst/>
          </a:prstGeom>
          <a:noFill/>
          <a:ln>
            <a:noFill/>
          </a:ln>
        </p:spPr>
      </p:pic>
      <p:graphicFrame>
        <p:nvGraphicFramePr>
          <p:cNvPr id="632" name="Google Shape;632;g154f1ae45d1_0_19"/>
          <p:cNvGraphicFramePr/>
          <p:nvPr/>
        </p:nvGraphicFramePr>
        <p:xfrm>
          <a:off x="763300" y="2172700"/>
          <a:ext cx="3000000" cy="3000000"/>
        </p:xfrm>
        <a:graphic>
          <a:graphicData uri="http://schemas.openxmlformats.org/drawingml/2006/table">
            <a:tbl>
              <a:tblPr>
                <a:noFill/>
                <a:tableStyleId>{90C19B44-E691-461B-AEAF-00F2CFB3D0C0}</a:tableStyleId>
              </a:tblPr>
              <a:tblGrid>
                <a:gridCol w="7617375"/>
              </a:tblGrid>
              <a:tr h="1650300">
                <a:tc>
                  <a:txBody>
                    <a:bodyPr/>
                    <a:lstStyle/>
                    <a:p>
                      <a:pPr indent="0" lvl="0" marL="0" rtl="0" algn="l">
                        <a:lnSpc>
                          <a:spcPct val="115000"/>
                        </a:lnSpc>
                        <a:spcBef>
                          <a:spcPts val="0"/>
                        </a:spcBef>
                        <a:spcAft>
                          <a:spcPts val="0"/>
                        </a:spcAft>
                        <a:buNone/>
                      </a:pPr>
                      <a:r>
                        <a:rPr b="1" lang="es-ES"/>
                        <a:t>TCC tradicional</a:t>
                      </a:r>
                      <a:endParaRPr b="1"/>
                    </a:p>
                    <a:p>
                      <a:pPr indent="0" lvl="0" marL="0" rtl="0" algn="l">
                        <a:lnSpc>
                          <a:spcPct val="115000"/>
                        </a:lnSpc>
                        <a:spcBef>
                          <a:spcPts val="0"/>
                        </a:spcBef>
                        <a:spcAft>
                          <a:spcPts val="0"/>
                        </a:spcAft>
                        <a:buNone/>
                      </a:pPr>
                      <a:r>
                        <a:rPr lang="es-ES"/>
                        <a:t>Psicoeducación </a:t>
                      </a:r>
                      <a:endParaRPr/>
                    </a:p>
                    <a:p>
                      <a:pPr indent="0" lvl="0" marL="0" rtl="0" algn="l">
                        <a:lnSpc>
                          <a:spcPct val="115000"/>
                        </a:lnSpc>
                        <a:spcBef>
                          <a:spcPts val="0"/>
                        </a:spcBef>
                        <a:spcAft>
                          <a:spcPts val="0"/>
                        </a:spcAft>
                        <a:buNone/>
                      </a:pPr>
                      <a:r>
                        <a:rPr lang="es-ES"/>
                        <a:t>Reestructuración cognitiva </a:t>
                      </a:r>
                      <a:endParaRPr/>
                    </a:p>
                    <a:p>
                      <a:pPr indent="0" lvl="0" marL="0" rtl="0" algn="l">
                        <a:lnSpc>
                          <a:spcPct val="115000"/>
                        </a:lnSpc>
                        <a:spcBef>
                          <a:spcPts val="0"/>
                        </a:spcBef>
                        <a:spcAft>
                          <a:spcPts val="0"/>
                        </a:spcAft>
                        <a:buNone/>
                      </a:pPr>
                      <a:r>
                        <a:rPr lang="es-ES"/>
                        <a:t>Exposición in vivo</a:t>
                      </a:r>
                      <a:endParaRPr/>
                    </a:p>
                    <a:p>
                      <a:pPr indent="0" lvl="0" marL="0" rtl="0" algn="l">
                        <a:lnSpc>
                          <a:spcPct val="115000"/>
                        </a:lnSpc>
                        <a:spcBef>
                          <a:spcPts val="0"/>
                        </a:spcBef>
                        <a:spcAft>
                          <a:spcPts val="0"/>
                        </a:spcAft>
                        <a:buNone/>
                      </a:pPr>
                      <a:r>
                        <a:rPr lang="es-ES"/>
                        <a:t>Entrenamiento en habilidades sociales</a:t>
                      </a:r>
                      <a:endParaRPr/>
                    </a:p>
                  </a:txBody>
                  <a:tcPr marT="63500" marB="63500" marR="63500" marL="63500"/>
                </a:tc>
              </a:tr>
              <a:tr h="1420050">
                <a:tc>
                  <a:txBody>
                    <a:bodyPr/>
                    <a:lstStyle/>
                    <a:p>
                      <a:pPr indent="0" lvl="0" marL="0" rtl="0" algn="l">
                        <a:spcBef>
                          <a:spcPts val="0"/>
                        </a:spcBef>
                        <a:spcAft>
                          <a:spcPts val="0"/>
                        </a:spcAft>
                        <a:buNone/>
                      </a:pPr>
                      <a:r>
                        <a:rPr b="1" lang="es-ES"/>
                        <a:t>Adiciones más recientes de TCC</a:t>
                      </a:r>
                      <a:endParaRPr b="1"/>
                    </a:p>
                    <a:p>
                      <a:pPr indent="0" lvl="0" marL="0" rtl="0" algn="l">
                        <a:spcBef>
                          <a:spcPts val="0"/>
                        </a:spcBef>
                        <a:spcAft>
                          <a:spcPts val="0"/>
                        </a:spcAft>
                        <a:buNone/>
                      </a:pPr>
                      <a:r>
                        <a:rPr lang="es-ES"/>
                        <a:t>Aprendiendo a tolerar la duda e incertidumbre </a:t>
                      </a:r>
                      <a:endParaRPr/>
                    </a:p>
                    <a:p>
                      <a:pPr indent="0" lvl="0" marL="0" rtl="0" algn="l">
                        <a:spcBef>
                          <a:spcPts val="0"/>
                        </a:spcBef>
                        <a:spcAft>
                          <a:spcPts val="0"/>
                        </a:spcAft>
                        <a:buNone/>
                      </a:pPr>
                      <a:r>
                        <a:rPr lang="es-ES"/>
                        <a:t>Desafiar las creencias inútiles sobre la preocupación</a:t>
                      </a:r>
                      <a:endParaRPr/>
                    </a:p>
                    <a:p>
                      <a:pPr indent="0" lvl="0" marL="0" rtl="0" algn="l">
                        <a:spcBef>
                          <a:spcPts val="0"/>
                        </a:spcBef>
                        <a:spcAft>
                          <a:spcPts val="0"/>
                        </a:spcAft>
                        <a:buNone/>
                      </a:pPr>
                      <a:r>
                        <a:rPr lang="es-ES"/>
                        <a:t>Desviar la atención de la preocupación </a:t>
                      </a:r>
                      <a:endParaRPr/>
                    </a:p>
                    <a:p>
                      <a:pPr indent="0" lvl="0" marL="0" rtl="0" algn="l">
                        <a:spcBef>
                          <a:spcPts val="0"/>
                        </a:spcBef>
                        <a:spcAft>
                          <a:spcPts val="0"/>
                        </a:spcAft>
                        <a:buNone/>
                      </a:pPr>
                      <a:r>
                        <a:rPr lang="es-ES"/>
                        <a:t>Modificar las creencias fundamentales</a:t>
                      </a:r>
                      <a:endParaRPr/>
                    </a:p>
                  </a:txBody>
                  <a:tcPr marT="63500" marB="63500" marR="63500" marL="63500"/>
                </a:tc>
              </a:tr>
            </a:tbl>
          </a:graphicData>
        </a:graphic>
      </p:graphicFrame>
      <p:sp>
        <p:nvSpPr>
          <p:cNvPr id="633" name="Google Shape;633;g154f1ae45d1_0_19"/>
          <p:cNvSpPr txBox="1"/>
          <p:nvPr/>
        </p:nvSpPr>
        <p:spPr>
          <a:xfrm>
            <a:off x="343050" y="1215688"/>
            <a:ext cx="8457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s-ES" sz="2400">
                <a:solidFill>
                  <a:srgbClr val="002060"/>
                </a:solidFill>
                <a:latin typeface="Cabin Condensed SemiBold"/>
                <a:ea typeface="Cabin Condensed SemiBold"/>
                <a:cs typeface="Cabin Condensed SemiBold"/>
                <a:sym typeface="Cabin Condensed SemiBold"/>
              </a:rPr>
              <a:t>Componentes de la TCC para el trastorno de ansiedad generalizada</a:t>
            </a:r>
            <a:endParaRPr i="1" sz="2400">
              <a:solidFill>
                <a:srgbClr val="002060"/>
              </a:solidFill>
              <a:latin typeface="Cabin Condensed SemiBold"/>
              <a:ea typeface="Cabin Condensed SemiBold"/>
              <a:cs typeface="Cabin Condensed SemiBold"/>
              <a:sym typeface="Cabin Condensed SemiBo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pic>
        <p:nvPicPr>
          <p:cNvPr descr="1x/Recurso%205.png" id="639" name="Google Shape;639;g154f1ae45d1_0_11"/>
          <p:cNvPicPr preferRelativeResize="0"/>
          <p:nvPr/>
        </p:nvPicPr>
        <p:blipFill rotWithShape="1">
          <a:blip r:embed="rId3">
            <a:alphaModFix/>
          </a:blip>
          <a:srcRect b="0" l="0" r="0" t="0"/>
          <a:stretch/>
        </p:blipFill>
        <p:spPr>
          <a:xfrm>
            <a:off x="299826" y="88868"/>
            <a:ext cx="2019123" cy="579120"/>
          </a:xfrm>
          <a:prstGeom prst="rect">
            <a:avLst/>
          </a:prstGeom>
          <a:noFill/>
          <a:ln>
            <a:noFill/>
          </a:ln>
        </p:spPr>
      </p:pic>
      <p:pic>
        <p:nvPicPr>
          <p:cNvPr id="640" name="Google Shape;640;g154f1ae45d1_0_11"/>
          <p:cNvPicPr preferRelativeResize="0"/>
          <p:nvPr/>
        </p:nvPicPr>
        <p:blipFill rotWithShape="1">
          <a:blip r:embed="rId4">
            <a:alphaModFix/>
          </a:blip>
          <a:srcRect b="49785" l="13190" r="33624" t="44882"/>
          <a:stretch/>
        </p:blipFill>
        <p:spPr>
          <a:xfrm>
            <a:off x="5196109" y="555593"/>
            <a:ext cx="3648074" cy="228600"/>
          </a:xfrm>
          <a:prstGeom prst="rect">
            <a:avLst/>
          </a:prstGeom>
          <a:noFill/>
          <a:ln>
            <a:noFill/>
          </a:ln>
        </p:spPr>
      </p:pic>
      <p:pic>
        <p:nvPicPr>
          <p:cNvPr descr="Resultado de imagen de simbolo de psicología" id="641" name="Google Shape;641;g154f1ae45d1_0_11"/>
          <p:cNvPicPr preferRelativeResize="0"/>
          <p:nvPr/>
        </p:nvPicPr>
        <p:blipFill rotWithShape="1">
          <a:blip r:embed="rId5">
            <a:alphaModFix/>
          </a:blip>
          <a:srcRect b="24399" l="22600" r="22397" t="24800"/>
          <a:stretch/>
        </p:blipFill>
        <p:spPr>
          <a:xfrm>
            <a:off x="6666134" y="88868"/>
            <a:ext cx="476250" cy="420370"/>
          </a:xfrm>
          <a:prstGeom prst="rect">
            <a:avLst/>
          </a:prstGeom>
          <a:noFill/>
          <a:ln>
            <a:noFill/>
          </a:ln>
        </p:spPr>
      </p:pic>
      <p:sp>
        <p:nvSpPr>
          <p:cNvPr id="642" name="Google Shape;642;g154f1ae45d1_0_11"/>
          <p:cNvSpPr txBox="1"/>
          <p:nvPr/>
        </p:nvSpPr>
        <p:spPr>
          <a:xfrm>
            <a:off x="520525" y="1704275"/>
            <a:ext cx="79617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ES" sz="1300"/>
              <a:t>El  ensayo controlado aleatorizado (ECA) </a:t>
            </a:r>
            <a:r>
              <a:rPr lang="es-ES" sz="1300">
                <a:solidFill>
                  <a:schemeClr val="dk1"/>
                </a:solidFill>
              </a:rPr>
              <a:t>con y sin replicación proporciona evidencia inicial de la efectividad de otras variantes de psicoterapia, que incluyen:</a:t>
            </a:r>
            <a:endParaRPr sz="1300">
              <a:solidFill>
                <a:schemeClr val="dk1"/>
              </a:solidFill>
            </a:endParaRPr>
          </a:p>
          <a:p>
            <a:pPr indent="0" lvl="0" marL="0" rtl="0" algn="l">
              <a:spcBef>
                <a:spcPts val="0"/>
              </a:spcBef>
              <a:spcAft>
                <a:spcPts val="0"/>
              </a:spcAft>
              <a:buNone/>
            </a:pPr>
            <a:r>
              <a:t/>
            </a:r>
            <a:endParaRPr sz="1300"/>
          </a:p>
        </p:txBody>
      </p:sp>
      <p:sp>
        <p:nvSpPr>
          <p:cNvPr id="643" name="Google Shape;643;g154f1ae45d1_0_11"/>
          <p:cNvSpPr txBox="1"/>
          <p:nvPr/>
        </p:nvSpPr>
        <p:spPr>
          <a:xfrm>
            <a:off x="394425" y="1150175"/>
            <a:ext cx="5343600" cy="569400"/>
          </a:xfrm>
          <a:prstGeom prst="rect">
            <a:avLst/>
          </a:prstGeom>
          <a:noFill/>
          <a:ln>
            <a:noFill/>
          </a:ln>
        </p:spPr>
        <p:txBody>
          <a:bodyPr anchorCtr="0" anchor="t" bIns="91425" lIns="91425" spcFirstLastPara="1" rIns="91425" wrap="square" tIns="91425">
            <a:spAutoFit/>
          </a:bodyPr>
          <a:lstStyle/>
          <a:p>
            <a:pPr indent="0" lvl="0" marL="0" marR="82550" rtl="0" algn="l">
              <a:lnSpc>
                <a:spcPct val="200000"/>
              </a:lnSpc>
              <a:spcBef>
                <a:spcPts val="5"/>
              </a:spcBef>
              <a:spcAft>
                <a:spcPts val="0"/>
              </a:spcAft>
              <a:buNone/>
            </a:pPr>
            <a:r>
              <a:rPr i="1" lang="es-ES" sz="2500">
                <a:solidFill>
                  <a:srgbClr val="002060"/>
                </a:solidFill>
                <a:latin typeface="Cabin Condensed SemiBold"/>
                <a:ea typeface="Cabin Condensed SemiBold"/>
                <a:cs typeface="Cabin Condensed SemiBold"/>
                <a:sym typeface="Cabin Condensed SemiBold"/>
              </a:rPr>
              <a:t>Otros tratamientos psicológicos.</a:t>
            </a:r>
            <a:endParaRPr i="1" sz="2500">
              <a:solidFill>
                <a:srgbClr val="002060"/>
              </a:solidFill>
              <a:latin typeface="Cabin Condensed SemiBold"/>
              <a:ea typeface="Cabin Condensed SemiBold"/>
              <a:cs typeface="Cabin Condensed SemiBold"/>
              <a:sym typeface="Cabin Condensed SemiBold"/>
            </a:endParaRPr>
          </a:p>
        </p:txBody>
      </p:sp>
      <p:sp>
        <p:nvSpPr>
          <p:cNvPr id="644" name="Google Shape;644;g154f1ae45d1_0_11"/>
          <p:cNvSpPr txBox="1"/>
          <p:nvPr/>
        </p:nvSpPr>
        <p:spPr>
          <a:xfrm>
            <a:off x="911050" y="2278900"/>
            <a:ext cx="5755200" cy="2455800"/>
          </a:xfrm>
          <a:prstGeom prst="rect">
            <a:avLst/>
          </a:prstGeom>
          <a:noFill/>
          <a:ln>
            <a:noFill/>
          </a:ln>
        </p:spPr>
        <p:txBody>
          <a:bodyPr anchorCtr="0" anchor="t" bIns="91425" lIns="91425" spcFirstLastPara="1" rIns="91425" wrap="square" tIns="91425">
            <a:spAutoFit/>
          </a:bodyPr>
          <a:lstStyle/>
          <a:p>
            <a:pPr indent="-273049" lvl="0" marL="414019" marR="24130" rtl="0" algn="l">
              <a:lnSpc>
                <a:spcPct val="115000"/>
              </a:lnSpc>
              <a:spcBef>
                <a:spcPts val="500"/>
              </a:spcBef>
              <a:spcAft>
                <a:spcPts val="0"/>
              </a:spcAft>
              <a:buClr>
                <a:schemeClr val="dk1"/>
              </a:buClr>
              <a:buSzPts val="1300"/>
              <a:buFont typeface="Arial"/>
              <a:buChar char="●"/>
            </a:pPr>
            <a:r>
              <a:rPr lang="es-ES" sz="1300">
                <a:solidFill>
                  <a:schemeClr val="dk1"/>
                </a:solidFill>
              </a:rPr>
              <a:t>Relajación aplicada </a:t>
            </a:r>
            <a:endParaRPr sz="1300">
              <a:solidFill>
                <a:schemeClr val="dk1"/>
              </a:solidFill>
            </a:endParaRPr>
          </a:p>
          <a:p>
            <a:pPr indent="-273685" lvl="0" marL="414019" rtl="0" algn="l">
              <a:lnSpc>
                <a:spcPct val="115000"/>
              </a:lnSpc>
              <a:spcBef>
                <a:spcPts val="0"/>
              </a:spcBef>
              <a:spcAft>
                <a:spcPts val="0"/>
              </a:spcAft>
              <a:buClr>
                <a:schemeClr val="dk1"/>
              </a:buClr>
              <a:buSzPts val="1300"/>
              <a:buFont typeface="Arial"/>
              <a:buChar char="●"/>
            </a:pPr>
            <a:r>
              <a:rPr lang="es-ES" sz="1300">
                <a:solidFill>
                  <a:schemeClr val="dk1"/>
                </a:solidFill>
              </a:rPr>
              <a:t>Terapia cognitiva </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Intervenciones basadas en la atención plena y la aceptación </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El ejercicio como una intervención independiente y para aumentar la TCC mental </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Modificación del sesgo cognitivo ; la </a:t>
            </a:r>
            <a:r>
              <a:rPr lang="es-ES" sz="1300">
                <a:solidFill>
                  <a:schemeClr val="dk1"/>
                </a:solidFill>
              </a:rPr>
              <a:t>auto terapia</a:t>
            </a:r>
            <a:r>
              <a:rPr lang="es-ES" sz="1300">
                <a:solidFill>
                  <a:schemeClr val="dk1"/>
                </a:solidFill>
              </a:rPr>
              <a:t> cognitiva entre pares </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Terapia metacognitiva </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la TCC dirigida a la intolerancia a la incertidumbre</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Psicoterapia psicodinámica a corto plazo e internet </a:t>
            </a:r>
            <a:endParaRPr sz="1300">
              <a:solidFill>
                <a:schemeClr val="dk1"/>
              </a:solidFill>
            </a:endParaRPr>
          </a:p>
          <a:p>
            <a:pPr indent="-273049" lvl="0" marL="414019" marR="24130" rtl="0" algn="l">
              <a:lnSpc>
                <a:spcPct val="115000"/>
              </a:lnSpc>
              <a:spcBef>
                <a:spcPts val="0"/>
              </a:spcBef>
              <a:spcAft>
                <a:spcPts val="0"/>
              </a:spcAft>
              <a:buClr>
                <a:schemeClr val="dk1"/>
              </a:buClr>
              <a:buSzPts val="1300"/>
              <a:buFont typeface="Arial"/>
              <a:buChar char="●"/>
            </a:pPr>
            <a:r>
              <a:rPr lang="es-ES" sz="1300">
                <a:solidFill>
                  <a:schemeClr val="dk1"/>
                </a:solidFill>
              </a:rPr>
              <a:t>Terapias alternativas</a:t>
            </a:r>
            <a:endParaRPr sz="1300"/>
          </a:p>
        </p:txBody>
      </p:sp>
      <p:pic>
        <p:nvPicPr>
          <p:cNvPr id="645" name="Google Shape;645;g154f1ae45d1_0_11"/>
          <p:cNvPicPr preferRelativeResize="0"/>
          <p:nvPr/>
        </p:nvPicPr>
        <p:blipFill rotWithShape="1">
          <a:blip r:embed="rId6">
            <a:alphaModFix/>
          </a:blip>
          <a:srcRect b="8291" l="12554" r="10893" t="15221"/>
          <a:stretch/>
        </p:blipFill>
        <p:spPr>
          <a:xfrm>
            <a:off x="4168150" y="4021325"/>
            <a:ext cx="3648075" cy="21806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14eb7e415ae_0_83"/>
          <p:cNvSpPr txBox="1"/>
          <p:nvPr/>
        </p:nvSpPr>
        <p:spPr>
          <a:xfrm>
            <a:off x="2110975" y="153125"/>
            <a:ext cx="4714200" cy="538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lang="es-ES" sz="1700">
                <a:solidFill>
                  <a:srgbClr val="002060"/>
                </a:solidFill>
                <a:latin typeface="Cabin Condensed SemiBold"/>
                <a:ea typeface="Cabin Condensed SemiBold"/>
                <a:cs typeface="Cabin Condensed SemiBold"/>
                <a:sym typeface="Cabin Condensed SemiBold"/>
              </a:rPr>
              <a:t>Visión general del manejo de los trastornos de ansiedad.</a:t>
            </a:r>
            <a:endParaRPr sz="1700">
              <a:solidFill>
                <a:srgbClr val="002060"/>
              </a:solidFill>
              <a:latin typeface="Cabin Condensed SemiBold"/>
              <a:ea typeface="Cabin Condensed SemiBold"/>
              <a:cs typeface="Cabin Condensed SemiBold"/>
              <a:sym typeface="Cabin Condensed SemiBold"/>
            </a:endParaRPr>
          </a:p>
          <a:p>
            <a:pPr indent="0" lvl="0" marL="0" rtl="0" algn="l">
              <a:lnSpc>
                <a:spcPct val="100000"/>
              </a:lnSpc>
              <a:spcBef>
                <a:spcPts val="0"/>
              </a:spcBef>
              <a:spcAft>
                <a:spcPts val="0"/>
              </a:spcAft>
              <a:buNone/>
            </a:pPr>
            <a:r>
              <a:t/>
            </a:r>
            <a:endParaRPr sz="600">
              <a:solidFill>
                <a:srgbClr val="002060"/>
              </a:solidFill>
              <a:latin typeface="Cabin Condensed SemiBold"/>
              <a:ea typeface="Cabin Condensed SemiBold"/>
              <a:cs typeface="Cabin Condensed SemiBold"/>
              <a:sym typeface="Cabin Condensed SemiBold"/>
            </a:endParaRPr>
          </a:p>
        </p:txBody>
      </p:sp>
      <p:pic>
        <p:nvPicPr>
          <p:cNvPr id="129" name="Google Shape;129;g14eb7e415ae_0_83"/>
          <p:cNvPicPr preferRelativeResize="0"/>
          <p:nvPr/>
        </p:nvPicPr>
        <p:blipFill rotWithShape="1">
          <a:blip r:embed="rId3">
            <a:alphaModFix/>
          </a:blip>
          <a:srcRect b="0" l="11039" r="10663" t="3016"/>
          <a:stretch/>
        </p:blipFill>
        <p:spPr>
          <a:xfrm>
            <a:off x="1394563" y="577712"/>
            <a:ext cx="6147025" cy="5702576"/>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0" name="Shape 650"/>
        <p:cNvGrpSpPr/>
        <p:nvPr/>
      </p:nvGrpSpPr>
      <p:grpSpPr>
        <a:xfrm>
          <a:off x="0" y="0"/>
          <a:ext cx="0" cy="0"/>
          <a:chOff x="0" y="0"/>
          <a:chExt cx="0" cy="0"/>
        </a:xfrm>
      </p:grpSpPr>
      <p:sp>
        <p:nvSpPr>
          <p:cNvPr id="651" name="Google Shape;651;g14eb7e415ae_0_16"/>
          <p:cNvSpPr txBox="1"/>
          <p:nvPr/>
        </p:nvSpPr>
        <p:spPr>
          <a:xfrm>
            <a:off x="350000" y="249925"/>
            <a:ext cx="80721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500">
              <a:solidFill>
                <a:srgbClr val="002060"/>
              </a:solidFill>
              <a:latin typeface="Cabin Condensed SemiBold"/>
              <a:ea typeface="Cabin Condensed SemiBold"/>
              <a:cs typeface="Cabin Condensed SemiBold"/>
              <a:sym typeface="Cabin Condensed SemiBold"/>
            </a:endParaRPr>
          </a:p>
        </p:txBody>
      </p:sp>
      <p:sp>
        <p:nvSpPr>
          <p:cNvPr id="652" name="Google Shape;652;g14eb7e415ae_0_16"/>
          <p:cNvSpPr txBox="1"/>
          <p:nvPr/>
        </p:nvSpPr>
        <p:spPr>
          <a:xfrm>
            <a:off x="350000" y="957575"/>
            <a:ext cx="3846600" cy="560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600"/>
              <a:t>Trastorno de ansiedad</a:t>
            </a:r>
            <a:endParaRPr b="1" sz="1600"/>
          </a:p>
          <a:p>
            <a:pPr indent="0" lvl="0" marL="0" rtl="0" algn="l">
              <a:spcBef>
                <a:spcPts val="0"/>
              </a:spcBef>
              <a:spcAft>
                <a:spcPts val="0"/>
              </a:spcAft>
              <a:buNone/>
            </a:pPr>
            <a:r>
              <a:rPr lang="es-ES" sz="1600"/>
              <a:t>Comorbilidad…………. 27</a:t>
            </a:r>
            <a:endParaRPr sz="1600"/>
          </a:p>
          <a:p>
            <a:pPr indent="0" lvl="0" marL="0" rtl="0" algn="l">
              <a:spcBef>
                <a:spcPts val="0"/>
              </a:spcBef>
              <a:spcAft>
                <a:spcPts val="0"/>
              </a:spcAft>
              <a:buNone/>
            </a:pPr>
            <a:r>
              <a:rPr lang="es-ES" sz="1600"/>
              <a:t>Farmacoterapia……….30</a:t>
            </a:r>
            <a:endParaRPr sz="1600"/>
          </a:p>
          <a:p>
            <a:pPr indent="0" lvl="0" marL="0" rtl="0" algn="l">
              <a:spcBef>
                <a:spcPts val="0"/>
              </a:spcBef>
              <a:spcAft>
                <a:spcPts val="0"/>
              </a:spcAft>
              <a:buNone/>
            </a:pPr>
            <a:r>
              <a:t/>
            </a:r>
            <a:endParaRPr b="1" sz="1600"/>
          </a:p>
          <a:p>
            <a:pPr indent="0" lvl="0" marL="0" rtl="0" algn="l">
              <a:spcBef>
                <a:spcPts val="0"/>
              </a:spcBef>
              <a:spcAft>
                <a:spcPts val="0"/>
              </a:spcAft>
              <a:buNone/>
            </a:pPr>
            <a:r>
              <a:rPr b="1" lang="es-ES" sz="1600"/>
              <a:t>Trastorno de </a:t>
            </a:r>
            <a:r>
              <a:rPr b="1" lang="es-ES" sz="1600"/>
              <a:t>pánico</a:t>
            </a:r>
            <a:endParaRPr b="1" sz="1600"/>
          </a:p>
          <a:p>
            <a:pPr indent="0" lvl="0" marL="0" rtl="0" algn="l">
              <a:spcBef>
                <a:spcPts val="0"/>
              </a:spcBef>
              <a:spcAft>
                <a:spcPts val="0"/>
              </a:spcAft>
              <a:buNone/>
            </a:pPr>
            <a:r>
              <a:rPr lang="es-ES" sz="1600"/>
              <a:t>Curso y p</a:t>
            </a:r>
            <a:r>
              <a:rPr lang="es-ES" sz="1600"/>
              <a:t>ronóstico……..</a:t>
            </a:r>
            <a:r>
              <a:rPr lang="es-ES" sz="1600"/>
              <a:t>51</a:t>
            </a:r>
            <a:endParaRPr sz="1600"/>
          </a:p>
          <a:p>
            <a:pPr indent="0" lvl="0" marL="0" rtl="0" algn="l">
              <a:spcBef>
                <a:spcPts val="0"/>
              </a:spcBef>
              <a:spcAft>
                <a:spcPts val="0"/>
              </a:spcAft>
              <a:buNone/>
            </a:pPr>
            <a:r>
              <a:rPr lang="es-ES" sz="1600"/>
              <a:t>Angustia, invalidez y deterioro……….51</a:t>
            </a:r>
            <a:endParaRPr sz="1600"/>
          </a:p>
          <a:p>
            <a:pPr indent="0" lvl="0" marL="0" rtl="0" algn="l">
              <a:spcBef>
                <a:spcPts val="0"/>
              </a:spcBef>
              <a:spcAft>
                <a:spcPts val="0"/>
              </a:spcAft>
              <a:buNone/>
            </a:pPr>
            <a:r>
              <a:rPr lang="es-ES" sz="1600"/>
              <a:t>Diagnóstico</a:t>
            </a:r>
            <a:r>
              <a:rPr lang="es-ES" sz="1600"/>
              <a:t> diferencial………….54</a:t>
            </a:r>
            <a:endParaRPr sz="1600"/>
          </a:p>
          <a:p>
            <a:pPr indent="0" lvl="0" marL="0" rtl="0" algn="l">
              <a:spcBef>
                <a:spcPts val="0"/>
              </a:spcBef>
              <a:spcAft>
                <a:spcPts val="0"/>
              </a:spcAft>
              <a:buNone/>
            </a:pPr>
            <a:r>
              <a:rPr lang="es-ES" sz="1600"/>
              <a:t>Comorbilidad……….5</a:t>
            </a:r>
            <a:r>
              <a:rPr lang="es-ES" sz="1600"/>
              <a:t>5</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rPr b="1" lang="es-ES" sz="1600"/>
              <a:t>Trastorno de ansiedad social</a:t>
            </a:r>
            <a:endParaRPr b="1" sz="1600"/>
          </a:p>
          <a:p>
            <a:pPr indent="0" lvl="0" marL="0" rtl="0" algn="l">
              <a:spcBef>
                <a:spcPts val="0"/>
              </a:spcBef>
              <a:spcAft>
                <a:spcPts val="0"/>
              </a:spcAft>
              <a:buNone/>
            </a:pPr>
            <a:r>
              <a:rPr lang="es-ES" sz="1600"/>
              <a:t>Pronóstico……..79</a:t>
            </a:r>
            <a:endParaRPr sz="1600"/>
          </a:p>
          <a:p>
            <a:pPr indent="0" lvl="0" marL="0" rtl="0" algn="l">
              <a:spcBef>
                <a:spcPts val="0"/>
              </a:spcBef>
              <a:spcAft>
                <a:spcPts val="0"/>
              </a:spcAft>
              <a:buNone/>
            </a:pPr>
            <a:r>
              <a:rPr lang="es-ES" sz="1600"/>
              <a:t>Angustia, invalidez y deterioro……..79</a:t>
            </a:r>
            <a:endParaRPr sz="1600"/>
          </a:p>
          <a:p>
            <a:pPr indent="0" lvl="0" marL="0" rtl="0" algn="l">
              <a:spcBef>
                <a:spcPts val="0"/>
              </a:spcBef>
              <a:spcAft>
                <a:spcPts val="0"/>
              </a:spcAft>
              <a:buNone/>
            </a:pPr>
            <a:r>
              <a:rPr lang="es-ES" sz="1600"/>
              <a:t>Diagnóstico diferencial………..81</a:t>
            </a:r>
            <a:endParaRPr sz="1600"/>
          </a:p>
          <a:p>
            <a:pPr indent="0" lvl="0" marL="0" rtl="0" algn="l">
              <a:spcBef>
                <a:spcPts val="0"/>
              </a:spcBef>
              <a:spcAft>
                <a:spcPts val="0"/>
              </a:spcAft>
              <a:buNone/>
            </a:pPr>
            <a:r>
              <a:rPr lang="es-ES" sz="1600"/>
              <a:t>Comorbilidad………..84</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rPr b="1" lang="es-ES" sz="1600"/>
              <a:t>Trastorno de ansiedad generalizada</a:t>
            </a:r>
            <a:endParaRPr b="1" sz="1600"/>
          </a:p>
          <a:p>
            <a:pPr indent="0" lvl="0" marL="0" rtl="0" algn="l">
              <a:spcBef>
                <a:spcPts val="0"/>
              </a:spcBef>
              <a:spcAft>
                <a:spcPts val="0"/>
              </a:spcAft>
              <a:buNone/>
            </a:pPr>
            <a:r>
              <a:rPr lang="es-ES" sz="1600"/>
              <a:t>Curso y pronóstico………….107</a:t>
            </a:r>
            <a:endParaRPr sz="1600"/>
          </a:p>
          <a:p>
            <a:pPr indent="0" lvl="0" marL="0" rtl="0" algn="l">
              <a:spcBef>
                <a:spcPts val="0"/>
              </a:spcBef>
              <a:spcAft>
                <a:spcPts val="0"/>
              </a:spcAft>
              <a:buNone/>
            </a:pPr>
            <a:r>
              <a:rPr lang="es-ES" sz="1600"/>
              <a:t>Angustia, invalidez y deterioro…………108</a:t>
            </a:r>
            <a:endParaRPr sz="1600"/>
          </a:p>
          <a:p>
            <a:pPr indent="0" lvl="0" marL="0" rtl="0" algn="l">
              <a:spcBef>
                <a:spcPts val="0"/>
              </a:spcBef>
              <a:spcAft>
                <a:spcPts val="0"/>
              </a:spcAft>
              <a:buNone/>
            </a:pPr>
            <a:r>
              <a:rPr lang="es-ES" sz="1600"/>
              <a:t>Diagnóstico diferencial…………109</a:t>
            </a:r>
            <a:endParaRPr sz="1600"/>
          </a:p>
          <a:p>
            <a:pPr indent="0" lvl="0" marL="0" rtl="0" algn="l">
              <a:spcBef>
                <a:spcPts val="0"/>
              </a:spcBef>
              <a:spcAft>
                <a:spcPts val="0"/>
              </a:spcAft>
              <a:buNone/>
            </a:pPr>
            <a:r>
              <a:rPr lang="es-ES" sz="1600"/>
              <a:t>Comorbilidad……………112</a:t>
            </a:r>
            <a:endParaRPr sz="1600"/>
          </a:p>
        </p:txBody>
      </p:sp>
      <p:sp>
        <p:nvSpPr>
          <p:cNvPr id="653" name="Google Shape;653;g14eb7e415ae_0_16"/>
          <p:cNvSpPr txBox="1"/>
          <p:nvPr/>
        </p:nvSpPr>
        <p:spPr>
          <a:xfrm>
            <a:off x="372650" y="183075"/>
            <a:ext cx="8026800" cy="569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ES" sz="2500">
                <a:solidFill>
                  <a:srgbClr val="002060"/>
                </a:solidFill>
                <a:latin typeface="Cabin Condensed SemiBold"/>
                <a:ea typeface="Cabin Condensed SemiBold"/>
                <a:cs typeface="Cabin Condensed SemiBold"/>
                <a:sym typeface="Cabin Condensed SemiBold"/>
              </a:rPr>
              <a:t>Para más información</a:t>
            </a:r>
            <a:endParaRPr sz="2500">
              <a:solidFill>
                <a:srgbClr val="002060"/>
              </a:solidFill>
              <a:latin typeface="Cabin Condensed SemiBold"/>
              <a:ea typeface="Cabin Condensed SemiBold"/>
              <a:cs typeface="Cabin Condensed SemiBold"/>
              <a:sym typeface="Cabin Condensed SemiBold"/>
            </a:endParaRPr>
          </a:p>
        </p:txBody>
      </p:sp>
      <p:sp>
        <p:nvSpPr>
          <p:cNvPr id="654" name="Google Shape;654;g14eb7e415ae_0_16"/>
          <p:cNvSpPr txBox="1"/>
          <p:nvPr/>
        </p:nvSpPr>
        <p:spPr>
          <a:xfrm>
            <a:off x="4971000" y="957575"/>
            <a:ext cx="3914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655" name="Google Shape;655;g14eb7e415ae_0_16"/>
          <p:cNvSpPr txBox="1"/>
          <p:nvPr/>
        </p:nvSpPr>
        <p:spPr>
          <a:xfrm>
            <a:off x="4731300" y="957575"/>
            <a:ext cx="4154400" cy="269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s-ES" sz="1600">
                <a:solidFill>
                  <a:schemeClr val="dk1"/>
                </a:solidFill>
              </a:rPr>
              <a:t>Trastornos de ansiedad refractarios al tratamiento</a:t>
            </a:r>
            <a:r>
              <a:rPr lang="es-ES" sz="1600">
                <a:solidFill>
                  <a:schemeClr val="dk1"/>
                </a:solidFill>
              </a:rPr>
              <a:t>……….131</a:t>
            </a:r>
            <a:endParaRPr sz="1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dk1"/>
              </a:solidFill>
            </a:endParaRPr>
          </a:p>
          <a:p>
            <a:pPr indent="0" lvl="0" marL="0" marR="321310" rtl="0" algn="l">
              <a:lnSpc>
                <a:spcPct val="115000"/>
              </a:lnSpc>
              <a:spcBef>
                <a:spcPts val="0"/>
              </a:spcBef>
              <a:spcAft>
                <a:spcPts val="0"/>
              </a:spcAft>
              <a:buNone/>
            </a:pPr>
            <a:r>
              <a:rPr b="1" lang="es-ES" sz="1600">
                <a:solidFill>
                  <a:schemeClr val="dk1"/>
                </a:solidFill>
              </a:rPr>
              <a:t>Trastornos de ansiedad en poblaciones especiales</a:t>
            </a:r>
            <a:r>
              <a:rPr lang="es-ES" sz="1600">
                <a:solidFill>
                  <a:schemeClr val="dk1"/>
                </a:solidFill>
              </a:rPr>
              <a:t>…….,136</a:t>
            </a:r>
            <a:endParaRPr sz="1600">
              <a:solidFill>
                <a:schemeClr val="dk1"/>
              </a:solidFill>
            </a:endParaRPr>
          </a:p>
          <a:p>
            <a:pPr indent="0" lvl="0" marL="0" marR="321310" rtl="0" algn="l">
              <a:lnSpc>
                <a:spcPct val="115000"/>
              </a:lnSpc>
              <a:spcBef>
                <a:spcPts val="0"/>
              </a:spcBef>
              <a:spcAft>
                <a:spcPts val="0"/>
              </a:spcAft>
              <a:buClr>
                <a:schemeClr val="dk1"/>
              </a:buClr>
              <a:buSzPts val="1100"/>
              <a:buFont typeface="Arial"/>
              <a:buNone/>
            </a:pPr>
            <a:r>
              <a:t/>
            </a:r>
            <a:endParaRPr b="1" sz="1600">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s-ES" sz="1600">
                <a:solidFill>
                  <a:schemeClr val="dk1"/>
                </a:solidFill>
              </a:rPr>
              <a:t>Personas con trastornos mentales comórbidos</a:t>
            </a:r>
            <a:r>
              <a:rPr lang="es-ES" sz="1600">
                <a:solidFill>
                  <a:schemeClr val="dk1"/>
                </a:solidFill>
              </a:rPr>
              <a:t>………143</a:t>
            </a:r>
            <a:endParaRPr sz="1600">
              <a:solidFill>
                <a:schemeClr val="dk1"/>
              </a:solidFill>
            </a:endParaRPr>
          </a:p>
          <a:p>
            <a:pPr indent="0" lvl="0" marL="0" rtl="0" algn="l">
              <a:spcBef>
                <a:spcPts val="0"/>
              </a:spcBef>
              <a:spcAft>
                <a:spcPts val="0"/>
              </a:spcAft>
              <a:buNone/>
            </a:pPr>
            <a:r>
              <a:t/>
            </a:r>
            <a:endParaRPr sz="16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0" name="Shape 660"/>
        <p:cNvGrpSpPr/>
        <p:nvPr/>
      </p:nvGrpSpPr>
      <p:grpSpPr>
        <a:xfrm>
          <a:off x="0" y="0"/>
          <a:ext cx="0" cy="0"/>
          <a:chOff x="0" y="0"/>
          <a:chExt cx="0" cy="0"/>
        </a:xfrm>
      </p:grpSpPr>
      <p:pic>
        <p:nvPicPr>
          <p:cNvPr descr="1x/Recurso%205.png" id="661" name="Google Shape;661;g159fae5b3fb_0_15"/>
          <p:cNvPicPr preferRelativeResize="0"/>
          <p:nvPr/>
        </p:nvPicPr>
        <p:blipFill rotWithShape="1">
          <a:blip r:embed="rId3">
            <a:alphaModFix/>
          </a:blip>
          <a:srcRect b="0" l="0" r="0" t="0"/>
          <a:stretch/>
        </p:blipFill>
        <p:spPr>
          <a:xfrm>
            <a:off x="299826" y="88868"/>
            <a:ext cx="2019123" cy="579120"/>
          </a:xfrm>
          <a:prstGeom prst="rect">
            <a:avLst/>
          </a:prstGeom>
          <a:noFill/>
          <a:ln>
            <a:noFill/>
          </a:ln>
        </p:spPr>
      </p:pic>
      <p:pic>
        <p:nvPicPr>
          <p:cNvPr id="662" name="Google Shape;662;g159fae5b3fb_0_15"/>
          <p:cNvPicPr preferRelativeResize="0"/>
          <p:nvPr/>
        </p:nvPicPr>
        <p:blipFill rotWithShape="1">
          <a:blip r:embed="rId4">
            <a:alphaModFix/>
          </a:blip>
          <a:srcRect b="49785" l="13190" r="33624" t="44882"/>
          <a:stretch/>
        </p:blipFill>
        <p:spPr>
          <a:xfrm>
            <a:off x="5196109" y="555593"/>
            <a:ext cx="3648074" cy="228600"/>
          </a:xfrm>
          <a:prstGeom prst="rect">
            <a:avLst/>
          </a:prstGeom>
          <a:noFill/>
          <a:ln>
            <a:noFill/>
          </a:ln>
        </p:spPr>
      </p:pic>
      <p:pic>
        <p:nvPicPr>
          <p:cNvPr descr="Resultado de imagen de simbolo de psicología" id="663" name="Google Shape;663;g159fae5b3fb_0_15"/>
          <p:cNvPicPr preferRelativeResize="0"/>
          <p:nvPr/>
        </p:nvPicPr>
        <p:blipFill rotWithShape="1">
          <a:blip r:embed="rId5">
            <a:alphaModFix/>
          </a:blip>
          <a:srcRect b="24399" l="22600" r="22397" t="24800"/>
          <a:stretch/>
        </p:blipFill>
        <p:spPr>
          <a:xfrm>
            <a:off x="6666134" y="88868"/>
            <a:ext cx="476250" cy="420370"/>
          </a:xfrm>
          <a:prstGeom prst="rect">
            <a:avLst/>
          </a:prstGeom>
          <a:noFill/>
          <a:ln>
            <a:noFill/>
          </a:ln>
        </p:spPr>
      </p:pic>
      <p:sp>
        <p:nvSpPr>
          <p:cNvPr id="664" name="Google Shape;664;g159fae5b3fb_0_15"/>
          <p:cNvSpPr txBox="1"/>
          <p:nvPr/>
        </p:nvSpPr>
        <p:spPr>
          <a:xfrm>
            <a:off x="249725" y="1114175"/>
            <a:ext cx="8644500" cy="31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ES" sz="2500">
                <a:solidFill>
                  <a:srgbClr val="002060"/>
                </a:solidFill>
                <a:latin typeface="Cabin Condensed SemiBold"/>
                <a:ea typeface="Cabin Condensed SemiBold"/>
                <a:cs typeface="Cabin Condensed SemiBold"/>
                <a:sym typeface="Cabin Condensed SemiBold"/>
              </a:rPr>
              <a:t>Referencias</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457200" lvl="0" marL="457200" marR="24130" rtl="0" algn="l">
              <a:lnSpc>
                <a:spcPct val="200000"/>
              </a:lnSpc>
              <a:spcBef>
                <a:spcPts val="55"/>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Asociación Americana de Psiquiatría (2013) Manual Diagnóstico y Estadístico de los Trastornos Mentales, 5ª Edición. Arlington, VA: Asociación Estadounidense de Psiquiatría.</a:t>
            </a:r>
            <a:endParaRPr sz="1500">
              <a:solidFill>
                <a:schemeClr val="dk1"/>
              </a:solidFill>
              <a:latin typeface="Times New Roman"/>
              <a:ea typeface="Times New Roman"/>
              <a:cs typeface="Times New Roman"/>
              <a:sym typeface="Times New Roman"/>
            </a:endParaRPr>
          </a:p>
          <a:p>
            <a:pPr indent="0" lvl="0" marL="71120" rtl="0" algn="l">
              <a:lnSpc>
                <a:spcPct val="200000"/>
              </a:lnSpc>
              <a:spcBef>
                <a:spcPts val="0"/>
              </a:spcBef>
              <a:spcAft>
                <a:spcPts val="0"/>
              </a:spcAft>
              <a:buClr>
                <a:schemeClr val="dk1"/>
              </a:buClr>
              <a:buSzPts val="1100"/>
              <a:buFont typeface="Arial"/>
              <a:buNone/>
            </a:pPr>
            <a:r>
              <a:rPr lang="es-ES" sz="1500">
                <a:solidFill>
                  <a:schemeClr val="dk1"/>
                </a:solidFill>
                <a:latin typeface="Times New Roman"/>
                <a:ea typeface="Times New Roman"/>
                <a:cs typeface="Times New Roman"/>
                <a:sym typeface="Times New Roman"/>
              </a:rPr>
              <a:t> A</a:t>
            </a:r>
            <a:r>
              <a:rPr lang="es-ES" sz="1500">
                <a:solidFill>
                  <a:schemeClr val="dk1"/>
                </a:solidFill>
                <a:latin typeface="Times New Roman"/>
                <a:ea typeface="Times New Roman"/>
                <a:cs typeface="Times New Roman"/>
                <a:sym typeface="Times New Roman"/>
              </a:rPr>
              <a:t>ndrews</a:t>
            </a:r>
            <a:r>
              <a:rPr lang="es-ES" sz="1500">
                <a:solidFill>
                  <a:schemeClr val="dk1"/>
                </a:solidFill>
                <a:latin typeface="Times New Roman"/>
                <a:ea typeface="Times New Roman"/>
                <a:cs typeface="Times New Roman"/>
                <a:sym typeface="Times New Roman"/>
              </a:rPr>
              <a:t>, G., Bell, C., Boyce, P., Gale, C., Lampe, L., Marwat, O., Rapee, R., y Wilkins, G. (s.f.). Guías de práctica clínica del Colegio Real de psiquiatras de Australia y Nueva Zelanda para el tratamiento del trastorno de pánico, el trastorno de ansiedad social y el trastorno de ansiedad generalizada</a:t>
            </a:r>
            <a:endParaRPr sz="1500">
              <a:solidFill>
                <a:schemeClr val="dk1"/>
              </a:solidFill>
              <a:latin typeface="Times New Roman"/>
              <a:ea typeface="Times New Roman"/>
              <a:cs typeface="Times New Roman"/>
              <a:sym typeface="Times New Roman"/>
            </a:endParaRPr>
          </a:p>
          <a:p>
            <a:pPr indent="0" lvl="0" marL="71120" rtl="0" algn="ctr">
              <a:lnSpc>
                <a:spcPct val="200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descr="1x/Recurso%205.png" id="134" name="Google Shape;134;p3"/>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35" name="Google Shape;135;p3"/>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36" name="Google Shape;136;p3"/>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37" name="Google Shape;137;p3"/>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38" name="Google Shape;138;p3"/>
          <p:cNvSpPr txBox="1"/>
          <p:nvPr/>
        </p:nvSpPr>
        <p:spPr>
          <a:xfrm>
            <a:off x="539848" y="1189088"/>
            <a:ext cx="6782100" cy="5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s-ES" sz="3200">
                <a:solidFill>
                  <a:srgbClr val="002060"/>
                </a:solidFill>
                <a:latin typeface="Cabin Condensed SemiBold"/>
                <a:ea typeface="Cabin Condensed SemiBold"/>
                <a:cs typeface="Cabin Condensed SemiBold"/>
                <a:sym typeface="Cabin Condensed SemiBold"/>
              </a:rPr>
              <a:t>Tipos de trastornos de ansiedad:</a:t>
            </a:r>
            <a:endParaRPr sz="3200">
              <a:solidFill>
                <a:srgbClr val="002060"/>
              </a:solidFill>
              <a:latin typeface="Cabin Condensed SemiBold"/>
              <a:ea typeface="Cabin Condensed SemiBold"/>
              <a:cs typeface="Cabin Condensed SemiBold"/>
              <a:sym typeface="Cabin Condensed SemiBold"/>
            </a:endParaRPr>
          </a:p>
        </p:txBody>
      </p:sp>
      <p:sp>
        <p:nvSpPr>
          <p:cNvPr id="139" name="Google Shape;139;p3"/>
          <p:cNvSpPr txBox="1"/>
          <p:nvPr/>
        </p:nvSpPr>
        <p:spPr>
          <a:xfrm>
            <a:off x="415750" y="1912488"/>
            <a:ext cx="3893700" cy="2232000"/>
          </a:xfrm>
          <a:prstGeom prst="rect">
            <a:avLst/>
          </a:prstGeom>
          <a:noFill/>
          <a:ln cap="flat" cmpd="sng" w="28575">
            <a:solidFill>
              <a:srgbClr val="073763"/>
            </a:solidFill>
            <a:prstDash val="solid"/>
            <a:round/>
            <a:headEnd len="sm" w="sm" type="none"/>
            <a:tailEnd len="sm" w="sm" type="none"/>
          </a:ln>
        </p:spPr>
        <p:txBody>
          <a:bodyPr anchorCtr="0" anchor="t" bIns="91425" lIns="91425" spcFirstLastPara="1" rIns="91425" wrap="square" tIns="91425">
            <a:spAutoFit/>
          </a:bodyPr>
          <a:lstStyle/>
          <a:p>
            <a:pPr indent="0" lvl="0" marL="0" marR="24765" rtl="0" algn="l">
              <a:lnSpc>
                <a:spcPct val="150000"/>
              </a:lnSpc>
              <a:spcBef>
                <a:spcPts val="0"/>
              </a:spcBef>
              <a:spcAft>
                <a:spcPts val="0"/>
              </a:spcAft>
              <a:buNone/>
            </a:pPr>
            <a:r>
              <a:rPr lang="es-ES" sz="1500">
                <a:solidFill>
                  <a:srgbClr val="002060"/>
                </a:solidFill>
                <a:latin typeface="Cabin Condensed SemiBold"/>
                <a:ea typeface="Cabin Condensed SemiBold"/>
                <a:cs typeface="Cabin Condensed SemiBold"/>
                <a:sym typeface="Cabin Condensed SemiBold"/>
              </a:rPr>
              <a:t>Trastorno de pánico</a:t>
            </a:r>
            <a:r>
              <a:rPr b="1" lang="es-ES" sz="1300">
                <a:solidFill>
                  <a:srgbClr val="002060"/>
                </a:solidFill>
              </a:rPr>
              <a:t>:</a:t>
            </a:r>
            <a:r>
              <a:rPr lang="es-ES" sz="1300">
                <a:solidFill>
                  <a:schemeClr val="dk1"/>
                </a:solidFill>
              </a:rPr>
              <a:t> Se caracteriza por ataques repentinos de miedo o ansiedad (generalmente breves, pero que pueden ser tan graves que la persona piensa que puede colapsar o morir), preocupación por la recurrencia de los ataques y evitación de situaciones en las que podrían repetirse.</a:t>
            </a:r>
            <a:endParaRPr>
              <a:latin typeface="Calibri"/>
              <a:ea typeface="Calibri"/>
              <a:cs typeface="Calibri"/>
              <a:sym typeface="Calibri"/>
            </a:endParaRPr>
          </a:p>
        </p:txBody>
      </p:sp>
      <p:sp>
        <p:nvSpPr>
          <p:cNvPr id="140" name="Google Shape;140;p3"/>
          <p:cNvSpPr txBox="1"/>
          <p:nvPr/>
        </p:nvSpPr>
        <p:spPr>
          <a:xfrm>
            <a:off x="4952125" y="3117250"/>
            <a:ext cx="3784500" cy="2232000"/>
          </a:xfrm>
          <a:prstGeom prst="rect">
            <a:avLst/>
          </a:prstGeom>
          <a:noFill/>
          <a:ln cap="flat" cmpd="sng" w="28575">
            <a:solidFill>
              <a:srgbClr val="073763"/>
            </a:solidFill>
            <a:prstDash val="solid"/>
            <a:round/>
            <a:headEnd len="sm" w="sm" type="none"/>
            <a:tailEnd len="sm" w="sm" type="none"/>
          </a:ln>
        </p:spPr>
        <p:txBody>
          <a:bodyPr anchorCtr="0" anchor="t" bIns="91425" lIns="91425" spcFirstLastPara="1" rIns="91425" wrap="square" tIns="91425">
            <a:spAutoFit/>
          </a:bodyPr>
          <a:lstStyle/>
          <a:p>
            <a:pPr indent="0" lvl="0" marL="0" marR="24130" rtl="0" algn="l">
              <a:lnSpc>
                <a:spcPct val="150000"/>
              </a:lnSpc>
              <a:spcBef>
                <a:spcPts val="0"/>
              </a:spcBef>
              <a:spcAft>
                <a:spcPts val="0"/>
              </a:spcAft>
              <a:buNone/>
            </a:pPr>
            <a:r>
              <a:rPr lang="es-ES" sz="1500">
                <a:solidFill>
                  <a:srgbClr val="002060"/>
                </a:solidFill>
                <a:latin typeface="Cabin Condensed SemiBold"/>
                <a:ea typeface="Cabin Condensed SemiBold"/>
                <a:cs typeface="Cabin Condensed SemiBold"/>
                <a:sym typeface="Cabin Condensed SemiBold"/>
              </a:rPr>
              <a:t>Trastorno de ansiedad social (TAS):</a:t>
            </a:r>
            <a:r>
              <a:rPr lang="es-ES" sz="1300">
                <a:solidFill>
                  <a:schemeClr val="dk1"/>
                </a:solidFill>
              </a:rPr>
              <a:t> Este trastorno se caracteriza por el miedo y evitación de situaciones en las que la persona piensa que podría ser el centro de atención, preocupación por hacer o diciendo algo vergonzoso, y que otros puedan notar la ansiedad y ser críticos.</a:t>
            </a:r>
            <a:endParaRPr sz="1300">
              <a:solidFill>
                <a:schemeClr val="dk1"/>
              </a:solidFill>
            </a:endParaRPr>
          </a:p>
          <a:p>
            <a:pPr indent="0" lvl="0" marL="0" rtl="0" algn="l">
              <a:spcBef>
                <a:spcPts val="0"/>
              </a:spcBef>
              <a:spcAft>
                <a:spcPts val="0"/>
              </a:spcAft>
              <a:buNone/>
            </a:pPr>
            <a:r>
              <a:t/>
            </a:r>
            <a:endParaRPr sz="1300">
              <a:solidFill>
                <a:schemeClr val="dk1"/>
              </a:solidFill>
            </a:endParaRPr>
          </a:p>
        </p:txBody>
      </p:sp>
      <p:sp>
        <p:nvSpPr>
          <p:cNvPr id="141" name="Google Shape;141;p3"/>
          <p:cNvSpPr txBox="1"/>
          <p:nvPr/>
        </p:nvSpPr>
        <p:spPr>
          <a:xfrm>
            <a:off x="415750" y="4385975"/>
            <a:ext cx="3893700" cy="1931700"/>
          </a:xfrm>
          <a:prstGeom prst="rect">
            <a:avLst/>
          </a:prstGeom>
          <a:noFill/>
          <a:ln cap="flat" cmpd="sng" w="28575">
            <a:solidFill>
              <a:srgbClr val="073763"/>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s-ES" sz="1500">
                <a:solidFill>
                  <a:srgbClr val="002060"/>
                </a:solidFill>
                <a:latin typeface="Cabin Condensed SemiBold"/>
                <a:ea typeface="Cabin Condensed SemiBold"/>
                <a:cs typeface="Cabin Condensed SemiBold"/>
                <a:sym typeface="Cabin Condensed SemiBold"/>
              </a:rPr>
              <a:t>Trastorno de ansiedad generalizada (TAG):</a:t>
            </a:r>
            <a:r>
              <a:rPr lang="es-ES" sz="1300">
                <a:solidFill>
                  <a:schemeClr val="dk1"/>
                </a:solidFill>
              </a:rPr>
              <a:t> Se </a:t>
            </a:r>
            <a:r>
              <a:rPr lang="es-ES" sz="1300">
                <a:solidFill>
                  <a:schemeClr val="dk1"/>
                </a:solidFill>
              </a:rPr>
              <a:t>caracteriza</a:t>
            </a:r>
            <a:r>
              <a:rPr lang="es-ES" sz="1300">
                <a:solidFill>
                  <a:schemeClr val="dk1"/>
                </a:solidFill>
              </a:rPr>
              <a:t> por la presencia de preocupación excesiva por las cosas cotidianas, evitar o buscar tranquilidad en situaciones en las que el resultado es incierto y estar demasiado preocupado por las cosas que podrían salir mal.</a:t>
            </a:r>
            <a:endParaRPr sz="13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descr="1x/Recurso%205.png" id="146" name="Google Shape;146;p4"/>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47" name="Google Shape;147;p4"/>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48" name="Google Shape;148;p4"/>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49" name="Google Shape;149;p4"/>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50" name="Google Shape;150;p4"/>
          <p:cNvSpPr txBox="1"/>
          <p:nvPr/>
        </p:nvSpPr>
        <p:spPr>
          <a:xfrm>
            <a:off x="425900" y="1636075"/>
            <a:ext cx="3850500" cy="4515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Clr>
                <a:schemeClr val="dk1"/>
              </a:buClr>
              <a:buSzPts val="1100"/>
              <a:buFont typeface="Arial"/>
              <a:buNone/>
            </a:pPr>
            <a:r>
              <a:rPr b="1" lang="es-ES" sz="1300">
                <a:solidFill>
                  <a:schemeClr val="dk1"/>
                </a:solidFill>
              </a:rPr>
              <a:t>Los objetivos de la evaluación son los siguientes:</a:t>
            </a:r>
            <a:endParaRPr b="1" sz="1300">
              <a:solidFill>
                <a:schemeClr val="dk1"/>
              </a:solidFill>
            </a:endParaRPr>
          </a:p>
          <a:p>
            <a:pPr indent="0" lvl="0" marL="0" rtl="0" algn="l">
              <a:lnSpc>
                <a:spcPct val="115000"/>
              </a:lnSpc>
              <a:spcBef>
                <a:spcPts val="600"/>
              </a:spcBef>
              <a:spcAft>
                <a:spcPts val="0"/>
              </a:spcAft>
              <a:buClr>
                <a:schemeClr val="dk1"/>
              </a:buClr>
              <a:buSzPts val="1100"/>
              <a:buFont typeface="Arial"/>
              <a:buNone/>
            </a:pPr>
            <a:r>
              <a:t/>
            </a:r>
            <a:endParaRPr b="1" sz="200">
              <a:solidFill>
                <a:schemeClr val="dk1"/>
              </a:solidFill>
            </a:endParaRPr>
          </a:p>
          <a:p>
            <a:pPr indent="-273685" lvl="0" marL="414019" rtl="0" algn="l">
              <a:lnSpc>
                <a:spcPct val="115000"/>
              </a:lnSpc>
              <a:spcBef>
                <a:spcPts val="5"/>
              </a:spcBef>
              <a:spcAft>
                <a:spcPts val="0"/>
              </a:spcAft>
              <a:buClr>
                <a:schemeClr val="dk1"/>
              </a:buClr>
              <a:buSzPts val="1300"/>
              <a:buFont typeface="Arial"/>
              <a:buChar char="●"/>
            </a:pPr>
            <a:r>
              <a:rPr lang="es-ES" sz="1300">
                <a:solidFill>
                  <a:schemeClr val="dk1"/>
                </a:solidFill>
              </a:rPr>
              <a:t>Establecer una buena relación terapéutica</a:t>
            </a:r>
            <a:endParaRPr sz="1300">
              <a:solidFill>
                <a:schemeClr val="dk1"/>
              </a:solidFill>
            </a:endParaRPr>
          </a:p>
          <a:p>
            <a:pPr indent="-273049" lvl="0" marL="414019" marR="26035" rtl="0" algn="l">
              <a:lnSpc>
                <a:spcPct val="115000"/>
              </a:lnSpc>
              <a:spcBef>
                <a:spcPts val="0"/>
              </a:spcBef>
              <a:spcAft>
                <a:spcPts val="0"/>
              </a:spcAft>
              <a:buClr>
                <a:schemeClr val="dk1"/>
              </a:buClr>
              <a:buSzPts val="1300"/>
              <a:buFont typeface="Arial"/>
              <a:buChar char="●"/>
            </a:pPr>
            <a:r>
              <a:rPr lang="es-ES" sz="1300">
                <a:solidFill>
                  <a:schemeClr val="dk1"/>
                </a:solidFill>
              </a:rPr>
              <a:t>Considerar diagnósticos diferenciales y establecer un diagnóstico primario</a:t>
            </a:r>
            <a:endParaRPr sz="1300">
              <a:solidFill>
                <a:schemeClr val="dk1"/>
              </a:solidFill>
            </a:endParaRPr>
          </a:p>
          <a:p>
            <a:pPr indent="-273049" lvl="0" marL="414019" marR="26035" rtl="0" algn="l">
              <a:lnSpc>
                <a:spcPct val="115000"/>
              </a:lnSpc>
              <a:spcBef>
                <a:spcPts val="0"/>
              </a:spcBef>
              <a:spcAft>
                <a:spcPts val="0"/>
              </a:spcAft>
              <a:buClr>
                <a:schemeClr val="dk1"/>
              </a:buClr>
              <a:buSzPts val="1300"/>
              <a:buFont typeface="Arial"/>
              <a:buChar char="●"/>
            </a:pPr>
            <a:r>
              <a:rPr lang="es-ES" sz="1300">
                <a:solidFill>
                  <a:schemeClr val="dk1"/>
                </a:solidFill>
              </a:rPr>
              <a:t>Identificar trastornos y riesgos comórbidos que puedan afectar el tratamiento y el resultado</a:t>
            </a:r>
            <a:endParaRPr sz="1300">
              <a:solidFill>
                <a:schemeClr val="dk1"/>
              </a:solidFill>
            </a:endParaRPr>
          </a:p>
          <a:p>
            <a:pPr indent="-273685" lvl="0" marL="414019" rtl="0" algn="l">
              <a:lnSpc>
                <a:spcPct val="115000"/>
              </a:lnSpc>
              <a:spcBef>
                <a:spcPts val="0"/>
              </a:spcBef>
              <a:spcAft>
                <a:spcPts val="0"/>
              </a:spcAft>
              <a:buClr>
                <a:schemeClr val="dk1"/>
              </a:buClr>
              <a:buSzPts val="1300"/>
              <a:buFont typeface="Arial"/>
              <a:buChar char="●"/>
            </a:pPr>
            <a:r>
              <a:rPr lang="es-ES" sz="1300">
                <a:solidFill>
                  <a:schemeClr val="dk1"/>
                </a:solidFill>
              </a:rPr>
              <a:t>Para asistir en la planificación del tratamiento</a:t>
            </a:r>
            <a:endParaRPr sz="1300">
              <a:solidFill>
                <a:schemeClr val="dk1"/>
              </a:solidFill>
            </a:endParaRPr>
          </a:p>
          <a:p>
            <a:pPr indent="-273049" lvl="0" marL="414019" marR="245109" rtl="0" algn="l">
              <a:lnSpc>
                <a:spcPct val="115000"/>
              </a:lnSpc>
              <a:spcBef>
                <a:spcPts val="0"/>
              </a:spcBef>
              <a:spcAft>
                <a:spcPts val="0"/>
              </a:spcAft>
              <a:buClr>
                <a:schemeClr val="dk1"/>
              </a:buClr>
              <a:buSzPts val="1300"/>
              <a:buFont typeface="Arial"/>
              <a:buChar char="●"/>
            </a:pPr>
            <a:r>
              <a:rPr lang="es-ES" sz="1300">
                <a:solidFill>
                  <a:schemeClr val="dk1"/>
                </a:solidFill>
              </a:rPr>
              <a:t>Evaluar los factores psicosociales y de estilo de vida que podrían predisponer y perpetuar el trastorno de ansiedad;</a:t>
            </a:r>
            <a:endParaRPr sz="1300">
              <a:solidFill>
                <a:schemeClr val="dk1"/>
              </a:solidFill>
            </a:endParaRPr>
          </a:p>
          <a:p>
            <a:pPr indent="-273049" lvl="0" marL="414019" marR="26035" rtl="0" algn="l">
              <a:lnSpc>
                <a:spcPct val="115000"/>
              </a:lnSpc>
              <a:spcBef>
                <a:spcPts val="0"/>
              </a:spcBef>
              <a:spcAft>
                <a:spcPts val="0"/>
              </a:spcAft>
              <a:buClr>
                <a:schemeClr val="dk1"/>
              </a:buClr>
              <a:buSzPts val="1300"/>
              <a:buFont typeface="Arial"/>
              <a:buChar char="●"/>
            </a:pPr>
            <a:r>
              <a:rPr lang="es-ES" sz="1300">
                <a:solidFill>
                  <a:schemeClr val="dk1"/>
                </a:solidFill>
              </a:rPr>
              <a:t>Evaluar la capacidad del individuo para beneficiarse de material de autoayuda independiente del médico.</a:t>
            </a:r>
            <a:endParaRPr sz="1300">
              <a:solidFill>
                <a:schemeClr val="dk1"/>
              </a:solidFill>
            </a:endParaRPr>
          </a:p>
          <a:p>
            <a:pPr indent="0" lvl="0" marL="414019" marR="245109" rtl="0" algn="l">
              <a:lnSpc>
                <a:spcPct val="150000"/>
              </a:lnSpc>
              <a:spcBef>
                <a:spcPts val="0"/>
              </a:spcBef>
              <a:spcAft>
                <a:spcPts val="0"/>
              </a:spcAft>
              <a:buNone/>
            </a:pPr>
            <a:r>
              <a:t/>
            </a:r>
            <a:endParaRPr sz="1300">
              <a:solidFill>
                <a:schemeClr val="dk1"/>
              </a:solidFill>
            </a:endParaRPr>
          </a:p>
          <a:p>
            <a:pPr indent="0" lvl="0" marL="0" rtl="0" algn="l">
              <a:spcBef>
                <a:spcPts val="0"/>
              </a:spcBef>
              <a:spcAft>
                <a:spcPts val="0"/>
              </a:spcAft>
              <a:buNone/>
            </a:pPr>
            <a:r>
              <a:t/>
            </a:r>
            <a:endParaRPr sz="1500">
              <a:latin typeface="Calibri"/>
              <a:ea typeface="Calibri"/>
              <a:cs typeface="Calibri"/>
              <a:sym typeface="Calibri"/>
            </a:endParaRPr>
          </a:p>
        </p:txBody>
      </p:sp>
      <p:sp>
        <p:nvSpPr>
          <p:cNvPr id="151" name="Google Shape;151;p4"/>
          <p:cNvSpPr txBox="1"/>
          <p:nvPr/>
        </p:nvSpPr>
        <p:spPr>
          <a:xfrm>
            <a:off x="3645000" y="1051075"/>
            <a:ext cx="2138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ES" sz="3200">
                <a:solidFill>
                  <a:srgbClr val="002060"/>
                </a:solidFill>
                <a:latin typeface="Cabin Condensed SemiBold"/>
                <a:ea typeface="Cabin Condensed SemiBold"/>
                <a:cs typeface="Cabin Condensed SemiBold"/>
                <a:sym typeface="Cabin Condensed SemiBold"/>
              </a:rPr>
              <a:t>Evaluación</a:t>
            </a:r>
            <a:endParaRPr sz="3200">
              <a:solidFill>
                <a:srgbClr val="002060"/>
              </a:solidFill>
              <a:latin typeface="Cabin Condensed SemiBold"/>
              <a:ea typeface="Cabin Condensed SemiBold"/>
              <a:cs typeface="Cabin Condensed SemiBold"/>
              <a:sym typeface="Cabin Condensed SemiBold"/>
            </a:endParaRPr>
          </a:p>
        </p:txBody>
      </p:sp>
      <p:pic>
        <p:nvPicPr>
          <p:cNvPr id="152" name="Google Shape;152;p4"/>
          <p:cNvPicPr preferRelativeResize="0"/>
          <p:nvPr/>
        </p:nvPicPr>
        <p:blipFill>
          <a:blip r:embed="rId6">
            <a:alphaModFix/>
          </a:blip>
          <a:stretch>
            <a:fillRect/>
          </a:stretch>
        </p:blipFill>
        <p:spPr>
          <a:xfrm>
            <a:off x="4214550" y="2269725"/>
            <a:ext cx="4580700" cy="2531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14eb7e415ae_0_90"/>
          <p:cNvSpPr txBox="1"/>
          <p:nvPr/>
        </p:nvSpPr>
        <p:spPr>
          <a:xfrm>
            <a:off x="535975" y="1122350"/>
            <a:ext cx="3828300" cy="5056500"/>
          </a:xfrm>
          <a:prstGeom prst="rect">
            <a:avLst/>
          </a:prstGeom>
          <a:noFill/>
          <a:ln>
            <a:noFill/>
          </a:ln>
        </p:spPr>
        <p:txBody>
          <a:bodyPr anchorCtr="0" anchor="t" bIns="91425" lIns="91425" spcFirstLastPara="1" rIns="91425" wrap="square" tIns="91425">
            <a:spAutoFit/>
          </a:bodyPr>
          <a:lstStyle/>
          <a:p>
            <a:pPr indent="0" lvl="0" marL="0" marR="245109" rtl="0" algn="l">
              <a:lnSpc>
                <a:spcPct val="150000"/>
              </a:lnSpc>
              <a:spcBef>
                <a:spcPts val="0"/>
              </a:spcBef>
              <a:spcAft>
                <a:spcPts val="0"/>
              </a:spcAft>
              <a:buClr>
                <a:schemeClr val="dk1"/>
              </a:buClr>
              <a:buSzPts val="1100"/>
              <a:buFont typeface="Arial"/>
              <a:buNone/>
            </a:pPr>
            <a:r>
              <a:t/>
            </a:r>
            <a:endParaRPr sz="6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La naturaleza, severidad y duración de los síntomas.</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Las cogniciones subyacentes.</a:t>
            </a:r>
            <a:endParaRPr sz="1300">
              <a:solidFill>
                <a:schemeClr val="dk1"/>
              </a:solidFill>
            </a:endParaRPr>
          </a:p>
          <a:p>
            <a:pPr indent="-273049" lvl="0" marL="414019" marR="244475" rtl="0" algn="l">
              <a:lnSpc>
                <a:spcPct val="150000"/>
              </a:lnSpc>
              <a:spcBef>
                <a:spcPts val="0"/>
              </a:spcBef>
              <a:spcAft>
                <a:spcPts val="0"/>
              </a:spcAft>
              <a:buClr>
                <a:schemeClr val="dk1"/>
              </a:buClr>
              <a:buSzPts val="1300"/>
              <a:buFont typeface="Arial"/>
              <a:buChar char="●"/>
            </a:pPr>
            <a:r>
              <a:rPr lang="es-ES" sz="1300">
                <a:solidFill>
                  <a:schemeClr val="dk1"/>
                </a:solidFill>
              </a:rPr>
              <a:t>Respuestas conductuales y cognitivas a la ansiedad (p. ej., conductas de evitación, preocupación, búsqueda de tranquilidad, seguridad).</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Precipitantes de la ansiedad.</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El grado de angustia y deterioro funcional.</a:t>
            </a:r>
            <a:endParaRPr sz="1300">
              <a:solidFill>
                <a:schemeClr val="dk1"/>
              </a:solidFill>
            </a:endParaRPr>
          </a:p>
          <a:p>
            <a:pPr indent="-273049" lvl="0" marL="414019" marR="244475" rtl="0" algn="l">
              <a:lnSpc>
                <a:spcPct val="150000"/>
              </a:lnSpc>
              <a:spcBef>
                <a:spcPts val="0"/>
              </a:spcBef>
              <a:spcAft>
                <a:spcPts val="0"/>
              </a:spcAft>
              <a:buClr>
                <a:schemeClr val="dk1"/>
              </a:buClr>
              <a:buSzPts val="1300"/>
              <a:buFont typeface="Arial"/>
              <a:buChar char="●"/>
            </a:pPr>
            <a:r>
              <a:rPr lang="es-ES" sz="1300">
                <a:solidFill>
                  <a:schemeClr val="dk1"/>
                </a:solidFill>
              </a:rPr>
              <a:t>La presencia de trastornos del estado de ánimo comórbidos o trastornos de ansiedad, trastornos por uso de sustancias, trastornos de personalidad o condiciones médicas-</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La presencia de ideación suicida.</a:t>
            </a:r>
            <a:endParaRPr sz="1300">
              <a:solidFill>
                <a:schemeClr val="dk1"/>
              </a:solidFill>
            </a:endParaRPr>
          </a:p>
          <a:p>
            <a:pPr indent="0" lvl="0" marL="0" rtl="0" algn="l">
              <a:lnSpc>
                <a:spcPct val="150000"/>
              </a:lnSpc>
              <a:spcBef>
                <a:spcPts val="0"/>
              </a:spcBef>
              <a:spcAft>
                <a:spcPts val="0"/>
              </a:spcAft>
              <a:buNone/>
            </a:pPr>
            <a:r>
              <a:t/>
            </a:r>
            <a:endParaRPr sz="1500"/>
          </a:p>
        </p:txBody>
      </p:sp>
      <p:sp>
        <p:nvSpPr>
          <p:cNvPr id="159" name="Google Shape;159;g14eb7e415ae_0_90"/>
          <p:cNvSpPr txBox="1"/>
          <p:nvPr/>
        </p:nvSpPr>
        <p:spPr>
          <a:xfrm>
            <a:off x="4922100" y="1260650"/>
            <a:ext cx="3740700" cy="3986700"/>
          </a:xfrm>
          <a:prstGeom prst="rect">
            <a:avLst/>
          </a:prstGeom>
          <a:noFill/>
          <a:ln>
            <a:noFill/>
          </a:ln>
        </p:spPr>
        <p:txBody>
          <a:bodyPr anchorCtr="0" anchor="t" bIns="91425" lIns="91425" spcFirstLastPara="1" rIns="91425" wrap="square" tIns="91425">
            <a:spAutoFit/>
          </a:bodyPr>
          <a:lstStyle/>
          <a:p>
            <a:pPr indent="-273049" lvl="0" marL="414019" marR="244475" rtl="0" algn="l">
              <a:lnSpc>
                <a:spcPct val="150000"/>
              </a:lnSpc>
              <a:spcBef>
                <a:spcPts val="0"/>
              </a:spcBef>
              <a:spcAft>
                <a:spcPts val="0"/>
              </a:spcAft>
              <a:buClr>
                <a:schemeClr val="dk1"/>
              </a:buClr>
              <a:buSzPts val="1300"/>
              <a:buFont typeface="Arial"/>
              <a:buChar char="●"/>
            </a:pPr>
            <a:r>
              <a:rPr lang="es-ES" sz="1300">
                <a:solidFill>
                  <a:schemeClr val="dk1"/>
                </a:solidFill>
              </a:rPr>
              <a:t>Experiencia con tratamientos previos para el trastorno, incluida la respuesta terapéutica y los efectos adversos.</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Antecedentes personales y familiares de trastornos mentales.</a:t>
            </a:r>
            <a:endParaRPr sz="1300">
              <a:solidFill>
                <a:schemeClr val="dk1"/>
              </a:solidFill>
            </a:endParaRPr>
          </a:p>
          <a:p>
            <a:pPr indent="-273049" lvl="0" marL="414019" marR="244475" rtl="0" algn="l">
              <a:lnSpc>
                <a:spcPct val="150000"/>
              </a:lnSpc>
              <a:spcBef>
                <a:spcPts val="0"/>
              </a:spcBef>
              <a:spcAft>
                <a:spcPts val="0"/>
              </a:spcAft>
              <a:buClr>
                <a:schemeClr val="dk1"/>
              </a:buClr>
              <a:buSzPts val="1300"/>
              <a:buFont typeface="Arial"/>
              <a:buChar char="●"/>
            </a:pPr>
            <a:r>
              <a:rPr lang="es-ES" sz="1300">
                <a:solidFill>
                  <a:schemeClr val="dk1"/>
                </a:solidFill>
              </a:rPr>
              <a:t>Vida social y circunstancias (p. ej., calidad de las relaciones interpersonales, presencia en las redes sociales, condiciones de vida, empleo, estatus migratorio).</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Factores que podrían estar manteniendo el trastorno o impidiendo que el individuo se recupere.</a:t>
            </a:r>
            <a:endParaRPr sz="1300">
              <a:solidFill>
                <a:schemeClr val="dk1"/>
              </a:solidFill>
            </a:endParaRPr>
          </a:p>
        </p:txBody>
      </p:sp>
      <p:sp>
        <p:nvSpPr>
          <p:cNvPr id="160" name="Google Shape;160;g14eb7e415ae_0_90"/>
          <p:cNvSpPr txBox="1"/>
          <p:nvPr/>
        </p:nvSpPr>
        <p:spPr>
          <a:xfrm>
            <a:off x="743700" y="419850"/>
            <a:ext cx="7919100" cy="615000"/>
          </a:xfrm>
          <a:prstGeom prst="rect">
            <a:avLst/>
          </a:prstGeom>
          <a:noFill/>
          <a:ln>
            <a:noFill/>
          </a:ln>
        </p:spPr>
        <p:txBody>
          <a:bodyPr anchorCtr="0" anchor="t" bIns="91425" lIns="91425" spcFirstLastPara="1" rIns="91425" wrap="square" tIns="91425">
            <a:spAutoFit/>
          </a:bodyPr>
          <a:lstStyle/>
          <a:p>
            <a:pPr indent="0" lvl="0" marL="0" marR="245109" rtl="0" algn="l">
              <a:lnSpc>
                <a:spcPct val="115000"/>
              </a:lnSpc>
              <a:spcBef>
                <a:spcPts val="0"/>
              </a:spcBef>
              <a:spcAft>
                <a:spcPts val="0"/>
              </a:spcAft>
              <a:buNone/>
            </a:pPr>
            <a:r>
              <a:rPr b="1" lang="es-ES" sz="1300">
                <a:solidFill>
                  <a:schemeClr val="dk1"/>
                </a:solidFill>
              </a:rPr>
              <a:t>El profesional debe desarrollar una valoración biopsicosocial detallada basada en una evaluación integral, por ejemplo:</a:t>
            </a:r>
            <a:endParaRPr b="1" sz="15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pic>
        <p:nvPicPr>
          <p:cNvPr descr="1x/Recurso%205.png" id="165" name="Google Shape;165;p5"/>
          <p:cNvPicPr preferRelativeResize="0"/>
          <p:nvPr/>
        </p:nvPicPr>
        <p:blipFill rotWithShape="1">
          <a:blip r:embed="rId3">
            <a:alphaModFix/>
          </a:blip>
          <a:srcRect b="0" l="0" r="0" t="0"/>
          <a:stretch/>
        </p:blipFill>
        <p:spPr>
          <a:xfrm>
            <a:off x="338401" y="187093"/>
            <a:ext cx="2019123" cy="579120"/>
          </a:xfrm>
          <a:prstGeom prst="rect">
            <a:avLst/>
          </a:prstGeom>
          <a:noFill/>
          <a:ln>
            <a:noFill/>
          </a:ln>
        </p:spPr>
      </p:pic>
      <p:sp>
        <p:nvSpPr>
          <p:cNvPr id="166" name="Google Shape;166;p5"/>
          <p:cNvSpPr/>
          <p:nvPr/>
        </p:nvSpPr>
        <p:spPr>
          <a:xfrm>
            <a:off x="218387" y="764943"/>
            <a:ext cx="2234882" cy="2857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b="1" i="0" lang="es-ES" sz="1000" u="none" cap="none" strike="noStrike">
                <a:solidFill>
                  <a:srgbClr val="4BACC6"/>
                </a:solidFill>
                <a:latin typeface="Arial"/>
                <a:ea typeface="Arial"/>
                <a:cs typeface="Arial"/>
                <a:sym typeface="Arial"/>
              </a:rPr>
              <a:t>Centro de Servicios en Psicología</a:t>
            </a:r>
            <a:endParaRPr b="0" i="0" sz="1000" u="none" cap="none" strike="noStrike">
              <a:solidFill>
                <a:srgbClr val="000000"/>
              </a:solidFill>
              <a:latin typeface="Calibri"/>
              <a:ea typeface="Calibri"/>
              <a:cs typeface="Calibri"/>
              <a:sym typeface="Calibri"/>
            </a:endParaRPr>
          </a:p>
        </p:txBody>
      </p:sp>
      <p:pic>
        <p:nvPicPr>
          <p:cNvPr id="167" name="Google Shape;167;p5"/>
          <p:cNvPicPr preferRelativeResize="0"/>
          <p:nvPr/>
        </p:nvPicPr>
        <p:blipFill rotWithShape="1">
          <a:blip r:embed="rId4">
            <a:alphaModFix/>
          </a:blip>
          <a:srcRect b="49786" l="13192" r="33623" t="44881"/>
          <a:stretch/>
        </p:blipFill>
        <p:spPr>
          <a:xfrm>
            <a:off x="5234684" y="653818"/>
            <a:ext cx="3648075" cy="228600"/>
          </a:xfrm>
          <a:prstGeom prst="rect">
            <a:avLst/>
          </a:prstGeom>
          <a:noFill/>
          <a:ln>
            <a:noFill/>
          </a:ln>
        </p:spPr>
      </p:pic>
      <p:pic>
        <p:nvPicPr>
          <p:cNvPr descr="Resultado de imagen de simbolo de psicología" id="168" name="Google Shape;168;p5"/>
          <p:cNvPicPr preferRelativeResize="0"/>
          <p:nvPr/>
        </p:nvPicPr>
        <p:blipFill rotWithShape="1">
          <a:blip r:embed="rId5">
            <a:alphaModFix/>
          </a:blip>
          <a:srcRect b="24399" l="22600" r="22399" t="24800"/>
          <a:stretch/>
        </p:blipFill>
        <p:spPr>
          <a:xfrm>
            <a:off x="6704709" y="187093"/>
            <a:ext cx="476250" cy="420370"/>
          </a:xfrm>
          <a:prstGeom prst="rect">
            <a:avLst/>
          </a:prstGeom>
          <a:noFill/>
          <a:ln>
            <a:noFill/>
          </a:ln>
        </p:spPr>
      </p:pic>
      <p:sp>
        <p:nvSpPr>
          <p:cNvPr id="169" name="Google Shape;169;p5"/>
          <p:cNvSpPr/>
          <p:nvPr/>
        </p:nvSpPr>
        <p:spPr>
          <a:xfrm>
            <a:off x="338401" y="1272042"/>
            <a:ext cx="5514000" cy="58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2060"/>
              </a:buClr>
              <a:buSzPts val="3200"/>
              <a:buFont typeface="Arial"/>
              <a:buNone/>
            </a:pPr>
            <a:r>
              <a:rPr lang="es-ES" sz="3200">
                <a:solidFill>
                  <a:srgbClr val="002060"/>
                </a:solidFill>
                <a:latin typeface="Cabin Condensed SemiBold"/>
                <a:ea typeface="Cabin Condensed SemiBold"/>
                <a:cs typeface="Cabin Condensed SemiBold"/>
                <a:sym typeface="Cabin Condensed SemiBold"/>
              </a:rPr>
              <a:t>Entrevistas clínicas estructuradas</a:t>
            </a:r>
            <a:endParaRPr b="0" i="0" sz="1800" u="none" cap="none" strike="noStrike">
              <a:solidFill>
                <a:srgbClr val="002060"/>
              </a:solidFill>
              <a:latin typeface="Arial"/>
              <a:ea typeface="Arial"/>
              <a:cs typeface="Arial"/>
              <a:sym typeface="Arial"/>
            </a:endParaRPr>
          </a:p>
        </p:txBody>
      </p:sp>
      <p:sp>
        <p:nvSpPr>
          <p:cNvPr id="170" name="Google Shape;170;p5"/>
          <p:cNvSpPr txBox="1"/>
          <p:nvPr/>
        </p:nvSpPr>
        <p:spPr>
          <a:xfrm>
            <a:off x="514075" y="2001625"/>
            <a:ext cx="4495500" cy="3882000"/>
          </a:xfrm>
          <a:prstGeom prst="rect">
            <a:avLst/>
          </a:prstGeom>
          <a:noFill/>
          <a:ln>
            <a:noFill/>
          </a:ln>
        </p:spPr>
        <p:txBody>
          <a:bodyPr anchorCtr="0" anchor="t" bIns="91425" lIns="91425" spcFirstLastPara="1" rIns="91425" wrap="square" tIns="91425">
            <a:spAutoFit/>
          </a:bodyPr>
          <a:lstStyle/>
          <a:p>
            <a:pPr indent="0" lvl="0" marL="71120" marR="26035" rtl="0" algn="l">
              <a:lnSpc>
                <a:spcPct val="150000"/>
              </a:lnSpc>
              <a:spcBef>
                <a:spcPts val="795"/>
              </a:spcBef>
              <a:spcAft>
                <a:spcPts val="0"/>
              </a:spcAft>
              <a:buClr>
                <a:schemeClr val="dk1"/>
              </a:buClr>
              <a:buSzPts val="1100"/>
              <a:buFont typeface="Arial"/>
              <a:buNone/>
            </a:pPr>
            <a:r>
              <a:rPr lang="es-ES" sz="1300">
                <a:solidFill>
                  <a:schemeClr val="dk1"/>
                </a:solidFill>
              </a:rPr>
              <a:t>Hay cuatro entrevistas diagnósticas que generan un diagnóstico confiable y válido:</a:t>
            </a:r>
            <a:endParaRPr sz="1300">
              <a:solidFill>
                <a:schemeClr val="dk1"/>
              </a:solidFill>
            </a:endParaRPr>
          </a:p>
          <a:p>
            <a:pPr indent="0" lvl="0" marL="71120" marR="26035" rtl="0" algn="l">
              <a:lnSpc>
                <a:spcPct val="150000"/>
              </a:lnSpc>
              <a:spcBef>
                <a:spcPts val="795"/>
              </a:spcBef>
              <a:spcAft>
                <a:spcPts val="0"/>
              </a:spcAft>
              <a:buClr>
                <a:schemeClr val="dk1"/>
              </a:buClr>
              <a:buSzPts val="1100"/>
              <a:buFont typeface="Arial"/>
              <a:buNone/>
            </a:pPr>
            <a:r>
              <a:t/>
            </a:r>
            <a:endParaRPr sz="100">
              <a:solidFill>
                <a:schemeClr val="dk1"/>
              </a:solidFill>
            </a:endParaRPr>
          </a:p>
          <a:p>
            <a:pPr indent="-273049" lvl="0" marL="414019" marR="24130" rtl="0" algn="l">
              <a:lnSpc>
                <a:spcPct val="150000"/>
              </a:lnSpc>
              <a:spcBef>
                <a:spcPts val="0"/>
              </a:spcBef>
              <a:spcAft>
                <a:spcPts val="0"/>
              </a:spcAft>
              <a:buClr>
                <a:schemeClr val="dk1"/>
              </a:buClr>
              <a:buSzPts val="1300"/>
              <a:buFont typeface="Arial"/>
              <a:buChar char="●"/>
            </a:pPr>
            <a:r>
              <a:rPr lang="es-ES" sz="1300">
                <a:solidFill>
                  <a:schemeClr val="dk1"/>
                </a:solidFill>
              </a:rPr>
              <a:t>Entrevista clínica estructurada para los trastornos del eje 1 del DSM-IV (First et al., 1997)-</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Calendario de entrevistas para trastornos de ansiedad (Brown and</a:t>
            </a:r>
            <a:endParaRPr sz="1300">
              <a:solidFill>
                <a:schemeClr val="dk1"/>
              </a:solidFill>
            </a:endParaRPr>
          </a:p>
          <a:p>
            <a:pPr indent="0" lvl="0" marL="414019" rtl="0" algn="l">
              <a:lnSpc>
                <a:spcPct val="150000"/>
              </a:lnSpc>
              <a:spcBef>
                <a:spcPts val="45"/>
              </a:spcBef>
              <a:spcAft>
                <a:spcPts val="0"/>
              </a:spcAft>
              <a:buClr>
                <a:schemeClr val="dk1"/>
              </a:buClr>
              <a:buSzPts val="1100"/>
              <a:buFont typeface="Arial"/>
              <a:buNone/>
            </a:pPr>
            <a:r>
              <a:rPr lang="es-ES" sz="1300">
                <a:solidFill>
                  <a:schemeClr val="dk1"/>
                </a:solidFill>
              </a:rPr>
              <a:t>Barlow, 2014).</a:t>
            </a:r>
            <a:endParaRPr sz="1300">
              <a:solidFill>
                <a:schemeClr val="dk1"/>
              </a:solidFill>
            </a:endParaRPr>
          </a:p>
          <a:p>
            <a:pPr indent="-273049" lvl="0" marL="414019" marR="26669" rtl="0" algn="l">
              <a:lnSpc>
                <a:spcPct val="150000"/>
              </a:lnSpc>
              <a:spcBef>
                <a:spcPts val="0"/>
              </a:spcBef>
              <a:spcAft>
                <a:spcPts val="0"/>
              </a:spcAft>
              <a:buClr>
                <a:schemeClr val="dk1"/>
              </a:buClr>
              <a:buSzPts val="1300"/>
              <a:buFont typeface="Arial"/>
              <a:buChar char="●"/>
            </a:pPr>
            <a:r>
              <a:rPr lang="es-ES" sz="1300">
                <a:solidFill>
                  <a:schemeClr val="dk1"/>
                </a:solidFill>
              </a:rPr>
              <a:t>Entrevista Compuesta Internacional Diagnóstica (Kessler y Üstün, 2004).</a:t>
            </a:r>
            <a:endParaRPr sz="1300">
              <a:solidFill>
                <a:schemeClr val="dk1"/>
              </a:solidFill>
            </a:endParaRPr>
          </a:p>
          <a:p>
            <a:pPr indent="-273685" lvl="0" marL="414019" rtl="0" algn="l">
              <a:lnSpc>
                <a:spcPct val="150000"/>
              </a:lnSpc>
              <a:spcBef>
                <a:spcPts val="0"/>
              </a:spcBef>
              <a:spcAft>
                <a:spcPts val="0"/>
              </a:spcAft>
              <a:buClr>
                <a:schemeClr val="dk1"/>
              </a:buClr>
              <a:buSzPts val="1300"/>
              <a:buFont typeface="Arial"/>
              <a:buChar char="●"/>
            </a:pPr>
            <a:r>
              <a:rPr lang="es-ES" sz="1300">
                <a:solidFill>
                  <a:schemeClr val="dk1"/>
                </a:solidFill>
              </a:rPr>
              <a:t>Entrevista Mini-internacional Neuropsicológica 	</a:t>
            </a:r>
            <a:endParaRPr sz="1300">
              <a:solidFill>
                <a:schemeClr val="dk1"/>
              </a:solidFill>
            </a:endParaRPr>
          </a:p>
          <a:p>
            <a:pPr indent="0" lvl="0" marL="414019" rtl="0" algn="l">
              <a:lnSpc>
                <a:spcPct val="150000"/>
              </a:lnSpc>
              <a:spcBef>
                <a:spcPts val="40"/>
              </a:spcBef>
              <a:spcAft>
                <a:spcPts val="0"/>
              </a:spcAft>
              <a:buClr>
                <a:schemeClr val="dk1"/>
              </a:buClr>
              <a:buSzPts val="1100"/>
              <a:buFont typeface="Arial"/>
              <a:buNone/>
            </a:pPr>
            <a:r>
              <a:rPr lang="es-ES" sz="1300">
                <a:solidFill>
                  <a:schemeClr val="dk1"/>
                </a:solidFill>
              </a:rPr>
              <a:t>(Sheehan et al., 1998).</a:t>
            </a:r>
            <a:endParaRPr sz="1300">
              <a:solidFill>
                <a:schemeClr val="dk1"/>
              </a:solidFill>
            </a:endParaRPr>
          </a:p>
          <a:p>
            <a:pPr indent="0" lvl="0" marL="0" rtl="0" algn="l">
              <a:lnSpc>
                <a:spcPct val="150000"/>
              </a:lnSpc>
              <a:spcBef>
                <a:spcPts val="0"/>
              </a:spcBef>
              <a:spcAft>
                <a:spcPts val="0"/>
              </a:spcAft>
              <a:buNone/>
            </a:pPr>
            <a:r>
              <a:t/>
            </a:r>
            <a:endParaRPr sz="1500"/>
          </a:p>
        </p:txBody>
      </p:sp>
      <p:sp>
        <p:nvSpPr>
          <p:cNvPr id="171" name="Google Shape;171;p5"/>
          <p:cNvSpPr txBox="1"/>
          <p:nvPr/>
        </p:nvSpPr>
        <p:spPr>
          <a:xfrm>
            <a:off x="7481450" y="2313700"/>
            <a:ext cx="1690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pic>
        <p:nvPicPr>
          <p:cNvPr id="172" name="Google Shape;172;p5"/>
          <p:cNvPicPr preferRelativeResize="0"/>
          <p:nvPr/>
        </p:nvPicPr>
        <p:blipFill>
          <a:blip r:embed="rId6">
            <a:alphaModFix/>
          </a:blip>
          <a:stretch>
            <a:fillRect/>
          </a:stretch>
        </p:blipFill>
        <p:spPr>
          <a:xfrm>
            <a:off x="5785437" y="2155737"/>
            <a:ext cx="2546550" cy="25465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2019-10-22T14:47:25Z</dcterms:created>
  <dc:creator>Microsoft Office User</dc:creator>
</cp:coreProperties>
</file>