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6858000" cx="9144000"/>
  <p:notesSz cx="6858000" cy="9144000"/>
  <p:embeddedFontLst>
    <p:embeddedFont>
      <p:font typeface="Oxygen"/>
      <p:regular r:id="rId24"/>
      <p:bold r:id="rId25"/>
    </p:embeddedFont>
    <p:embeddedFont>
      <p:font typeface="Amaranth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0" roundtripDataSignature="AMtx7miklnoBrZxV0vGzRg+8GgLjvVZ6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Oxygen-regular.fntdata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Amaranth-regular.fntdata"/><Relationship Id="rId25" Type="http://schemas.openxmlformats.org/officeDocument/2006/relationships/font" Target="fonts/Oxygen-bold.fntdata"/><Relationship Id="rId28" Type="http://schemas.openxmlformats.org/officeDocument/2006/relationships/font" Target="fonts/Amaranth-italic.fntdata"/><Relationship Id="rId27" Type="http://schemas.openxmlformats.org/officeDocument/2006/relationships/font" Target="fonts/Amaranth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Amaranth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adbb1c20c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4" name="Google Shape;214;gadbb1c20cc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adbb1c20cc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6" name="Google Shape;226;gadbb1c20cc_0_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adbb1c20cc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7" name="Google Shape;237;gadbb1c20cc_0_2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adbb1c20cc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8" name="Google Shape;248;gadbb1c20cc_0_4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ac80215f4c_0_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0" name="Google Shape;260;gac80215f4c_0_8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ac80215f4c_0_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9" name="Google Shape;269;gac80215f4c_0_9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ac80215f4c_0_1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9" name="Google Shape;279;gac80215f4c_0_11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ac80215f4c_0_1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9" name="Google Shape;289;gac80215f4c_0_10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ac80215f4c_0_1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6" name="Google Shape;306;gac80215f4c_0_11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ac80215f4c_0_1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7" name="Google Shape;327;gac80215f4c_0_15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7" name="Google Shape;127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1" name="Google Shape;151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ac80215f4c_0_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gac80215f4c_0_6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ac80215f4c_0_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gac80215f4c_0_7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ac80215f4c_0_1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gac80215f4c_0_12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ac80215f4c_0_2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" name="Google Shape;191;gac80215f4c_0_21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ac80215f4c_0_2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2" name="Google Shape;202;gac80215f4c_0_22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ítulo y objetos">
  <p:cSld name="1_Título y objeto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25" y="0"/>
            <a:ext cx="912194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8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8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28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2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9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9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29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2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0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1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3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de título">
  <p:cSld name="1_Diapositiva de título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4068"/>
            <a:ext cx="91329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1"/>
          <p:cNvSpPr txBox="1"/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2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3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4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2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5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5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25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25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6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Relationship Id="rId6" Type="http://schemas.openxmlformats.org/officeDocument/2006/relationships/image" Target="../media/image9.png"/><Relationship Id="rId7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Relationship Id="rId6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Relationship Id="rId6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Google Shape;93;p1"/>
          <p:cNvCxnSpPr/>
          <p:nvPr/>
        </p:nvCxnSpPr>
        <p:spPr>
          <a:xfrm>
            <a:off x="1017639" y="2595717"/>
            <a:ext cx="7499555" cy="0"/>
          </a:xfrm>
          <a:prstGeom prst="straightConnector1">
            <a:avLst/>
          </a:prstGeom>
          <a:noFill/>
          <a:ln cap="flat" cmpd="sng" w="9525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1x/Recurso%205.png" id="94" name="Google Shape;9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59660" y="5851912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/>
          <p:nvPr/>
        </p:nvSpPr>
        <p:spPr>
          <a:xfrm>
            <a:off x="3039646" y="6429762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1017650" y="878550"/>
            <a:ext cx="74994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6600">
                <a:solidFill>
                  <a:srgbClr val="FFFFFF"/>
                </a:solidFill>
                <a:latin typeface="Amaranth"/>
                <a:ea typeface="Amaranth"/>
                <a:cs typeface="Amaranth"/>
                <a:sym typeface="Amaranth"/>
              </a:rPr>
              <a:t>Depresión</a:t>
            </a:r>
            <a:endParaRPr b="1" sz="6600">
              <a:solidFill>
                <a:srgbClr val="FFFFFF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1017725" y="2612850"/>
            <a:ext cx="7404000" cy="7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FFFFFF"/>
                </a:solidFill>
                <a:latin typeface="Oxygen"/>
                <a:ea typeface="Oxygen"/>
                <a:cs typeface="Oxygen"/>
                <a:sym typeface="Oxygen"/>
              </a:rPr>
              <a:t>Guías de atención para Colombia</a:t>
            </a:r>
            <a:endParaRPr sz="1800">
              <a:solidFill>
                <a:srgbClr val="FFFFFF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FFFFFF"/>
                </a:solidFill>
                <a:latin typeface="Oxygen"/>
                <a:ea typeface="Oxygen"/>
                <a:cs typeface="Oxygen"/>
                <a:sym typeface="Oxygen"/>
              </a:rPr>
              <a:t>Unidad de Atención clínica y psicosocial</a:t>
            </a:r>
            <a:endParaRPr sz="1600">
              <a:solidFill>
                <a:srgbClr val="FFFFFF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16" name="Google Shape;216;gadbb1c20cc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adbb1c20cc_0_0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8" name="Google Shape;218;gadbb1c20cc_0_0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19" name="Google Shape;219;gadbb1c20cc_0_0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gadbb1c20cc_0_0"/>
          <p:cNvSpPr txBox="1"/>
          <p:nvPr/>
        </p:nvSpPr>
        <p:spPr>
          <a:xfrm>
            <a:off x="516825" y="1362000"/>
            <a:ext cx="54948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2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. ¿Tiene la persona depresión 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bipolar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?</a:t>
            </a:r>
            <a:endParaRPr b="1" sz="27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21" name="Google Shape;221;gadbb1c20cc_0_0"/>
          <p:cNvSpPr txBox="1"/>
          <p:nvPr/>
        </p:nvSpPr>
        <p:spPr>
          <a:xfrm>
            <a:off x="606675" y="2510775"/>
            <a:ext cx="6882600" cy="21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Pregunte acerca de episodios anteriores de síntomas maníacos, tales como estado de ánimo extremadamente elevado, expansivo o irritable, aumento de actividad, hablar en exceso, fuga de ideas, menor necesidad de sueño, grandiosidad, distracción extrema, conducta temeraria.</a:t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222" name="Google Shape;222;gadbb1c20cc_0_0"/>
          <p:cNvSpPr txBox="1"/>
          <p:nvPr/>
        </p:nvSpPr>
        <p:spPr>
          <a:xfrm>
            <a:off x="7489275" y="3680850"/>
            <a:ext cx="11856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8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Sí</a:t>
            </a:r>
            <a:endParaRPr b="1" sz="48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23" name="Google Shape;223;gadbb1c20cc_0_0"/>
          <p:cNvSpPr txBox="1"/>
          <p:nvPr/>
        </p:nvSpPr>
        <p:spPr>
          <a:xfrm>
            <a:off x="716025" y="4809475"/>
            <a:ext cx="7959000" cy="13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000" u="sng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La depresión bipolar es probable si la persona tuvo:</a:t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000" u="sng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» 3 o más síntomas maníacos de al menos 1 semana de duración, O</a:t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000" u="sng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» Un diagnóstico de trastorno bipolar previamente establecido</a:t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28" name="Google Shape;228;gadbb1c20cc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gadbb1c20cc_0_13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gadbb1c20cc_0_13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31" name="Google Shape;231;gadbb1c20cc_0_13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gadbb1c20cc_0_13"/>
          <p:cNvSpPr txBox="1"/>
          <p:nvPr/>
        </p:nvSpPr>
        <p:spPr>
          <a:xfrm>
            <a:off x="502475" y="1583688"/>
            <a:ext cx="78906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3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. ¿Tiene la persona depresión 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con</a:t>
            </a:r>
            <a:endParaRPr b="1" sz="32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características psicóticas (ideas delirantes, alucinaciones, estupor)?</a:t>
            </a:r>
            <a:endParaRPr b="1" sz="27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33" name="Google Shape;233;gadbb1c20cc_0_13"/>
          <p:cNvSpPr txBox="1"/>
          <p:nvPr/>
        </p:nvSpPr>
        <p:spPr>
          <a:xfrm>
            <a:off x="606675" y="3572725"/>
            <a:ext cx="68826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Consulta a un especialista en psiquiatría para que acompañe el tratamiento anterior para la depresión moderada-grave.</a:t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234" name="Google Shape;234;gadbb1c20cc_0_13"/>
          <p:cNvSpPr txBox="1"/>
          <p:nvPr/>
        </p:nvSpPr>
        <p:spPr>
          <a:xfrm>
            <a:off x="7489275" y="3680850"/>
            <a:ext cx="11856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8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Sí</a:t>
            </a:r>
            <a:endParaRPr b="1" sz="48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39" name="Google Shape;239;gadbb1c20cc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gadbb1c20cc_0_28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1" name="Google Shape;241;gadbb1c20cc_0_28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42" name="Google Shape;242;gadbb1c20cc_0_28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gadbb1c20cc_0_28"/>
          <p:cNvSpPr txBox="1"/>
          <p:nvPr/>
        </p:nvSpPr>
        <p:spPr>
          <a:xfrm>
            <a:off x="516825" y="1362000"/>
            <a:ext cx="54948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4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. Condiciones concomitantes</a:t>
            </a:r>
            <a:endParaRPr b="1" sz="27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44" name="Google Shape;244;gadbb1c20cc_0_28"/>
          <p:cNvSpPr txBox="1"/>
          <p:nvPr/>
        </p:nvSpPr>
        <p:spPr>
          <a:xfrm>
            <a:off x="606675" y="2510775"/>
            <a:ext cx="6983100" cy="37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» </a:t>
            </a: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(Re)considere el riesgo de suicidio / autolesión</a:t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» (Re)considere la posible presencia de trastorno por consumo de alcohol o por uso de otras sustancias</a:t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» Busque enfermedades médicas concomitantes, especialmente signos / síntomas que sugieran hipotiroidismo, anemia, tumores, enfermedad vascular</a:t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cerebral, hipertensión, diabetes, VIH / SIDA, obesidad o abuso de medicamentos, que pueden causar o exacerbar la depresión (por ejemplo, esteroides)</a:t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245" name="Google Shape;245;gadbb1c20cc_0_28"/>
          <p:cNvSpPr txBox="1"/>
          <p:nvPr/>
        </p:nvSpPr>
        <p:spPr>
          <a:xfrm>
            <a:off x="7489275" y="3680850"/>
            <a:ext cx="11856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8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Sí</a:t>
            </a:r>
            <a:endParaRPr b="1" sz="48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50" name="Google Shape;250;gadbb1c20cc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adbb1c20cc_0_40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2" name="Google Shape;252;gadbb1c20cc_0_40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53" name="Google Shape;253;gadbb1c20cc_0_40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gadbb1c20cc_0_40"/>
          <p:cNvSpPr txBox="1"/>
          <p:nvPr/>
        </p:nvSpPr>
        <p:spPr>
          <a:xfrm>
            <a:off x="516825" y="1743000"/>
            <a:ext cx="60111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5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. 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La persona es una mujer en edad reproductiva</a:t>
            </a:r>
            <a:endParaRPr b="1" sz="32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55" name="Google Shape;255;gadbb1c20cc_0_40"/>
          <p:cNvSpPr txBox="1"/>
          <p:nvPr/>
        </p:nvSpPr>
        <p:spPr>
          <a:xfrm>
            <a:off x="7489275" y="3680850"/>
            <a:ext cx="11856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8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Sí</a:t>
            </a:r>
            <a:endParaRPr b="1" sz="48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56" name="Google Shape;256;gadbb1c20cc_0_40"/>
          <p:cNvSpPr txBox="1"/>
          <p:nvPr/>
        </p:nvSpPr>
        <p:spPr>
          <a:xfrm>
            <a:off x="338400" y="3199075"/>
            <a:ext cx="63663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6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. </a:t>
            </a: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La persona es un niño o adolescente</a:t>
            </a:r>
            <a:endParaRPr b="1" sz="32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57" name="Google Shape;257;gadbb1c20cc_0_40"/>
          <p:cNvSpPr txBox="1"/>
          <p:nvPr/>
        </p:nvSpPr>
        <p:spPr>
          <a:xfrm>
            <a:off x="606675" y="4835275"/>
            <a:ext cx="68826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Consulta a un especialista en psiquiatría para que acompañe el tratamiento anterior para la depresión moderada-grave.</a:t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62" name="Google Shape;262;gac80215f4c_0_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gac80215f4c_0_85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4" name="Google Shape;264;gac80215f4c_0_85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65" name="Google Shape;265;gac80215f4c_0_85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ac80215f4c_0_85"/>
          <p:cNvSpPr txBox="1"/>
          <p:nvPr/>
        </p:nvSpPr>
        <p:spPr>
          <a:xfrm>
            <a:off x="948550" y="1787225"/>
            <a:ext cx="7852500" cy="306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8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Tratamiento y Consejo Psicosocial</a:t>
            </a:r>
            <a:endParaRPr b="1" sz="48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71" name="Google Shape;271;gac80215f4c_0_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gac80215f4c_0_93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3" name="Google Shape;273;gac80215f4c_0_93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74" name="Google Shape;274;gac80215f4c_0_93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gac80215f4c_0_93"/>
          <p:cNvSpPr txBox="1"/>
          <p:nvPr/>
        </p:nvSpPr>
        <p:spPr>
          <a:xfrm>
            <a:off x="861150" y="1648958"/>
            <a:ext cx="7421700" cy="74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Psicoeducación</a:t>
            </a:r>
            <a:endParaRPr b="1" sz="32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7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(para la persona y su familia, según corresponda)</a:t>
            </a:r>
            <a:endParaRPr b="1" sz="27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76" name="Google Shape;276;gac80215f4c_0_93"/>
          <p:cNvSpPr txBox="1"/>
          <p:nvPr/>
        </p:nvSpPr>
        <p:spPr>
          <a:xfrm>
            <a:off x="1422150" y="3005525"/>
            <a:ext cx="6299700" cy="26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700"/>
              <a:buFont typeface="Oxygen"/>
              <a:buChar char="➔"/>
            </a:pPr>
            <a:r>
              <a:rPr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La depresión es un problema muy </a:t>
            </a:r>
            <a:r>
              <a:rPr b="1"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frecuente </a:t>
            </a:r>
            <a:r>
              <a:rPr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que le puede ocurrir a </a:t>
            </a:r>
            <a:r>
              <a:rPr b="1"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cualquier </a:t>
            </a:r>
            <a:r>
              <a:rPr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persona.</a:t>
            </a:r>
            <a:endParaRPr sz="17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6"/>
              </a:buClr>
              <a:buSzPts val="1700"/>
              <a:buFont typeface="Oxygen"/>
              <a:buChar char="➔"/>
            </a:pPr>
            <a:r>
              <a:rPr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Las personas deprimidas tienden a tener </a:t>
            </a:r>
            <a:r>
              <a:rPr b="1"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opiniones negativas </a:t>
            </a:r>
            <a:r>
              <a:rPr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e </a:t>
            </a:r>
            <a:r>
              <a:rPr b="1"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irreales </a:t>
            </a:r>
            <a:r>
              <a:rPr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de sí mismas.</a:t>
            </a:r>
            <a:endParaRPr sz="17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03866"/>
              </a:buClr>
              <a:buSzPts val="1700"/>
              <a:buFont typeface="Oxygen"/>
              <a:buChar char="➔"/>
            </a:pPr>
            <a:r>
              <a:rPr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Es posible el tratamiento efectivo. Generalmente, transcurren por lo menos dos semanas antes de que el tratamiento reduzca la depresión. Es importante la </a:t>
            </a:r>
            <a:r>
              <a:rPr b="1"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adherencia </a:t>
            </a:r>
            <a:r>
              <a:rPr lang="es-ES" sz="17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 cualquier tratamiento prescrito.</a:t>
            </a:r>
            <a:endParaRPr sz="17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81" name="Google Shape;281;gac80215f4c_0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ac80215f4c_0_110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gac80215f4c_0_110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84" name="Google Shape;284;gac80215f4c_0_110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gac80215f4c_0_110"/>
          <p:cNvSpPr txBox="1"/>
          <p:nvPr/>
        </p:nvSpPr>
        <p:spPr>
          <a:xfrm>
            <a:off x="861150" y="1411733"/>
            <a:ext cx="7421700" cy="74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1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Psicoeducación</a:t>
            </a:r>
            <a:endParaRPr b="1" sz="31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6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Es importante recordar:</a:t>
            </a:r>
            <a:endParaRPr b="1" sz="26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86" name="Google Shape;286;gac80215f4c_0_110"/>
          <p:cNvSpPr txBox="1"/>
          <p:nvPr/>
        </p:nvSpPr>
        <p:spPr>
          <a:xfrm>
            <a:off x="1454725" y="2539700"/>
            <a:ext cx="6577500" cy="30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600"/>
              <a:buFont typeface="Oxygen"/>
              <a:buChar char="➔"/>
            </a:pP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La importancia de continuar con las actividades que solían ser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interesantes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o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placenteras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,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independientemente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de si parecen serlo en este momento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6"/>
              </a:buClr>
              <a:buSzPts val="1600"/>
              <a:buFont typeface="Oxygen"/>
              <a:buChar char="➔"/>
            </a:pP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La importancia de tratar de mantener un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ciclo de sueño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 regular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6"/>
              </a:buClr>
              <a:buSzPts val="1600"/>
              <a:buFont typeface="Oxygen"/>
              <a:buChar char="➔"/>
            </a:pP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El beneficio de la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actividad física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 periódica, hasta donde sea posible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6"/>
              </a:buClr>
              <a:buSzPts val="1600"/>
              <a:buFont typeface="Oxygen"/>
              <a:buChar char="➔"/>
            </a:pP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El beneficio de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actividades sociales periódicas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 y la participación en actividades sociales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habituales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.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03866"/>
              </a:buClr>
              <a:buSzPts val="1600"/>
              <a:buFont typeface="Oxygen"/>
              <a:buChar char="➔"/>
            </a:pP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Reconocer los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pensamientos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de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autolesión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o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suicidio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y buscar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ayuda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cuando se presentan.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91" name="Google Shape;291;gac80215f4c_0_1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gac80215f4c_0_101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3" name="Google Shape;293;gac80215f4c_0_101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94" name="Google Shape;294;gac80215f4c_0_101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gac80215f4c_0_101"/>
          <p:cNvSpPr/>
          <p:nvPr/>
        </p:nvSpPr>
        <p:spPr>
          <a:xfrm>
            <a:off x="599938" y="2763456"/>
            <a:ext cx="372900" cy="4365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96" name="Google Shape;296;gac80215f4c_0_101"/>
          <p:cNvSpPr txBox="1"/>
          <p:nvPr/>
        </p:nvSpPr>
        <p:spPr>
          <a:xfrm>
            <a:off x="906525" y="1526533"/>
            <a:ext cx="7421700" cy="74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1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Factores psicosociales</a:t>
            </a:r>
            <a:endParaRPr b="1" sz="31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1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estresantes actuales</a:t>
            </a:r>
            <a:endParaRPr b="1" sz="26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97" name="Google Shape;297;gac80215f4c_0_101"/>
          <p:cNvSpPr txBox="1"/>
          <p:nvPr/>
        </p:nvSpPr>
        <p:spPr>
          <a:xfrm>
            <a:off x="1228075" y="2698350"/>
            <a:ext cx="53151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Oportunidad de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hablar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, preferiblemente en un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área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privada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.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Opinión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sobre las causas de sus síntomas.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298" name="Google Shape;298;gac80215f4c_0_101"/>
          <p:cNvSpPr/>
          <p:nvPr/>
        </p:nvSpPr>
        <p:spPr>
          <a:xfrm>
            <a:off x="956688" y="3591256"/>
            <a:ext cx="372900" cy="4365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99" name="Google Shape;299;gac80215f4c_0_101"/>
          <p:cNvSpPr txBox="1"/>
          <p:nvPr/>
        </p:nvSpPr>
        <p:spPr>
          <a:xfrm>
            <a:off x="1584825" y="3526150"/>
            <a:ext cx="64200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Dificultades sociales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y capacidad para resolver problemas, dificultades para relacionarse, ayuda de servicios /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recursos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comunitarios.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300" name="Google Shape;300;gac80215f4c_0_101"/>
          <p:cNvSpPr/>
          <p:nvPr/>
        </p:nvSpPr>
        <p:spPr>
          <a:xfrm>
            <a:off x="1499350" y="4419056"/>
            <a:ext cx="372900" cy="4365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01" name="Google Shape;301;gac80215f4c_0_101"/>
          <p:cNvSpPr txBox="1"/>
          <p:nvPr/>
        </p:nvSpPr>
        <p:spPr>
          <a:xfrm>
            <a:off x="2127488" y="4353950"/>
            <a:ext cx="6191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Maltrato o abuso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 (violencia doméstica) y descuido (de niños o personas mayores). Contacto con los recursos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legales 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y comunitarios.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302" name="Google Shape;302;gac80215f4c_0_101"/>
          <p:cNvSpPr/>
          <p:nvPr/>
        </p:nvSpPr>
        <p:spPr>
          <a:xfrm>
            <a:off x="1724500" y="5246856"/>
            <a:ext cx="372900" cy="4365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03" name="Google Shape;303;gac80215f4c_0_101"/>
          <p:cNvSpPr txBox="1"/>
          <p:nvPr/>
        </p:nvSpPr>
        <p:spPr>
          <a:xfrm>
            <a:off x="2352638" y="5181750"/>
            <a:ext cx="6191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Identifique los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familiares de apoyo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 e involúcrelos lo más posible y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de manera </a:t>
            </a:r>
            <a:r>
              <a:rPr b="1"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oportuna</a:t>
            </a:r>
            <a:r>
              <a:rPr lang="es-ES" sz="16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.</a:t>
            </a:r>
            <a:endParaRPr sz="16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308" name="Google Shape;308;gac80215f4c_0_1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gac80215f4c_0_119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0" name="Google Shape;310;gac80215f4c_0_119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311" name="Google Shape;311;gac80215f4c_0_119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ac80215f4c_0_119"/>
          <p:cNvSpPr/>
          <p:nvPr/>
        </p:nvSpPr>
        <p:spPr>
          <a:xfrm>
            <a:off x="608935" y="2114750"/>
            <a:ext cx="372900" cy="4365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13" name="Google Shape;313;gac80215f4c_0_119"/>
          <p:cNvSpPr txBox="1"/>
          <p:nvPr/>
        </p:nvSpPr>
        <p:spPr>
          <a:xfrm>
            <a:off x="1161675" y="2025688"/>
            <a:ext cx="3581100" cy="11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Actividades sociales previas (por ejemplo, reuniones familiares, salidas con amigos, visitas a los vecinos, actividades sociales en los sitios de trabajo, deportes,</a:t>
            </a:r>
            <a:endParaRPr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actividades comunitarias).</a:t>
            </a:r>
            <a:endParaRPr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314" name="Google Shape;314;gac80215f4c_0_119"/>
          <p:cNvSpPr/>
          <p:nvPr/>
        </p:nvSpPr>
        <p:spPr>
          <a:xfrm>
            <a:off x="5626241" y="2512862"/>
            <a:ext cx="372900" cy="4365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15" name="Google Shape;315;gac80215f4c_0_119"/>
          <p:cNvSpPr txBox="1"/>
          <p:nvPr/>
        </p:nvSpPr>
        <p:spPr>
          <a:xfrm>
            <a:off x="6043900" y="2454988"/>
            <a:ext cx="2530800" cy="11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Qué actividad física es más atractiva. Apóyele para que aumente gradualmente la cantidad de actividad</a:t>
            </a:r>
            <a:endParaRPr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física.</a:t>
            </a:r>
            <a:endParaRPr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316" name="Google Shape;316;gac80215f4c_0_119"/>
          <p:cNvSpPr txBox="1"/>
          <p:nvPr/>
        </p:nvSpPr>
        <p:spPr>
          <a:xfrm>
            <a:off x="1385975" y="3155788"/>
            <a:ext cx="21492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Fortalezas y habilidades. Motivación</a:t>
            </a:r>
            <a:endParaRPr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317" name="Google Shape;317;gac80215f4c_0_119"/>
          <p:cNvSpPr txBox="1"/>
          <p:nvPr/>
        </p:nvSpPr>
        <p:spPr>
          <a:xfrm>
            <a:off x="522250" y="1457488"/>
            <a:ext cx="32952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5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Redes de apoyo</a:t>
            </a:r>
            <a:endParaRPr b="1" sz="25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318" name="Google Shape;318;gac80215f4c_0_119"/>
          <p:cNvSpPr/>
          <p:nvPr/>
        </p:nvSpPr>
        <p:spPr>
          <a:xfrm>
            <a:off x="784302" y="3183950"/>
            <a:ext cx="372900" cy="4365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19" name="Google Shape;319;gac80215f4c_0_119"/>
          <p:cNvSpPr txBox="1"/>
          <p:nvPr/>
        </p:nvSpPr>
        <p:spPr>
          <a:xfrm>
            <a:off x="5326550" y="2025675"/>
            <a:ext cx="32952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5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Actividad física</a:t>
            </a:r>
            <a:endParaRPr b="1" sz="25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320" name="Google Shape;320;gac80215f4c_0_119"/>
          <p:cNvSpPr txBox="1"/>
          <p:nvPr/>
        </p:nvSpPr>
        <p:spPr>
          <a:xfrm>
            <a:off x="2671425" y="3956825"/>
            <a:ext cx="32952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5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Seguimiento periódico</a:t>
            </a:r>
            <a:endParaRPr b="1" sz="25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321" name="Google Shape;321;gac80215f4c_0_119"/>
          <p:cNvSpPr/>
          <p:nvPr/>
        </p:nvSpPr>
        <p:spPr>
          <a:xfrm>
            <a:off x="2017141" y="4523562"/>
            <a:ext cx="372900" cy="4365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22" name="Google Shape;322;gac80215f4c_0_119"/>
          <p:cNvSpPr txBox="1"/>
          <p:nvPr/>
        </p:nvSpPr>
        <p:spPr>
          <a:xfrm>
            <a:off x="2434800" y="4465688"/>
            <a:ext cx="4352700" cy="5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Personalmente en la clínica, por teléfono, o a través del personal de salud comunitaria).</a:t>
            </a:r>
            <a:endParaRPr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323" name="Google Shape;323;gac80215f4c_0_119"/>
          <p:cNvSpPr/>
          <p:nvPr/>
        </p:nvSpPr>
        <p:spPr>
          <a:xfrm>
            <a:off x="2017141" y="5299437"/>
            <a:ext cx="372900" cy="4365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24" name="Google Shape;324;gac80215f4c_0_119"/>
          <p:cNvSpPr txBox="1"/>
          <p:nvPr/>
        </p:nvSpPr>
        <p:spPr>
          <a:xfrm>
            <a:off x="2434800" y="5241563"/>
            <a:ext cx="4352700" cy="5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Evaluar a la persona para verificar la mejoría.</a:t>
            </a:r>
            <a:endParaRPr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329" name="Google Shape;329;gac80215f4c_0_1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gac80215f4c_0_155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1" name="Google Shape;331;gac80215f4c_0_155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332" name="Google Shape;332;gac80215f4c_0_155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gac80215f4c_0_155"/>
          <p:cNvSpPr txBox="1"/>
          <p:nvPr/>
        </p:nvSpPr>
        <p:spPr>
          <a:xfrm>
            <a:off x="969100" y="1583889"/>
            <a:ext cx="74217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1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Referencias</a:t>
            </a:r>
            <a:endParaRPr b="1" sz="31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334" name="Google Shape;334;gac80215f4c_0_155"/>
          <p:cNvSpPr txBox="1"/>
          <p:nvPr/>
        </p:nvSpPr>
        <p:spPr>
          <a:xfrm>
            <a:off x="575250" y="2533050"/>
            <a:ext cx="3741000" cy="22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32409" lvl="0" marL="137160" rtl="0" algn="l"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500"/>
              <a:buFont typeface="Oxygen"/>
              <a:buChar char="●"/>
            </a:pPr>
            <a:r>
              <a:rPr lang="es-ES" sz="15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APA, (2013). DSM-V. American Psychiatric Association.</a:t>
            </a:r>
            <a:endParaRPr sz="15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232409" lvl="0" marL="137160" rtl="0" algn="l"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500"/>
              <a:buFont typeface="Oxygen"/>
              <a:buChar char="●"/>
            </a:pPr>
            <a:r>
              <a:rPr lang="es-ES" sz="15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MINSALUD, (2013). Guía de práctica clínica. Detección temprana y diagnóstico del episodio depresivo y trastorno depresivo recurrente en adultos. Atención integral de los adultos con diagnóstico de episodio depresivo o trastorno depresivo recurrente. Ministerio de salud y protección social. </a:t>
            </a:r>
            <a:endParaRPr sz="15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232409" lvl="0" marL="137160" rtl="0" algn="l"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500"/>
              <a:buFont typeface="Oxygen"/>
              <a:buChar char="●"/>
            </a:pPr>
            <a:r>
              <a:rPr lang="es-ES" sz="15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OMS, (2010). Guía de Intervención mhGAP. OMS.</a:t>
            </a:r>
            <a:endParaRPr sz="15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pic>
        <p:nvPicPr>
          <p:cNvPr id="335" name="Google Shape;335;gac80215f4c_0_1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30375" y="3281999"/>
            <a:ext cx="2243575" cy="1659025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36" name="Google Shape;336;gac80215f4c_0_15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88075" y="2533038"/>
            <a:ext cx="1695450" cy="2695575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02" name="Google Shape;10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2"/>
          <p:cNvPicPr preferRelativeResize="0"/>
          <p:nvPr/>
        </p:nvPicPr>
        <p:blipFill rotWithShape="1">
          <a:blip r:embed="rId4">
            <a:alphaModFix/>
          </a:blip>
          <a:srcRect b="49786" l="13192" r="33623" t="44881"/>
          <a:stretch/>
        </p:blipFill>
        <p:spPr>
          <a:xfrm>
            <a:off x="5234684" y="653818"/>
            <a:ext cx="3648075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05" name="Google Shape;105;p2"/>
          <p:cNvPicPr preferRelativeResize="0"/>
          <p:nvPr/>
        </p:nvPicPr>
        <p:blipFill rotWithShape="1">
          <a:blip r:embed="rId5">
            <a:alphaModFix/>
          </a:blip>
          <a:srcRect b="24399" l="22600" r="22399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"/>
          <p:cNvSpPr txBox="1"/>
          <p:nvPr/>
        </p:nvSpPr>
        <p:spPr>
          <a:xfrm>
            <a:off x="861162" y="1279299"/>
            <a:ext cx="7421700" cy="51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1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Trastornos depresivos</a:t>
            </a:r>
            <a:endParaRPr b="1" sz="31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1467287" y="1975150"/>
            <a:ext cx="6807000" cy="14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La depresión mayor según el DSM-V (2013),  junto a los demás trastornos depresivos tienen como características en común: </a:t>
            </a:r>
            <a:endParaRPr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s-ES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“la presencia de un ánimo triste, vacío o irritable, acompañado de cambios somático y cognitivos que afectan significativamente la capacidad funcional del individuo”.</a:t>
            </a:r>
            <a:endParaRPr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2823423" y="4152906"/>
            <a:ext cx="372900" cy="5262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9" name="Google Shape;109;p2"/>
          <p:cNvSpPr/>
          <p:nvPr/>
        </p:nvSpPr>
        <p:spPr>
          <a:xfrm>
            <a:off x="457575" y="4152989"/>
            <a:ext cx="372900" cy="5262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0" name="Google Shape;110;p2"/>
          <p:cNvSpPr txBox="1"/>
          <p:nvPr/>
        </p:nvSpPr>
        <p:spPr>
          <a:xfrm>
            <a:off x="3241086" y="4083125"/>
            <a:ext cx="13638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Trastorno de depresión mayor</a:t>
            </a:r>
            <a:endParaRPr sz="13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11" name="Google Shape;111;p2"/>
          <p:cNvSpPr txBox="1"/>
          <p:nvPr/>
        </p:nvSpPr>
        <p:spPr>
          <a:xfrm>
            <a:off x="867501" y="4023173"/>
            <a:ext cx="1919100" cy="7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Trastorno de desregulación disruptiva del estado del ánimo</a:t>
            </a:r>
            <a:endParaRPr sz="13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12" name="Google Shape;112;p2"/>
          <p:cNvSpPr/>
          <p:nvPr/>
        </p:nvSpPr>
        <p:spPr>
          <a:xfrm>
            <a:off x="4927853" y="4188763"/>
            <a:ext cx="372900" cy="5262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3" name="Google Shape;113;p2"/>
          <p:cNvSpPr txBox="1"/>
          <p:nvPr/>
        </p:nvSpPr>
        <p:spPr>
          <a:xfrm>
            <a:off x="5345513" y="4118993"/>
            <a:ext cx="14937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Trastorno depresivo persistente (Distimia)</a:t>
            </a:r>
            <a:endParaRPr sz="13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14" name="Google Shape;114;p2"/>
          <p:cNvSpPr txBox="1"/>
          <p:nvPr/>
        </p:nvSpPr>
        <p:spPr>
          <a:xfrm>
            <a:off x="7331050" y="4118993"/>
            <a:ext cx="13554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Trastorno disfórico premenstrual</a:t>
            </a:r>
            <a:endParaRPr sz="13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861162" y="3314154"/>
            <a:ext cx="7421700" cy="51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5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Tipos</a:t>
            </a:r>
            <a:endParaRPr b="1" sz="25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16" name="Google Shape;116;p2"/>
          <p:cNvSpPr/>
          <p:nvPr/>
        </p:nvSpPr>
        <p:spPr>
          <a:xfrm>
            <a:off x="6957977" y="4152936"/>
            <a:ext cx="372900" cy="5262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7" name="Google Shape;117;p2"/>
          <p:cNvSpPr/>
          <p:nvPr/>
        </p:nvSpPr>
        <p:spPr>
          <a:xfrm>
            <a:off x="2823423" y="5288400"/>
            <a:ext cx="372900" cy="5262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8" name="Google Shape;118;p2"/>
          <p:cNvSpPr/>
          <p:nvPr/>
        </p:nvSpPr>
        <p:spPr>
          <a:xfrm>
            <a:off x="457575" y="5288483"/>
            <a:ext cx="372900" cy="5262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9" name="Google Shape;119;p2"/>
          <p:cNvSpPr txBox="1"/>
          <p:nvPr/>
        </p:nvSpPr>
        <p:spPr>
          <a:xfrm>
            <a:off x="3241097" y="5218630"/>
            <a:ext cx="14937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Trastorno depresivo debido a otra afección médica</a:t>
            </a:r>
            <a:endParaRPr sz="13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20" name="Google Shape;120;p2"/>
          <p:cNvSpPr txBox="1"/>
          <p:nvPr/>
        </p:nvSpPr>
        <p:spPr>
          <a:xfrm>
            <a:off x="867500" y="5158675"/>
            <a:ext cx="2019000" cy="7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Trastorno depresivo inducido por una sustancia/medicamento</a:t>
            </a:r>
            <a:endParaRPr sz="13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21" name="Google Shape;121;p2"/>
          <p:cNvSpPr/>
          <p:nvPr/>
        </p:nvSpPr>
        <p:spPr>
          <a:xfrm>
            <a:off x="4927853" y="5324257"/>
            <a:ext cx="372900" cy="5262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2" name="Google Shape;122;p2"/>
          <p:cNvSpPr txBox="1"/>
          <p:nvPr/>
        </p:nvSpPr>
        <p:spPr>
          <a:xfrm>
            <a:off x="5345500" y="5254487"/>
            <a:ext cx="16674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Otro trastorno depresivo especificado</a:t>
            </a:r>
            <a:endParaRPr sz="13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23" name="Google Shape;123;p2"/>
          <p:cNvSpPr/>
          <p:nvPr/>
        </p:nvSpPr>
        <p:spPr>
          <a:xfrm>
            <a:off x="6957977" y="5288430"/>
            <a:ext cx="372900" cy="5262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4" name="Google Shape;124;p2"/>
          <p:cNvSpPr txBox="1"/>
          <p:nvPr/>
        </p:nvSpPr>
        <p:spPr>
          <a:xfrm>
            <a:off x="7331039" y="5288476"/>
            <a:ext cx="13554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Otro trastorno depresivo no especificado</a:t>
            </a:r>
            <a:endParaRPr sz="13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29" name="Google Shape;12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3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3"/>
          <p:cNvPicPr preferRelativeResize="0"/>
          <p:nvPr/>
        </p:nvPicPr>
        <p:blipFill rotWithShape="1">
          <a:blip r:embed="rId4">
            <a:alphaModFix/>
          </a:blip>
          <a:srcRect b="49786" l="13192" r="33623" t="44881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32" name="Google Shape;132;p3"/>
          <p:cNvPicPr preferRelativeResize="0"/>
          <p:nvPr/>
        </p:nvPicPr>
        <p:blipFill rotWithShape="1">
          <a:blip r:embed="rId5">
            <a:alphaModFix/>
          </a:blip>
          <a:srcRect b="24399" l="22600" r="22399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3"/>
          <p:cNvSpPr/>
          <p:nvPr/>
        </p:nvSpPr>
        <p:spPr>
          <a:xfrm>
            <a:off x="4239430" y="3257396"/>
            <a:ext cx="489600" cy="4656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34" name="Google Shape;134;p3"/>
          <p:cNvSpPr txBox="1"/>
          <p:nvPr/>
        </p:nvSpPr>
        <p:spPr>
          <a:xfrm>
            <a:off x="559575" y="1135976"/>
            <a:ext cx="35436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1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Señales de alerta</a:t>
            </a:r>
            <a:endParaRPr b="1" sz="31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35" name="Google Shape;135;p3"/>
          <p:cNvSpPr txBox="1"/>
          <p:nvPr/>
        </p:nvSpPr>
        <p:spPr>
          <a:xfrm>
            <a:off x="4155865" y="3257382"/>
            <a:ext cx="6567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200">
                <a:solidFill>
                  <a:srgbClr val="FFFFFF"/>
                </a:solidFill>
                <a:latin typeface="Amaranth"/>
                <a:ea typeface="Amaranth"/>
                <a:cs typeface="Amaranth"/>
                <a:sym typeface="Amaranth"/>
              </a:rPr>
              <a:t>04</a:t>
            </a:r>
            <a:endParaRPr b="1" sz="2200">
              <a:solidFill>
                <a:srgbClr val="FFFFFF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36" name="Google Shape;136;p3"/>
          <p:cNvSpPr txBox="1"/>
          <p:nvPr/>
        </p:nvSpPr>
        <p:spPr>
          <a:xfrm>
            <a:off x="1168650" y="2222029"/>
            <a:ext cx="2761500" cy="1038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Poca energía, fatiga, problemas de sueño o apetito.</a:t>
            </a:r>
            <a:endParaRPr sz="19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37" name="Google Shape;137;p3"/>
          <p:cNvSpPr txBox="1"/>
          <p:nvPr/>
        </p:nvSpPr>
        <p:spPr>
          <a:xfrm>
            <a:off x="1168650" y="3544405"/>
            <a:ext cx="2761500" cy="141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Estado de ánimo triste o ansioso en forma persistente, irritabilidad.</a:t>
            </a:r>
            <a:endParaRPr sz="19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38" name="Google Shape;138;p3"/>
          <p:cNvSpPr/>
          <p:nvPr/>
        </p:nvSpPr>
        <p:spPr>
          <a:xfrm>
            <a:off x="4239430" y="2058471"/>
            <a:ext cx="489600" cy="4656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39" name="Google Shape;139;p3"/>
          <p:cNvSpPr txBox="1"/>
          <p:nvPr/>
        </p:nvSpPr>
        <p:spPr>
          <a:xfrm>
            <a:off x="4792145" y="3257396"/>
            <a:ext cx="27615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Múltiples síntomas somáticos sin causa definida</a:t>
            </a:r>
            <a:endParaRPr sz="19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40" name="Google Shape;140;p3"/>
          <p:cNvSpPr txBox="1"/>
          <p:nvPr/>
        </p:nvSpPr>
        <p:spPr>
          <a:xfrm>
            <a:off x="4792145" y="4456272"/>
            <a:ext cx="2944200" cy="169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Dificultades para llevar a cabo su trabajo usual, actividades escolares, domésticas o sociales</a:t>
            </a:r>
            <a:endParaRPr sz="19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41" name="Google Shape;141;p3"/>
          <p:cNvSpPr txBox="1"/>
          <p:nvPr/>
        </p:nvSpPr>
        <p:spPr>
          <a:xfrm>
            <a:off x="4792145" y="1649925"/>
            <a:ext cx="3246600" cy="13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Falta de interés o de placer en actividades que solían ser interesantes o placenteras.</a:t>
            </a:r>
            <a:endParaRPr sz="19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42" name="Google Shape;142;p3"/>
          <p:cNvSpPr txBox="1"/>
          <p:nvPr/>
        </p:nvSpPr>
        <p:spPr>
          <a:xfrm>
            <a:off x="4155865" y="2058471"/>
            <a:ext cx="6567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200">
                <a:solidFill>
                  <a:srgbClr val="FFFFFF"/>
                </a:solidFill>
                <a:latin typeface="Amaranth"/>
                <a:ea typeface="Amaranth"/>
                <a:cs typeface="Amaranth"/>
                <a:sym typeface="Amaranth"/>
              </a:rPr>
              <a:t>03</a:t>
            </a:r>
            <a:endParaRPr b="1" sz="2200">
              <a:solidFill>
                <a:srgbClr val="FFFFFF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43" name="Google Shape;143;p3"/>
          <p:cNvSpPr/>
          <p:nvPr/>
        </p:nvSpPr>
        <p:spPr>
          <a:xfrm>
            <a:off x="4239430" y="4579771"/>
            <a:ext cx="489600" cy="4656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44" name="Google Shape;144;p3"/>
          <p:cNvSpPr txBox="1"/>
          <p:nvPr/>
        </p:nvSpPr>
        <p:spPr>
          <a:xfrm>
            <a:off x="4155865" y="4579757"/>
            <a:ext cx="6567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200">
                <a:solidFill>
                  <a:srgbClr val="FFFFFF"/>
                </a:solidFill>
                <a:latin typeface="Amaranth"/>
                <a:ea typeface="Amaranth"/>
                <a:cs typeface="Amaranth"/>
                <a:sym typeface="Amaranth"/>
              </a:rPr>
              <a:t>05</a:t>
            </a:r>
            <a:endParaRPr b="1" sz="2200">
              <a:solidFill>
                <a:srgbClr val="FFFFFF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45" name="Google Shape;145;p3"/>
          <p:cNvSpPr/>
          <p:nvPr/>
        </p:nvSpPr>
        <p:spPr>
          <a:xfrm>
            <a:off x="643141" y="2221986"/>
            <a:ext cx="489600" cy="4656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46" name="Google Shape;146;p3"/>
          <p:cNvSpPr txBox="1"/>
          <p:nvPr/>
        </p:nvSpPr>
        <p:spPr>
          <a:xfrm>
            <a:off x="559590" y="2221972"/>
            <a:ext cx="6567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200">
                <a:solidFill>
                  <a:srgbClr val="FFFFFF"/>
                </a:solidFill>
                <a:latin typeface="Amaranth"/>
                <a:ea typeface="Amaranth"/>
                <a:cs typeface="Amaranth"/>
                <a:sym typeface="Amaranth"/>
              </a:rPr>
              <a:t>01</a:t>
            </a:r>
            <a:endParaRPr b="1" sz="2200">
              <a:solidFill>
                <a:srgbClr val="FFFFFF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47" name="Google Shape;147;p3"/>
          <p:cNvSpPr/>
          <p:nvPr/>
        </p:nvSpPr>
        <p:spPr>
          <a:xfrm>
            <a:off x="643141" y="3544361"/>
            <a:ext cx="489600" cy="465600"/>
          </a:xfrm>
          <a:prstGeom prst="roundRect">
            <a:avLst>
              <a:gd fmla="val 39014" name="adj"/>
            </a:avLst>
          </a:prstGeom>
          <a:gradFill>
            <a:gsLst>
              <a:gs pos="0">
                <a:srgbClr val="ACE6D6"/>
              </a:gs>
              <a:gs pos="100000">
                <a:srgbClr val="45BCD7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48" name="Google Shape;148;p3"/>
          <p:cNvSpPr txBox="1"/>
          <p:nvPr/>
        </p:nvSpPr>
        <p:spPr>
          <a:xfrm>
            <a:off x="559575" y="3544346"/>
            <a:ext cx="6567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200">
                <a:solidFill>
                  <a:srgbClr val="FFFFFF"/>
                </a:solidFill>
                <a:latin typeface="Amaranth"/>
                <a:ea typeface="Amaranth"/>
                <a:cs typeface="Amaranth"/>
                <a:sym typeface="Amaranth"/>
              </a:rPr>
              <a:t>02</a:t>
            </a:r>
            <a:endParaRPr b="1" sz="2200">
              <a:solidFill>
                <a:srgbClr val="FFFFFF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53" name="Google Shape;15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4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4"/>
          <p:cNvPicPr preferRelativeResize="0"/>
          <p:nvPr/>
        </p:nvPicPr>
        <p:blipFill rotWithShape="1">
          <a:blip r:embed="rId4">
            <a:alphaModFix/>
          </a:blip>
          <a:srcRect b="49786" l="13192" r="33623" t="44881"/>
          <a:stretch/>
        </p:blipFill>
        <p:spPr>
          <a:xfrm>
            <a:off x="5234684" y="653818"/>
            <a:ext cx="3648075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56" name="Google Shape;156;p4"/>
          <p:cNvPicPr preferRelativeResize="0"/>
          <p:nvPr/>
        </p:nvPicPr>
        <p:blipFill rotWithShape="1">
          <a:blip r:embed="rId5">
            <a:alphaModFix/>
          </a:blip>
          <a:srcRect b="24399" l="22600" r="22399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4"/>
          <p:cNvPicPr preferRelativeResize="0"/>
          <p:nvPr/>
        </p:nvPicPr>
        <p:blipFill rotWithShape="1">
          <a:blip r:embed="rId6">
            <a:alphaModFix/>
          </a:blip>
          <a:srcRect b="1352" l="0" r="0" t="1352"/>
          <a:stretch/>
        </p:blipFill>
        <p:spPr>
          <a:xfrm>
            <a:off x="1025950" y="2300925"/>
            <a:ext cx="7206900" cy="3725700"/>
          </a:xfrm>
          <a:prstGeom prst="roundRect">
            <a:avLst>
              <a:gd fmla="val 14788" name="adj"/>
            </a:avLst>
          </a:prstGeom>
          <a:noFill/>
          <a:ln cap="flat" cmpd="sng" w="9525">
            <a:solidFill>
              <a:srgbClr val="89C6CD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8" name="Google Shape;158;p4"/>
          <p:cNvSpPr txBox="1"/>
          <p:nvPr/>
        </p:nvSpPr>
        <p:spPr>
          <a:xfrm>
            <a:off x="447550" y="1249414"/>
            <a:ext cx="3429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0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Criterios CIE-10</a:t>
            </a:r>
            <a:endParaRPr b="1" sz="30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63" name="Google Shape;163;gac80215f4c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gac80215f4c_0_66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gac80215f4c_0_66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66" name="Google Shape;166;gac80215f4c_0_66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gac80215f4c_0_66"/>
          <p:cNvSpPr txBox="1"/>
          <p:nvPr/>
        </p:nvSpPr>
        <p:spPr>
          <a:xfrm>
            <a:off x="447550" y="1249414"/>
            <a:ext cx="3429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0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Criterios CIE-10</a:t>
            </a:r>
            <a:endParaRPr b="1" sz="30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pic>
        <p:nvPicPr>
          <p:cNvPr id="168" name="Google Shape;168;gac80215f4c_0_66"/>
          <p:cNvPicPr preferRelativeResize="0"/>
          <p:nvPr/>
        </p:nvPicPr>
        <p:blipFill rotWithShape="1">
          <a:blip r:embed="rId6">
            <a:alphaModFix/>
          </a:blip>
          <a:srcRect b="49" l="0" r="0" t="49"/>
          <a:stretch/>
        </p:blipFill>
        <p:spPr>
          <a:xfrm>
            <a:off x="1516280" y="1877300"/>
            <a:ext cx="6241200" cy="4311900"/>
          </a:xfrm>
          <a:prstGeom prst="roundRect">
            <a:avLst>
              <a:gd fmla="val 14788" name="adj"/>
            </a:avLst>
          </a:prstGeom>
          <a:noFill/>
          <a:ln cap="flat" cmpd="sng" w="9525">
            <a:solidFill>
              <a:srgbClr val="89C6CD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73" name="Google Shape;173;gac80215f4c_0_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ac80215f4c_0_76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5" name="Google Shape;175;gac80215f4c_0_76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76" name="Google Shape;176;gac80215f4c_0_76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ac80215f4c_0_76"/>
          <p:cNvSpPr txBox="1"/>
          <p:nvPr/>
        </p:nvSpPr>
        <p:spPr>
          <a:xfrm>
            <a:off x="948550" y="1787225"/>
            <a:ext cx="7852500" cy="306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8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Guía de evaluación</a:t>
            </a:r>
            <a:endParaRPr b="1" sz="48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82" name="Google Shape;182;gac80215f4c_0_1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gac80215f4c_0_126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Google Shape;184;gac80215f4c_0_126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85" name="Google Shape;185;gac80215f4c_0_126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ac80215f4c_0_126"/>
          <p:cNvSpPr txBox="1"/>
          <p:nvPr/>
        </p:nvSpPr>
        <p:spPr>
          <a:xfrm>
            <a:off x="516825" y="1362000"/>
            <a:ext cx="54948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1. ¿Tiene la persona depresión moderada grave?</a:t>
            </a:r>
            <a:endParaRPr b="1" sz="27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87" name="Google Shape;187;gac80215f4c_0_126"/>
          <p:cNvSpPr txBox="1"/>
          <p:nvPr/>
        </p:nvSpPr>
        <p:spPr>
          <a:xfrm>
            <a:off x="606675" y="2818075"/>
            <a:ext cx="6882600" cy="29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Durante por lo menos </a:t>
            </a:r>
            <a:r>
              <a:rPr b="1"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2 semanas</a:t>
            </a: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, la persona ha presentado al menos 2 de los siguientes síntomas fundamentales de depresión: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Estado de </a:t>
            </a:r>
            <a:r>
              <a:rPr b="1"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ánimo </a:t>
            </a: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deprimido (la mayor parte del día, casi todos los días), (para niños y adolescentes: ya sea irritabilidad o estado de ánimo deprimido)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Pérdida de interés o de placer por actividades que normalmente son placenteras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Poca energía o se cansa fácilmente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88" name="Google Shape;188;gac80215f4c_0_126"/>
          <p:cNvSpPr txBox="1"/>
          <p:nvPr/>
        </p:nvSpPr>
        <p:spPr>
          <a:xfrm>
            <a:off x="7489275" y="3680850"/>
            <a:ext cx="11856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8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Sí</a:t>
            </a:r>
            <a:endParaRPr b="1" sz="48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93" name="Google Shape;193;gac80215f4c_0_2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ac80215f4c_0_210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5" name="Google Shape;195;gac80215f4c_0_210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96" name="Google Shape;196;gac80215f4c_0_210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ac80215f4c_0_210"/>
          <p:cNvSpPr txBox="1"/>
          <p:nvPr/>
        </p:nvSpPr>
        <p:spPr>
          <a:xfrm>
            <a:off x="516825" y="1362000"/>
            <a:ext cx="54948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1. ¿Tiene la persona depresión moderada grave?</a:t>
            </a:r>
            <a:endParaRPr b="1" sz="27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198" name="Google Shape;198;gac80215f4c_0_210"/>
          <p:cNvSpPr txBox="1"/>
          <p:nvPr/>
        </p:nvSpPr>
        <p:spPr>
          <a:xfrm>
            <a:off x="606675" y="2818075"/>
            <a:ext cx="6882600" cy="29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Durante las últimas </a:t>
            </a:r>
            <a:r>
              <a:rPr b="1"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2 semanas</a:t>
            </a: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, la persona ha presentado por lo menos otros </a:t>
            </a:r>
            <a:r>
              <a:rPr b="1"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3 síntomas</a:t>
            </a: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 de depresión: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Concentración y atención reducida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Disminución de la autoestima y la </a:t>
            </a: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confianza</a:t>
            </a: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 en sí misma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Ideas de culpa y falta de valor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Visión pesimista y sombría del futuro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Ideas o actos de autolesión o suicidio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Alteraciones de sueño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3866"/>
              </a:buClr>
              <a:buSzPts val="1800"/>
              <a:buFont typeface="Oxygen"/>
              <a:buChar char="●"/>
            </a:pPr>
            <a:r>
              <a:rPr lang="es-ES" sz="18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Disminución del apetito</a:t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199" name="Google Shape;199;gac80215f4c_0_210"/>
          <p:cNvSpPr txBox="1"/>
          <p:nvPr/>
        </p:nvSpPr>
        <p:spPr>
          <a:xfrm>
            <a:off x="7489275" y="3680850"/>
            <a:ext cx="11856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8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Sí</a:t>
            </a:r>
            <a:endParaRPr b="1" sz="48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04" name="Google Shape;204;gac80215f4c_0_2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ac80215f4c_0_220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gac80215f4c_0_220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07" name="Google Shape;207;gac80215f4c_0_220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ac80215f4c_0_220"/>
          <p:cNvSpPr txBox="1"/>
          <p:nvPr/>
        </p:nvSpPr>
        <p:spPr>
          <a:xfrm>
            <a:off x="516825" y="1362000"/>
            <a:ext cx="54948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2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1. ¿Tiene la persona depresión moderada grave?</a:t>
            </a:r>
            <a:endParaRPr b="1" sz="27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09" name="Google Shape;209;gac80215f4c_0_220"/>
          <p:cNvSpPr txBox="1"/>
          <p:nvPr/>
        </p:nvSpPr>
        <p:spPr>
          <a:xfrm>
            <a:off x="606675" y="2818075"/>
            <a:ext cx="6882600" cy="8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¿Tiene la persona </a:t>
            </a: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dificultades</a:t>
            </a:r>
            <a:r>
              <a:rPr lang="es-ES" sz="2000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 para llevar a cabo su trabajo usual, actividades escolares, domésticas o sociales?</a:t>
            </a:r>
            <a:endParaRPr sz="2000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210" name="Google Shape;210;gac80215f4c_0_220"/>
          <p:cNvSpPr txBox="1"/>
          <p:nvPr/>
        </p:nvSpPr>
        <p:spPr>
          <a:xfrm>
            <a:off x="7489275" y="3680850"/>
            <a:ext cx="1185600" cy="9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800">
                <a:solidFill>
                  <a:srgbClr val="203866"/>
                </a:solidFill>
                <a:latin typeface="Amaranth"/>
                <a:ea typeface="Amaranth"/>
                <a:cs typeface="Amaranth"/>
                <a:sym typeface="Amaranth"/>
              </a:rPr>
              <a:t>Sí</a:t>
            </a:r>
            <a:endParaRPr b="1" sz="4800">
              <a:solidFill>
                <a:srgbClr val="203866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11" name="Google Shape;211;gac80215f4c_0_220"/>
          <p:cNvSpPr txBox="1"/>
          <p:nvPr/>
        </p:nvSpPr>
        <p:spPr>
          <a:xfrm>
            <a:off x="716025" y="4276075"/>
            <a:ext cx="6882600" cy="8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000" u="sng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Si responde que SÍ a las</a:t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000" u="sng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3 preguntas, entonces:</a:t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000" u="sng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es probable que se</a:t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000" u="sng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trate de depresión</a:t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000" u="sng">
                <a:solidFill>
                  <a:srgbClr val="203866"/>
                </a:solidFill>
                <a:latin typeface="Oxygen"/>
                <a:ea typeface="Oxygen"/>
                <a:cs typeface="Oxygen"/>
                <a:sym typeface="Oxygen"/>
              </a:rPr>
              <a:t>moderada-grave</a:t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000" u="sng">
              <a:solidFill>
                <a:srgbClr val="203866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2019-10-22T14:47:25Z</dcterms:created>
  <dc:creator>Microsoft Office User</dc:creator>
</cp:coreProperties>
</file>