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6" r:id="rId7"/>
    <p:sldId id="265" r:id="rId8"/>
    <p:sldId id="264" r:id="rId9"/>
    <p:sldId id="263" r:id="rId10"/>
    <p:sldId id="262" r:id="rId11"/>
    <p:sldId id="261" r:id="rId12"/>
    <p:sldId id="269" r:id="rId13"/>
    <p:sldId id="268" r:id="rId14"/>
    <p:sldId id="267" r:id="rId15"/>
    <p:sldId id="275" r:id="rId16"/>
    <p:sldId id="270" r:id="rId17"/>
    <p:sldId id="274" r:id="rId18"/>
    <p:sldId id="271" r:id="rId19"/>
    <p:sldId id="273" r:id="rId20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5" roundtripDataSignature="AMtx7mgoF2bAymcCeZe7Hx92W/h4ekDFJ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A8C627F-E037-4458-B405-F947D5CFB38C}">
  <a:tblStyle styleId="{7A8C627F-E037-4458-B405-F947D5CFB38C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4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" name="Google Shape;9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811852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749137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734256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538108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999528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967881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0081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861946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13398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501505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402915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956478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472827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907013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199053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8234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ítulo y objetos">
  <p:cSld name="1_Título y objeto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025" y="0"/>
            <a:ext cx="912194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8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8"/>
          <p:cNvSpPr txBox="1">
            <a:spLocks noGrp="1"/>
          </p:cNvSpPr>
          <p:nvPr>
            <p:ph type="body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5" name="Google Shape;65;p28"/>
          <p:cNvSpPr txBox="1">
            <a:spLocks noGrp="1"/>
          </p:cNvSpPr>
          <p:nvPr>
            <p:ph type="body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6" name="Google Shape;66;p28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8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8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9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9"/>
          <p:cNvSpPr>
            <a:spLocks noGrp="1"/>
          </p:cNvSpPr>
          <p:nvPr>
            <p:ph type="pic" idx="2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Google Shape;72;p29"/>
          <p:cNvSpPr txBox="1">
            <a:spLocks noGrp="1"/>
          </p:cNvSpPr>
          <p:nvPr>
            <p:ph type="body" idx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3" name="Google Shape;73;p2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0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0"/>
          <p:cNvSpPr txBox="1">
            <a:spLocks noGrp="1"/>
          </p:cNvSpPr>
          <p:nvPr>
            <p:ph type="body" idx="1"/>
          </p:nvPr>
        </p:nvSpPr>
        <p:spPr>
          <a:xfrm rot="5400000">
            <a:off x="2396331" y="57944"/>
            <a:ext cx="4351338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30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30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30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31"/>
          <p:cNvSpPr txBox="1">
            <a:spLocks noGrp="1"/>
          </p:cNvSpPr>
          <p:nvPr>
            <p:ph type="title"/>
          </p:nvPr>
        </p:nvSpPr>
        <p:spPr>
          <a:xfrm rot="5400000">
            <a:off x="4623593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31"/>
          <p:cNvSpPr txBox="1">
            <a:spLocks noGrp="1"/>
          </p:cNvSpPr>
          <p:nvPr>
            <p:ph type="body" idx="1"/>
          </p:nvPr>
        </p:nvSpPr>
        <p:spPr>
          <a:xfrm rot="5400000">
            <a:off x="623093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3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3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iapositiva de título">
  <p:cSld name="1_Diapositiva de título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4068"/>
            <a:ext cx="913297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1"/>
          <p:cNvSpPr txBox="1"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1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" name="Google Shape;22;p2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2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2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22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2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2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3"/>
          <p:cNvSpPr txBox="1"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3"/>
          <p:cNvSpPr txBox="1"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2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4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4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4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24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4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4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5"/>
          <p:cNvSpPr txBox="1"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5"/>
          <p:cNvSpPr txBox="1"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25"/>
          <p:cNvSpPr txBox="1">
            <a:spLocks noGrp="1"/>
          </p:cNvSpPr>
          <p:nvPr>
            <p:ph type="body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25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25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25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5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5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6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6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6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6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8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8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Google Shape;95;p1"/>
          <p:cNvCxnSpPr/>
          <p:nvPr/>
        </p:nvCxnSpPr>
        <p:spPr>
          <a:xfrm>
            <a:off x="1017639" y="2595717"/>
            <a:ext cx="7499555" cy="0"/>
          </a:xfrm>
          <a:prstGeom prst="straightConnector1">
            <a:avLst/>
          </a:prstGeom>
          <a:noFill/>
          <a:ln w="9525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" name="image35.png" descr="1x/Recurso%205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3159660" y="5851912"/>
            <a:ext cx="2019123" cy="579120"/>
          </a:xfrm>
          <a:prstGeom prst="rect">
            <a:avLst/>
          </a:prstGeom>
          <a:ln/>
        </p:spPr>
      </p:pic>
      <p:sp>
        <p:nvSpPr>
          <p:cNvPr id="10" name="Rectángulo 9"/>
          <p:cNvSpPr/>
          <p:nvPr/>
        </p:nvSpPr>
        <p:spPr>
          <a:xfrm>
            <a:off x="3039646" y="6429762"/>
            <a:ext cx="2234882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sz="1000" b="1" dirty="0">
                <a:solidFill>
                  <a:srgbClr val="4BACC6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Centro de Servicios en Psicología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680" y="849198"/>
            <a:ext cx="8303472" cy="1280271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1538612" y="2761504"/>
            <a:ext cx="69093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>
                <a:solidFill>
                  <a:schemeClr val="bg1"/>
                </a:solidFill>
                <a:latin typeface="Arial "/>
              </a:rPr>
              <a:t>Trastornos de la conducta</a:t>
            </a:r>
            <a:endParaRPr lang="es-CO" sz="4000" dirty="0">
              <a:solidFill>
                <a:schemeClr val="bg1"/>
              </a:solidFill>
              <a:latin typeface="Arial 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394853" y="4492382"/>
            <a:ext cx="65878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dirty="0">
                <a:solidFill>
                  <a:schemeClr val="bg1"/>
                </a:solidFill>
              </a:rPr>
              <a:t>Unidad de Atención Clínico y Psicosocial</a:t>
            </a:r>
          </a:p>
          <a:p>
            <a:r>
              <a:rPr lang="es-CO" sz="2400" dirty="0" smtClean="0">
                <a:solidFill>
                  <a:schemeClr val="bg1"/>
                </a:solidFill>
              </a:rPr>
              <a:t>Practicante</a:t>
            </a:r>
            <a:r>
              <a:rPr lang="es-CO" sz="2400" dirty="0">
                <a:solidFill>
                  <a:schemeClr val="bg1"/>
                </a:solidFill>
              </a:rPr>
              <a:t>: Michel Vanesa Vera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35.png" descr="1x/Recurso%205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338401" y="187093"/>
            <a:ext cx="2019123" cy="579120"/>
          </a:xfrm>
          <a:prstGeom prst="rect">
            <a:avLst/>
          </a:prstGeom>
          <a:ln/>
        </p:spPr>
      </p:pic>
      <p:sp>
        <p:nvSpPr>
          <p:cNvPr id="14" name="Rectángulo 13"/>
          <p:cNvSpPr/>
          <p:nvPr/>
        </p:nvSpPr>
        <p:spPr>
          <a:xfrm>
            <a:off x="218387" y="764943"/>
            <a:ext cx="2234882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sz="1000" b="1" dirty="0">
                <a:solidFill>
                  <a:srgbClr val="4BACC6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Centro de Servicios en Psicología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image11.png"/>
          <p:cNvPicPr/>
          <p:nvPr/>
        </p:nvPicPr>
        <p:blipFill>
          <a:blip r:embed="rId4"/>
          <a:srcRect l="13192" t="44882" r="33623" b="49786"/>
          <a:stretch>
            <a:fillRect/>
          </a:stretch>
        </p:blipFill>
        <p:spPr>
          <a:xfrm>
            <a:off x="5234684" y="653818"/>
            <a:ext cx="3648075" cy="228600"/>
          </a:xfrm>
          <a:prstGeom prst="rect">
            <a:avLst/>
          </a:prstGeom>
          <a:ln/>
        </p:spPr>
      </p:pic>
      <p:pic>
        <p:nvPicPr>
          <p:cNvPr id="16" name="image24.jpg" descr="Resultado de imagen de simbolo de psicología"/>
          <p:cNvPicPr/>
          <p:nvPr/>
        </p:nvPicPr>
        <p:blipFill>
          <a:blip r:embed="rId5"/>
          <a:srcRect l="22600" t="24800" r="22399" b="24400"/>
          <a:stretch>
            <a:fillRect/>
          </a:stretch>
        </p:blipFill>
        <p:spPr>
          <a:xfrm>
            <a:off x="6704709" y="187093"/>
            <a:ext cx="476250" cy="420370"/>
          </a:xfrm>
          <a:prstGeom prst="rect">
            <a:avLst/>
          </a:prstGeom>
          <a:ln/>
        </p:spPr>
      </p:pic>
      <p:sp>
        <p:nvSpPr>
          <p:cNvPr id="3" name="Rectángulo 2"/>
          <p:cNvSpPr/>
          <p:nvPr/>
        </p:nvSpPr>
        <p:spPr>
          <a:xfrm>
            <a:off x="275873" y="1095818"/>
            <a:ext cx="37144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CO" sz="3200" dirty="0">
                <a:solidFill>
                  <a:srgbClr val="002060"/>
                </a:solidFill>
              </a:rPr>
              <a:t>Guía de evaluación</a:t>
            </a:r>
            <a:endParaRPr lang="es-CO" sz="3200" dirty="0">
              <a:solidFill>
                <a:srgbClr val="002060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75873" y="1775237"/>
            <a:ext cx="80297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dirty="0">
                <a:latin typeface="News Cycle"/>
              </a:rPr>
              <a:t>Cumplimiento de 3 o más síntomas para su diagnostico según el </a:t>
            </a:r>
            <a:r>
              <a:rPr lang="es-MX" sz="2000" dirty="0" smtClean="0">
                <a:latin typeface="News Cycle"/>
              </a:rPr>
              <a:t>DSM5.</a:t>
            </a:r>
            <a:endParaRPr lang="es-CO" sz="2000" dirty="0">
              <a:latin typeface="News Cycle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6"/>
          <a:srcRect l="39918" t="24558" r="37824" b="10226"/>
          <a:stretch/>
        </p:blipFill>
        <p:spPr>
          <a:xfrm>
            <a:off x="2791508" y="2414807"/>
            <a:ext cx="2791874" cy="3973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087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35.png" descr="1x/Recurso%205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338401" y="187093"/>
            <a:ext cx="2019123" cy="579120"/>
          </a:xfrm>
          <a:prstGeom prst="rect">
            <a:avLst/>
          </a:prstGeom>
          <a:ln/>
        </p:spPr>
      </p:pic>
      <p:sp>
        <p:nvSpPr>
          <p:cNvPr id="14" name="Rectángulo 13"/>
          <p:cNvSpPr/>
          <p:nvPr/>
        </p:nvSpPr>
        <p:spPr>
          <a:xfrm>
            <a:off x="218387" y="764943"/>
            <a:ext cx="2234882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sz="1000" b="1" dirty="0">
                <a:solidFill>
                  <a:srgbClr val="4BACC6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Centro de Servicios en Psicología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image11.png"/>
          <p:cNvPicPr/>
          <p:nvPr/>
        </p:nvPicPr>
        <p:blipFill>
          <a:blip r:embed="rId4"/>
          <a:srcRect l="13192" t="44882" r="33623" b="49786"/>
          <a:stretch>
            <a:fillRect/>
          </a:stretch>
        </p:blipFill>
        <p:spPr>
          <a:xfrm>
            <a:off x="5234684" y="653818"/>
            <a:ext cx="3648075" cy="228600"/>
          </a:xfrm>
          <a:prstGeom prst="rect">
            <a:avLst/>
          </a:prstGeom>
          <a:ln/>
        </p:spPr>
      </p:pic>
      <p:pic>
        <p:nvPicPr>
          <p:cNvPr id="16" name="image24.jpg" descr="Resultado de imagen de simbolo de psicología"/>
          <p:cNvPicPr/>
          <p:nvPr/>
        </p:nvPicPr>
        <p:blipFill>
          <a:blip r:embed="rId5"/>
          <a:srcRect l="22600" t="24800" r="22399" b="24400"/>
          <a:stretch>
            <a:fillRect/>
          </a:stretch>
        </p:blipFill>
        <p:spPr>
          <a:xfrm>
            <a:off x="6704709" y="187093"/>
            <a:ext cx="476250" cy="420370"/>
          </a:xfrm>
          <a:prstGeom prst="rect">
            <a:avLst/>
          </a:prstGeom>
          <a:ln/>
        </p:spPr>
      </p:pic>
      <p:sp>
        <p:nvSpPr>
          <p:cNvPr id="2" name="Rectángulo 1"/>
          <p:cNvSpPr/>
          <p:nvPr/>
        </p:nvSpPr>
        <p:spPr>
          <a:xfrm>
            <a:off x="218387" y="1259926"/>
            <a:ext cx="37144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CO" sz="3200" dirty="0">
                <a:solidFill>
                  <a:srgbClr val="002060"/>
                </a:solidFill>
              </a:rPr>
              <a:t>Guía de evaluación</a:t>
            </a:r>
            <a:endParaRPr lang="es-CO" sz="3200" dirty="0">
              <a:solidFill>
                <a:srgbClr val="00206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18387" y="2053934"/>
            <a:ext cx="8260595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381000" algn="just">
              <a:lnSpc>
                <a:spcPct val="115000"/>
              </a:lnSpc>
              <a:spcBef>
                <a:spcPts val="600"/>
              </a:spcBef>
              <a:buClr>
                <a:srgbClr val="00A4CA"/>
              </a:buClr>
              <a:buSzPts val="2400"/>
              <a:buFont typeface="News Cycle"/>
              <a:buChar char="•"/>
            </a:pPr>
            <a:r>
              <a:rPr lang="es-CO" sz="2000" dirty="0">
                <a:solidFill>
                  <a:schemeClr val="tx1"/>
                </a:solidFill>
                <a:latin typeface="News Cycle"/>
                <a:sym typeface="News Cycle"/>
              </a:rPr>
              <a:t>¿Muestra el individuo evidencia de otros trastornos de conducta?</a:t>
            </a:r>
            <a:endParaRPr lang="es-CO" sz="2000" dirty="0">
              <a:solidFill>
                <a:schemeClr val="tx1"/>
              </a:solidFill>
              <a:latin typeface="News Cycle"/>
              <a:sym typeface="News Cycle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6"/>
          <a:srcRect l="4906" t="32206" r="51490" b="15427"/>
          <a:stretch/>
        </p:blipFill>
        <p:spPr>
          <a:xfrm>
            <a:off x="1734950" y="2709443"/>
            <a:ext cx="5227468" cy="3449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3907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35.png" descr="1x/Recurso%205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338401" y="187093"/>
            <a:ext cx="2019123" cy="579120"/>
          </a:xfrm>
          <a:prstGeom prst="rect">
            <a:avLst/>
          </a:prstGeom>
          <a:ln/>
        </p:spPr>
      </p:pic>
      <p:sp>
        <p:nvSpPr>
          <p:cNvPr id="14" name="Rectángulo 13"/>
          <p:cNvSpPr/>
          <p:nvPr/>
        </p:nvSpPr>
        <p:spPr>
          <a:xfrm>
            <a:off x="218387" y="764943"/>
            <a:ext cx="2234882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sz="1000" b="1" dirty="0">
                <a:solidFill>
                  <a:srgbClr val="4BACC6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Centro de Servicios en Psicología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image11.png"/>
          <p:cNvPicPr/>
          <p:nvPr/>
        </p:nvPicPr>
        <p:blipFill>
          <a:blip r:embed="rId4"/>
          <a:srcRect l="13192" t="44882" r="33623" b="49786"/>
          <a:stretch>
            <a:fillRect/>
          </a:stretch>
        </p:blipFill>
        <p:spPr>
          <a:xfrm>
            <a:off x="5234684" y="653818"/>
            <a:ext cx="3648075" cy="228600"/>
          </a:xfrm>
          <a:prstGeom prst="rect">
            <a:avLst/>
          </a:prstGeom>
          <a:ln/>
        </p:spPr>
      </p:pic>
      <p:pic>
        <p:nvPicPr>
          <p:cNvPr id="16" name="image24.jpg" descr="Resultado de imagen de simbolo de psicología"/>
          <p:cNvPicPr/>
          <p:nvPr/>
        </p:nvPicPr>
        <p:blipFill>
          <a:blip r:embed="rId5"/>
          <a:srcRect l="22600" t="24800" r="22399" b="24400"/>
          <a:stretch>
            <a:fillRect/>
          </a:stretch>
        </p:blipFill>
        <p:spPr>
          <a:xfrm>
            <a:off x="6704709" y="187093"/>
            <a:ext cx="476250" cy="420370"/>
          </a:xfrm>
          <a:prstGeom prst="rect">
            <a:avLst/>
          </a:prstGeom>
          <a:ln/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8386" y="1137296"/>
            <a:ext cx="3987130" cy="853514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338401" y="2035081"/>
            <a:ext cx="84207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s-MX" sz="2000" dirty="0">
                <a:latin typeface="News Cycle"/>
              </a:rPr>
              <a:t>Cumplimiento de 3 o más síntomas para su diagnostico</a:t>
            </a:r>
            <a:endParaRPr lang="es-CO" sz="2000" dirty="0">
              <a:latin typeface="News Cycle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7"/>
          <a:srcRect l="43790" t="20255" r="30899" b="11730"/>
          <a:stretch/>
        </p:blipFill>
        <p:spPr>
          <a:xfrm>
            <a:off x="2633589" y="2490947"/>
            <a:ext cx="3143853" cy="3804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3305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35.png" descr="1x/Recurso%205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338401" y="187093"/>
            <a:ext cx="2019123" cy="579120"/>
          </a:xfrm>
          <a:prstGeom prst="rect">
            <a:avLst/>
          </a:prstGeom>
          <a:ln/>
        </p:spPr>
      </p:pic>
      <p:sp>
        <p:nvSpPr>
          <p:cNvPr id="14" name="Rectángulo 13"/>
          <p:cNvSpPr/>
          <p:nvPr/>
        </p:nvSpPr>
        <p:spPr>
          <a:xfrm>
            <a:off x="218387" y="764943"/>
            <a:ext cx="2234882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sz="1000" b="1" dirty="0">
                <a:solidFill>
                  <a:srgbClr val="4BACC6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Centro de Servicios en Psicología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image11.png"/>
          <p:cNvPicPr/>
          <p:nvPr/>
        </p:nvPicPr>
        <p:blipFill>
          <a:blip r:embed="rId4"/>
          <a:srcRect l="13192" t="44882" r="33623" b="49786"/>
          <a:stretch>
            <a:fillRect/>
          </a:stretch>
        </p:blipFill>
        <p:spPr>
          <a:xfrm>
            <a:off x="5234684" y="653818"/>
            <a:ext cx="3648075" cy="228600"/>
          </a:xfrm>
          <a:prstGeom prst="rect">
            <a:avLst/>
          </a:prstGeom>
          <a:ln/>
        </p:spPr>
      </p:pic>
      <p:pic>
        <p:nvPicPr>
          <p:cNvPr id="16" name="image24.jpg" descr="Resultado de imagen de simbolo de psicología"/>
          <p:cNvPicPr/>
          <p:nvPr/>
        </p:nvPicPr>
        <p:blipFill>
          <a:blip r:embed="rId5"/>
          <a:srcRect l="22600" t="24800" r="22399" b="24400"/>
          <a:stretch>
            <a:fillRect/>
          </a:stretch>
        </p:blipFill>
        <p:spPr>
          <a:xfrm>
            <a:off x="6704709" y="187093"/>
            <a:ext cx="476250" cy="420370"/>
          </a:xfrm>
          <a:prstGeom prst="rect">
            <a:avLst/>
          </a:prstGeom>
          <a:ln/>
        </p:spPr>
      </p:pic>
      <p:sp>
        <p:nvSpPr>
          <p:cNvPr id="2" name="Rectángulo 1"/>
          <p:cNvSpPr/>
          <p:nvPr/>
        </p:nvSpPr>
        <p:spPr>
          <a:xfrm>
            <a:off x="338401" y="1336155"/>
            <a:ext cx="37144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CO" sz="3200" dirty="0">
                <a:solidFill>
                  <a:srgbClr val="002060"/>
                </a:solidFill>
              </a:rPr>
              <a:t>Guía de evaluación</a:t>
            </a:r>
            <a:endParaRPr lang="es-CO" sz="3200" dirty="0">
              <a:solidFill>
                <a:srgbClr val="002060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59723" y="2222208"/>
            <a:ext cx="855780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381000" algn="just">
              <a:lnSpc>
                <a:spcPct val="115000"/>
              </a:lnSpc>
              <a:spcBef>
                <a:spcPts val="600"/>
              </a:spcBef>
              <a:buClr>
                <a:srgbClr val="00A4CA"/>
              </a:buClr>
              <a:buSzPts val="2400"/>
              <a:buFont typeface="News Cycle"/>
              <a:buChar char="•"/>
            </a:pPr>
            <a:r>
              <a:rPr lang="es-CO" sz="2000" dirty="0">
                <a:solidFill>
                  <a:schemeClr val="tx1"/>
                </a:solidFill>
                <a:latin typeface="News Cycle"/>
                <a:sym typeface="News Cycle"/>
              </a:rPr>
              <a:t>¿Es la conducta inadecuada de la persona una reacción al miedo o al trauma?</a:t>
            </a:r>
            <a:endParaRPr lang="es-CO" sz="2000" dirty="0">
              <a:solidFill>
                <a:schemeClr val="tx1"/>
              </a:solidFill>
              <a:latin typeface="News Cycle"/>
              <a:sym typeface="News Cycle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0650" y="3315797"/>
            <a:ext cx="7318602" cy="2239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12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35.png" descr="1x/Recurso%205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338401" y="187093"/>
            <a:ext cx="2019123" cy="579120"/>
          </a:xfrm>
          <a:prstGeom prst="rect">
            <a:avLst/>
          </a:prstGeom>
          <a:ln/>
        </p:spPr>
      </p:pic>
      <p:sp>
        <p:nvSpPr>
          <p:cNvPr id="14" name="Rectángulo 13"/>
          <p:cNvSpPr/>
          <p:nvPr/>
        </p:nvSpPr>
        <p:spPr>
          <a:xfrm>
            <a:off x="218387" y="764943"/>
            <a:ext cx="2234882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sz="1000" b="1" dirty="0">
                <a:solidFill>
                  <a:srgbClr val="4BACC6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Centro de Servicios en Psicología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image11.png"/>
          <p:cNvPicPr/>
          <p:nvPr/>
        </p:nvPicPr>
        <p:blipFill>
          <a:blip r:embed="rId4"/>
          <a:srcRect l="13192" t="44882" r="33623" b="49786"/>
          <a:stretch>
            <a:fillRect/>
          </a:stretch>
        </p:blipFill>
        <p:spPr>
          <a:xfrm>
            <a:off x="5234684" y="653818"/>
            <a:ext cx="3648075" cy="228600"/>
          </a:xfrm>
          <a:prstGeom prst="rect">
            <a:avLst/>
          </a:prstGeom>
          <a:ln/>
        </p:spPr>
      </p:pic>
      <p:pic>
        <p:nvPicPr>
          <p:cNvPr id="16" name="image24.jpg" descr="Resultado de imagen de simbolo de psicología"/>
          <p:cNvPicPr/>
          <p:nvPr/>
        </p:nvPicPr>
        <p:blipFill>
          <a:blip r:embed="rId5"/>
          <a:srcRect l="22600" t="24800" r="22399" b="24400"/>
          <a:stretch>
            <a:fillRect/>
          </a:stretch>
        </p:blipFill>
        <p:spPr>
          <a:xfrm>
            <a:off x="6704709" y="187093"/>
            <a:ext cx="476250" cy="420370"/>
          </a:xfrm>
          <a:prstGeom prst="rect">
            <a:avLst/>
          </a:prstGeom>
          <a:ln/>
        </p:spPr>
      </p:pic>
      <p:sp>
        <p:nvSpPr>
          <p:cNvPr id="3" name="Rectángulo 2"/>
          <p:cNvSpPr/>
          <p:nvPr/>
        </p:nvSpPr>
        <p:spPr>
          <a:xfrm>
            <a:off x="480880" y="1272199"/>
            <a:ext cx="37144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CO" sz="3200" dirty="0">
                <a:solidFill>
                  <a:srgbClr val="002060"/>
                </a:solidFill>
              </a:rPr>
              <a:t>Guía de evaluación</a:t>
            </a:r>
            <a:endParaRPr lang="es-CO" sz="3200" dirty="0">
              <a:solidFill>
                <a:srgbClr val="00206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79569" y="2246754"/>
            <a:ext cx="6858000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381000" algn="just">
              <a:lnSpc>
                <a:spcPct val="115000"/>
              </a:lnSpc>
              <a:buClr>
                <a:srgbClr val="7D8A8D"/>
              </a:buClr>
              <a:buSzPts val="2200"/>
              <a:buFont typeface="Arial" panose="020B0604020202020204" pitchFamily="34" charset="0"/>
              <a:buChar char="•"/>
            </a:pPr>
            <a:r>
              <a:rPr lang="es-CO" sz="2000" dirty="0">
                <a:solidFill>
                  <a:srgbClr val="E1E9EB">
                    <a:lumMod val="10000"/>
                  </a:srgbClr>
                </a:solidFill>
                <a:latin typeface="News Cycle"/>
                <a:sym typeface="News Cycle"/>
              </a:rPr>
              <a:t>¿Tiene la persona algún otro trastorno prioritario? </a:t>
            </a:r>
            <a:endParaRPr lang="es-CO" sz="2000" dirty="0">
              <a:solidFill>
                <a:srgbClr val="E1E9EB">
                  <a:lumMod val="10000"/>
                </a:srgbClr>
              </a:solidFill>
              <a:latin typeface="News Cycle"/>
              <a:sym typeface="News Cycle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6"/>
          <a:srcRect l="4543" t="38870" r="51718" b="34939"/>
          <a:stretch/>
        </p:blipFill>
        <p:spPr>
          <a:xfrm>
            <a:off x="480880" y="3130324"/>
            <a:ext cx="8158645" cy="2746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8717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244436" y="1711359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60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bin Condensed SemiBold"/>
                <a:sym typeface="Cabin Condensed SemiBold"/>
              </a:rPr>
              <a:t>Guía de intervención</a:t>
            </a:r>
            <a:endParaRPr kumimoji="0" lang="es-CO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874644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35.png" descr="1x/Recurso%205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338401" y="187093"/>
            <a:ext cx="2019123" cy="579120"/>
          </a:xfrm>
          <a:prstGeom prst="rect">
            <a:avLst/>
          </a:prstGeom>
          <a:ln/>
        </p:spPr>
      </p:pic>
      <p:sp>
        <p:nvSpPr>
          <p:cNvPr id="14" name="Rectángulo 13"/>
          <p:cNvSpPr/>
          <p:nvPr/>
        </p:nvSpPr>
        <p:spPr>
          <a:xfrm>
            <a:off x="218387" y="764943"/>
            <a:ext cx="2234882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sz="1000" b="1" dirty="0">
                <a:solidFill>
                  <a:srgbClr val="4BACC6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Centro de Servicios en Psicología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image11.png"/>
          <p:cNvPicPr/>
          <p:nvPr/>
        </p:nvPicPr>
        <p:blipFill>
          <a:blip r:embed="rId4"/>
          <a:srcRect l="13192" t="44882" r="33623" b="49786"/>
          <a:stretch>
            <a:fillRect/>
          </a:stretch>
        </p:blipFill>
        <p:spPr>
          <a:xfrm>
            <a:off x="5234684" y="653818"/>
            <a:ext cx="3648075" cy="228600"/>
          </a:xfrm>
          <a:prstGeom prst="rect">
            <a:avLst/>
          </a:prstGeom>
          <a:ln/>
        </p:spPr>
      </p:pic>
      <p:pic>
        <p:nvPicPr>
          <p:cNvPr id="16" name="image24.jpg" descr="Resultado de imagen de simbolo de psicología"/>
          <p:cNvPicPr/>
          <p:nvPr/>
        </p:nvPicPr>
        <p:blipFill>
          <a:blip r:embed="rId5"/>
          <a:srcRect l="22600" t="24800" r="22399" b="24400"/>
          <a:stretch>
            <a:fillRect/>
          </a:stretch>
        </p:blipFill>
        <p:spPr>
          <a:xfrm>
            <a:off x="6704709" y="187093"/>
            <a:ext cx="476250" cy="420370"/>
          </a:xfrm>
          <a:prstGeom prst="rect">
            <a:avLst/>
          </a:prstGeom>
          <a:ln/>
        </p:spPr>
      </p:pic>
      <p:sp>
        <p:nvSpPr>
          <p:cNvPr id="3" name="Rectángulo 2"/>
          <p:cNvSpPr/>
          <p:nvPr/>
        </p:nvSpPr>
        <p:spPr>
          <a:xfrm>
            <a:off x="480880" y="1272199"/>
            <a:ext cx="39645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CO" sz="3200" dirty="0">
                <a:solidFill>
                  <a:srgbClr val="002060"/>
                </a:solidFill>
              </a:rPr>
              <a:t>Guía </a:t>
            </a:r>
            <a:r>
              <a:rPr lang="es-CO" sz="3200" dirty="0" smtClean="0">
                <a:solidFill>
                  <a:srgbClr val="002060"/>
                </a:solidFill>
              </a:rPr>
              <a:t>de intervención</a:t>
            </a:r>
            <a:endParaRPr lang="es-CO" sz="3200" dirty="0">
              <a:solidFill>
                <a:srgbClr val="002060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662683" y="2078480"/>
            <a:ext cx="7802443" cy="3672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 lvl="0" algn="just">
              <a:lnSpc>
                <a:spcPct val="150000"/>
              </a:lnSpc>
              <a:spcBef>
                <a:spcPts val="600"/>
              </a:spcBef>
              <a:buClr>
                <a:srgbClr val="00A4CA"/>
              </a:buClr>
              <a:buSzPts val="2400"/>
            </a:pPr>
            <a:r>
              <a:rPr lang="es-CO" sz="1800" b="1" dirty="0" err="1">
                <a:solidFill>
                  <a:schemeClr val="tx1"/>
                </a:solidFill>
                <a:latin typeface="+mn-lt"/>
                <a:sym typeface="News Cycle"/>
              </a:rPr>
              <a:t>Psicoeducación</a:t>
            </a:r>
            <a:r>
              <a:rPr lang="es-CO" sz="1800" b="1" dirty="0">
                <a:solidFill>
                  <a:schemeClr val="tx1"/>
                </a:solidFill>
                <a:latin typeface="+mn-lt"/>
                <a:sym typeface="News Cycle"/>
              </a:rPr>
              <a:t> familiar</a:t>
            </a:r>
          </a:p>
          <a:p>
            <a:pPr marL="457200" lvl="0" indent="-381000" algn="just">
              <a:lnSpc>
                <a:spcPct val="150000"/>
              </a:lnSpc>
              <a:spcBef>
                <a:spcPts val="600"/>
              </a:spcBef>
              <a:buClr>
                <a:srgbClr val="00A4CA"/>
              </a:buClr>
              <a:buSzPts val="2400"/>
              <a:buFont typeface="News Cycle"/>
              <a:buChar char="•"/>
            </a:pPr>
            <a:r>
              <a:rPr lang="es-CO" sz="1800" dirty="0">
                <a:solidFill>
                  <a:schemeClr val="tx1"/>
                </a:solidFill>
                <a:latin typeface="+mn-lt"/>
                <a:sym typeface="News Cycle"/>
              </a:rPr>
              <a:t>Acepte y atienda al niño que presenta un trastorno de conducta.</a:t>
            </a:r>
          </a:p>
          <a:p>
            <a:pPr marL="457200" lvl="0" indent="-381000" algn="just">
              <a:lnSpc>
                <a:spcPct val="150000"/>
              </a:lnSpc>
              <a:spcBef>
                <a:spcPts val="600"/>
              </a:spcBef>
              <a:buClr>
                <a:srgbClr val="00A4CA"/>
              </a:buClr>
              <a:buSzPts val="2400"/>
              <a:buFont typeface="News Cycle"/>
              <a:buChar char="•"/>
            </a:pPr>
            <a:r>
              <a:rPr lang="es-CO" sz="1800" dirty="0">
                <a:solidFill>
                  <a:schemeClr val="tx1"/>
                </a:solidFill>
                <a:latin typeface="+mn-lt"/>
                <a:sym typeface="News Cycle"/>
              </a:rPr>
              <a:t>Sea consistente con respecto a lo que debe o no permitirle hacer al niño.</a:t>
            </a:r>
          </a:p>
          <a:p>
            <a:pPr marL="457200" lvl="0" indent="-381000" algn="just">
              <a:lnSpc>
                <a:spcPct val="150000"/>
              </a:lnSpc>
              <a:spcBef>
                <a:spcPts val="600"/>
              </a:spcBef>
              <a:buClr>
                <a:srgbClr val="00A4CA"/>
              </a:buClr>
              <a:buSzPts val="2400"/>
              <a:buFont typeface="News Cycle"/>
              <a:buChar char="•"/>
            </a:pPr>
            <a:r>
              <a:rPr lang="es-CO" sz="1800" dirty="0">
                <a:solidFill>
                  <a:schemeClr val="tx1"/>
                </a:solidFill>
                <a:latin typeface="+mn-lt"/>
                <a:sym typeface="News Cycle"/>
              </a:rPr>
              <a:t>Elogie o premie al niño después de una buena conducta y reaccione solamente a las conductas inadecuadas más importantes.</a:t>
            </a:r>
          </a:p>
          <a:p>
            <a:pPr marL="457200" lvl="0" indent="-381000" algn="just">
              <a:lnSpc>
                <a:spcPct val="150000"/>
              </a:lnSpc>
              <a:spcBef>
                <a:spcPts val="600"/>
              </a:spcBef>
              <a:buClr>
                <a:srgbClr val="00A4CA"/>
              </a:buClr>
              <a:buSzPts val="2400"/>
              <a:buFont typeface="News Cycle"/>
              <a:buChar char="•"/>
            </a:pPr>
            <a:r>
              <a:rPr lang="es-CO" sz="1800" dirty="0">
                <a:solidFill>
                  <a:schemeClr val="tx1"/>
                </a:solidFill>
                <a:latin typeface="+mn-lt"/>
                <a:sym typeface="News Cycle"/>
              </a:rPr>
              <a:t>Comience el cambio de conducta enfocándose en que el niño es capaz de hacer.</a:t>
            </a:r>
            <a:endParaRPr lang="es-CO" sz="1800" dirty="0">
              <a:solidFill>
                <a:schemeClr val="tx1"/>
              </a:solidFill>
              <a:latin typeface="+mn-lt"/>
              <a:sym typeface="News Cycle"/>
            </a:endParaRPr>
          </a:p>
        </p:txBody>
      </p:sp>
    </p:spTree>
    <p:extLst>
      <p:ext uri="{BB962C8B-B14F-4D97-AF65-F5344CB8AC3E}">
        <p14:creationId xmlns:p14="http://schemas.microsoft.com/office/powerpoint/2010/main" val="30650065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35.png" descr="1x/Recurso%205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338401" y="187093"/>
            <a:ext cx="2019123" cy="579120"/>
          </a:xfrm>
          <a:prstGeom prst="rect">
            <a:avLst/>
          </a:prstGeom>
          <a:ln/>
        </p:spPr>
      </p:pic>
      <p:sp>
        <p:nvSpPr>
          <p:cNvPr id="14" name="Rectángulo 13"/>
          <p:cNvSpPr/>
          <p:nvPr/>
        </p:nvSpPr>
        <p:spPr>
          <a:xfrm>
            <a:off x="218387" y="764943"/>
            <a:ext cx="2234882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sz="1000" b="1" dirty="0">
                <a:solidFill>
                  <a:srgbClr val="4BACC6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Centro de Servicios en Psicología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image11.png"/>
          <p:cNvPicPr/>
          <p:nvPr/>
        </p:nvPicPr>
        <p:blipFill>
          <a:blip r:embed="rId4"/>
          <a:srcRect l="13192" t="44882" r="33623" b="49786"/>
          <a:stretch>
            <a:fillRect/>
          </a:stretch>
        </p:blipFill>
        <p:spPr>
          <a:xfrm>
            <a:off x="5234684" y="653818"/>
            <a:ext cx="3648075" cy="228600"/>
          </a:xfrm>
          <a:prstGeom prst="rect">
            <a:avLst/>
          </a:prstGeom>
          <a:ln/>
        </p:spPr>
      </p:pic>
      <p:pic>
        <p:nvPicPr>
          <p:cNvPr id="16" name="image24.jpg" descr="Resultado de imagen de simbolo de psicología"/>
          <p:cNvPicPr/>
          <p:nvPr/>
        </p:nvPicPr>
        <p:blipFill>
          <a:blip r:embed="rId5"/>
          <a:srcRect l="22600" t="24800" r="22399" b="24400"/>
          <a:stretch>
            <a:fillRect/>
          </a:stretch>
        </p:blipFill>
        <p:spPr>
          <a:xfrm>
            <a:off x="6704709" y="187093"/>
            <a:ext cx="476250" cy="420370"/>
          </a:xfrm>
          <a:prstGeom prst="rect">
            <a:avLst/>
          </a:prstGeom>
          <a:ln/>
        </p:spPr>
      </p:pic>
      <p:sp>
        <p:nvSpPr>
          <p:cNvPr id="3" name="Rectángulo 2"/>
          <p:cNvSpPr/>
          <p:nvPr/>
        </p:nvSpPr>
        <p:spPr>
          <a:xfrm>
            <a:off x="480880" y="1272199"/>
            <a:ext cx="39645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CO" sz="3200" dirty="0">
                <a:solidFill>
                  <a:srgbClr val="002060"/>
                </a:solidFill>
              </a:rPr>
              <a:t>Guía de </a:t>
            </a:r>
            <a:r>
              <a:rPr lang="es-CO" sz="3200" dirty="0" smtClean="0">
                <a:solidFill>
                  <a:srgbClr val="002060"/>
                </a:solidFill>
              </a:rPr>
              <a:t>intervención</a:t>
            </a:r>
            <a:endParaRPr lang="es-CO" sz="3200" dirty="0">
              <a:solidFill>
                <a:srgbClr val="002060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618252" y="1967644"/>
            <a:ext cx="8068548" cy="3959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 lvl="0">
              <a:lnSpc>
                <a:spcPct val="150000"/>
              </a:lnSpc>
              <a:spcBef>
                <a:spcPts val="600"/>
              </a:spcBef>
              <a:buClr>
                <a:srgbClr val="00A4CA"/>
              </a:buClr>
              <a:buSzPts val="2400"/>
            </a:pPr>
            <a:r>
              <a:rPr lang="es-CO" sz="2000" b="1" dirty="0" err="1">
                <a:solidFill>
                  <a:schemeClr val="tx1"/>
                </a:solidFill>
                <a:latin typeface="+mn-lt"/>
                <a:sym typeface="News Cycle"/>
              </a:rPr>
              <a:t>Psicoeducación</a:t>
            </a:r>
            <a:r>
              <a:rPr lang="es-CO" sz="2000" b="1" dirty="0">
                <a:solidFill>
                  <a:schemeClr val="tx1"/>
                </a:solidFill>
                <a:latin typeface="+mn-lt"/>
                <a:sym typeface="News Cycle"/>
              </a:rPr>
              <a:t> familiar</a:t>
            </a:r>
          </a:p>
          <a:p>
            <a:pPr marL="457200" lvl="0" indent="-381000" algn="just">
              <a:lnSpc>
                <a:spcPct val="150000"/>
              </a:lnSpc>
              <a:spcBef>
                <a:spcPts val="600"/>
              </a:spcBef>
              <a:buClr>
                <a:srgbClr val="00A4CA"/>
              </a:buClr>
              <a:buSzPts val="2400"/>
              <a:buFont typeface="News Cycle"/>
              <a:buChar char="•"/>
            </a:pPr>
            <a:r>
              <a:rPr lang="es-CO" sz="2000" dirty="0">
                <a:solidFill>
                  <a:schemeClr val="tx1"/>
                </a:solidFill>
                <a:latin typeface="+mn-lt"/>
                <a:sym typeface="News Cycle"/>
              </a:rPr>
              <a:t>De instrucciones claras, sencillas y cortas que el niño debe hacer en lugar de en lo que no debe hacer.</a:t>
            </a:r>
          </a:p>
          <a:p>
            <a:pPr marL="457200" lvl="0" indent="-381000" algn="just">
              <a:lnSpc>
                <a:spcPct val="150000"/>
              </a:lnSpc>
              <a:spcBef>
                <a:spcPts val="600"/>
              </a:spcBef>
              <a:buClr>
                <a:srgbClr val="00A4CA"/>
              </a:buClr>
              <a:buSzPts val="2400"/>
              <a:buFont typeface="News Cycle"/>
              <a:buChar char="•"/>
            </a:pPr>
            <a:r>
              <a:rPr lang="es-CO" sz="2000" dirty="0">
                <a:solidFill>
                  <a:schemeClr val="tx1"/>
                </a:solidFill>
                <a:latin typeface="+mn-lt"/>
                <a:sym typeface="News Cycle"/>
              </a:rPr>
              <a:t>Nunca abuse física o emocionalmente al niño. Castigue con moderación, Ej. retenga los premios (regalos o actividades divertidas) después de que un niño no se ha comportado adecuadamente o “time </a:t>
            </a:r>
            <a:r>
              <a:rPr lang="es-CO" sz="2000" dirty="0" err="1">
                <a:solidFill>
                  <a:schemeClr val="tx1"/>
                </a:solidFill>
                <a:latin typeface="+mn-lt"/>
                <a:sym typeface="News Cycle"/>
              </a:rPr>
              <a:t>out</a:t>
            </a:r>
            <a:r>
              <a:rPr lang="es-CO" sz="2000" dirty="0">
                <a:solidFill>
                  <a:schemeClr val="tx1"/>
                </a:solidFill>
                <a:latin typeface="+mn-lt"/>
                <a:sym typeface="News Cycle"/>
              </a:rPr>
              <a:t>”.</a:t>
            </a:r>
          </a:p>
          <a:p>
            <a:pPr marL="457200" lvl="0" indent="-381000">
              <a:lnSpc>
                <a:spcPct val="150000"/>
              </a:lnSpc>
              <a:spcBef>
                <a:spcPts val="600"/>
              </a:spcBef>
              <a:buClr>
                <a:srgbClr val="00A4CA"/>
              </a:buClr>
              <a:buSzPts val="2400"/>
              <a:buFont typeface="News Cycle"/>
              <a:buChar char="•"/>
            </a:pPr>
            <a:r>
              <a:rPr lang="es-CO" sz="2000" dirty="0">
                <a:solidFill>
                  <a:schemeClr val="tx1"/>
                </a:solidFill>
                <a:latin typeface="+mn-lt"/>
                <a:sym typeface="News Cycle"/>
              </a:rPr>
              <a:t>Aplace las discusiones con el niño hasta que usted esté calmado.</a:t>
            </a:r>
          </a:p>
        </p:txBody>
      </p:sp>
    </p:spTree>
    <p:extLst>
      <p:ext uri="{BB962C8B-B14F-4D97-AF65-F5344CB8AC3E}">
        <p14:creationId xmlns:p14="http://schemas.microsoft.com/office/powerpoint/2010/main" val="40323634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35.png" descr="1x/Recurso%205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338401" y="187093"/>
            <a:ext cx="2019123" cy="579120"/>
          </a:xfrm>
          <a:prstGeom prst="rect">
            <a:avLst/>
          </a:prstGeom>
          <a:ln/>
        </p:spPr>
      </p:pic>
      <p:sp>
        <p:nvSpPr>
          <p:cNvPr id="14" name="Rectángulo 13"/>
          <p:cNvSpPr/>
          <p:nvPr/>
        </p:nvSpPr>
        <p:spPr>
          <a:xfrm>
            <a:off x="218387" y="764943"/>
            <a:ext cx="2234882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sz="1000" b="1" dirty="0">
                <a:solidFill>
                  <a:srgbClr val="4BACC6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Centro de Servicios en Psicología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image11.png"/>
          <p:cNvPicPr/>
          <p:nvPr/>
        </p:nvPicPr>
        <p:blipFill>
          <a:blip r:embed="rId4"/>
          <a:srcRect l="13192" t="44882" r="33623" b="49786"/>
          <a:stretch>
            <a:fillRect/>
          </a:stretch>
        </p:blipFill>
        <p:spPr>
          <a:xfrm>
            <a:off x="5234684" y="653818"/>
            <a:ext cx="3648075" cy="228600"/>
          </a:xfrm>
          <a:prstGeom prst="rect">
            <a:avLst/>
          </a:prstGeom>
          <a:ln/>
        </p:spPr>
      </p:pic>
      <p:pic>
        <p:nvPicPr>
          <p:cNvPr id="16" name="image24.jpg" descr="Resultado de imagen de simbolo de psicología"/>
          <p:cNvPicPr/>
          <p:nvPr/>
        </p:nvPicPr>
        <p:blipFill>
          <a:blip r:embed="rId5"/>
          <a:srcRect l="22600" t="24800" r="22399" b="24400"/>
          <a:stretch>
            <a:fillRect/>
          </a:stretch>
        </p:blipFill>
        <p:spPr>
          <a:xfrm>
            <a:off x="6704709" y="187093"/>
            <a:ext cx="476250" cy="420370"/>
          </a:xfrm>
          <a:prstGeom prst="rect">
            <a:avLst/>
          </a:prstGeom>
          <a:ln/>
        </p:spPr>
      </p:pic>
      <p:sp>
        <p:nvSpPr>
          <p:cNvPr id="3" name="Rectángulo 2"/>
          <p:cNvSpPr/>
          <p:nvPr/>
        </p:nvSpPr>
        <p:spPr>
          <a:xfrm>
            <a:off x="480880" y="1272199"/>
            <a:ext cx="39645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CO" sz="3200" dirty="0">
                <a:solidFill>
                  <a:srgbClr val="002060"/>
                </a:solidFill>
              </a:rPr>
              <a:t>Guía </a:t>
            </a:r>
            <a:r>
              <a:rPr lang="es-CO" sz="3200" dirty="0" smtClean="0">
                <a:solidFill>
                  <a:srgbClr val="002060"/>
                </a:solidFill>
              </a:rPr>
              <a:t>de intervención</a:t>
            </a:r>
            <a:endParaRPr lang="es-CO" sz="3200" dirty="0">
              <a:solidFill>
                <a:srgbClr val="002060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09569" y="2078480"/>
            <a:ext cx="7871716" cy="3113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 lvl="0">
              <a:lnSpc>
                <a:spcPct val="150000"/>
              </a:lnSpc>
              <a:spcBef>
                <a:spcPts val="600"/>
              </a:spcBef>
              <a:buClr>
                <a:srgbClr val="00A4CA"/>
              </a:buClr>
              <a:buSzPts val="2400"/>
            </a:pPr>
            <a:r>
              <a:rPr lang="es-CO" sz="2000" b="1" dirty="0">
                <a:solidFill>
                  <a:schemeClr val="tx1"/>
                </a:solidFill>
                <a:latin typeface="+mn-lt"/>
                <a:sym typeface="News Cycle"/>
              </a:rPr>
              <a:t>Recomendación a los maestros</a:t>
            </a:r>
          </a:p>
          <a:p>
            <a:pPr marL="457200" lvl="0" indent="-381000" algn="just">
              <a:lnSpc>
                <a:spcPct val="150000"/>
              </a:lnSpc>
              <a:spcBef>
                <a:spcPts val="600"/>
              </a:spcBef>
              <a:buClr>
                <a:srgbClr val="00A4CA"/>
              </a:buClr>
              <a:buSzPts val="2400"/>
              <a:buFont typeface="News Cycle"/>
              <a:buChar char="•"/>
            </a:pPr>
            <a:r>
              <a:rPr lang="es-CO" sz="2000" dirty="0">
                <a:solidFill>
                  <a:schemeClr val="tx1"/>
                </a:solidFill>
                <a:latin typeface="+mn-lt"/>
                <a:sym typeface="News Cycle"/>
              </a:rPr>
              <a:t>Pida al niño que se siente en la primera fila del aula.</a:t>
            </a:r>
          </a:p>
          <a:p>
            <a:pPr marL="457200" lvl="0" indent="-381000" algn="just">
              <a:lnSpc>
                <a:spcPct val="150000"/>
              </a:lnSpc>
              <a:spcBef>
                <a:spcPts val="600"/>
              </a:spcBef>
              <a:buClr>
                <a:srgbClr val="00A4CA"/>
              </a:buClr>
              <a:buSzPts val="2400"/>
              <a:buFont typeface="News Cycle"/>
              <a:buChar char="•"/>
            </a:pPr>
            <a:r>
              <a:rPr lang="es-CO" sz="2000" dirty="0">
                <a:solidFill>
                  <a:schemeClr val="tx1"/>
                </a:solidFill>
                <a:latin typeface="+mn-lt"/>
                <a:sym typeface="News Cycle"/>
              </a:rPr>
              <a:t>Permita tiempo adicional para que el niño entienda las tareas.</a:t>
            </a:r>
          </a:p>
          <a:p>
            <a:pPr marL="457200" lvl="0" indent="-381000" algn="just">
              <a:lnSpc>
                <a:spcPct val="150000"/>
              </a:lnSpc>
              <a:spcBef>
                <a:spcPts val="600"/>
              </a:spcBef>
              <a:buClr>
                <a:srgbClr val="00A4CA"/>
              </a:buClr>
              <a:buSzPts val="2400"/>
              <a:buFont typeface="News Cycle"/>
              <a:buChar char="•"/>
            </a:pPr>
            <a:r>
              <a:rPr lang="es-CO" sz="2000" dirty="0">
                <a:solidFill>
                  <a:schemeClr val="tx1"/>
                </a:solidFill>
                <a:latin typeface="+mn-lt"/>
                <a:sym typeface="News Cycle"/>
              </a:rPr>
              <a:t>Divida las tareas largas en tramos más pequeños.</a:t>
            </a:r>
          </a:p>
          <a:p>
            <a:pPr marL="457200" lvl="0" indent="-381000" algn="just">
              <a:lnSpc>
                <a:spcPct val="150000"/>
              </a:lnSpc>
              <a:spcBef>
                <a:spcPts val="600"/>
              </a:spcBef>
              <a:buClr>
                <a:srgbClr val="00A4CA"/>
              </a:buClr>
              <a:buSzPts val="2400"/>
              <a:buFont typeface="News Cycle"/>
              <a:buChar char="•"/>
            </a:pPr>
            <a:r>
              <a:rPr lang="es-CO" sz="2000" dirty="0">
                <a:solidFill>
                  <a:schemeClr val="tx1"/>
                </a:solidFill>
                <a:latin typeface="+mn-lt"/>
                <a:sym typeface="News Cycle"/>
              </a:rPr>
              <a:t>Explore si hay acoso escolar y tome las acciones necesarias para detenerlo.</a:t>
            </a:r>
            <a:endParaRPr lang="es-CO" sz="2000" dirty="0">
              <a:solidFill>
                <a:schemeClr val="tx1"/>
              </a:solidFill>
              <a:latin typeface="+mn-lt"/>
              <a:sym typeface="News Cycle"/>
            </a:endParaRPr>
          </a:p>
        </p:txBody>
      </p:sp>
    </p:spTree>
    <p:extLst>
      <p:ext uri="{BB962C8B-B14F-4D97-AF65-F5344CB8AC3E}">
        <p14:creationId xmlns:p14="http://schemas.microsoft.com/office/powerpoint/2010/main" val="31828200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35.png" descr="1x/Recurso%205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338401" y="187093"/>
            <a:ext cx="2019123" cy="579120"/>
          </a:xfrm>
          <a:prstGeom prst="rect">
            <a:avLst/>
          </a:prstGeom>
          <a:ln/>
        </p:spPr>
      </p:pic>
      <p:sp>
        <p:nvSpPr>
          <p:cNvPr id="14" name="Rectángulo 13"/>
          <p:cNvSpPr/>
          <p:nvPr/>
        </p:nvSpPr>
        <p:spPr>
          <a:xfrm>
            <a:off x="218387" y="764943"/>
            <a:ext cx="2234882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sz="1000" b="1" dirty="0">
                <a:solidFill>
                  <a:srgbClr val="4BACC6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Centro de Servicios en Psicología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image11.png"/>
          <p:cNvPicPr/>
          <p:nvPr/>
        </p:nvPicPr>
        <p:blipFill>
          <a:blip r:embed="rId4"/>
          <a:srcRect l="13192" t="44882" r="33623" b="49786"/>
          <a:stretch>
            <a:fillRect/>
          </a:stretch>
        </p:blipFill>
        <p:spPr>
          <a:xfrm>
            <a:off x="5234684" y="653818"/>
            <a:ext cx="3648075" cy="228600"/>
          </a:xfrm>
          <a:prstGeom prst="rect">
            <a:avLst/>
          </a:prstGeom>
          <a:ln/>
        </p:spPr>
      </p:pic>
      <p:pic>
        <p:nvPicPr>
          <p:cNvPr id="16" name="image24.jpg" descr="Resultado de imagen de simbolo de psicología"/>
          <p:cNvPicPr/>
          <p:nvPr/>
        </p:nvPicPr>
        <p:blipFill>
          <a:blip r:embed="rId5"/>
          <a:srcRect l="22600" t="24800" r="22399" b="24400"/>
          <a:stretch>
            <a:fillRect/>
          </a:stretch>
        </p:blipFill>
        <p:spPr>
          <a:xfrm>
            <a:off x="6704709" y="187093"/>
            <a:ext cx="476250" cy="420370"/>
          </a:xfrm>
          <a:prstGeom prst="rect">
            <a:avLst/>
          </a:prstGeom>
          <a:ln/>
        </p:spPr>
      </p:pic>
      <p:sp>
        <p:nvSpPr>
          <p:cNvPr id="3" name="Rectángulo 2"/>
          <p:cNvSpPr/>
          <p:nvPr/>
        </p:nvSpPr>
        <p:spPr>
          <a:xfrm>
            <a:off x="480880" y="1272199"/>
            <a:ext cx="37144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CO" sz="3200" dirty="0">
                <a:solidFill>
                  <a:srgbClr val="002060"/>
                </a:solidFill>
              </a:rPr>
              <a:t>Guía de evaluación</a:t>
            </a:r>
            <a:endParaRPr lang="es-CO" sz="3200" dirty="0">
              <a:solidFill>
                <a:srgbClr val="002060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93175" y="2078480"/>
            <a:ext cx="7733406" cy="3497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 lvl="0" algn="just">
              <a:lnSpc>
                <a:spcPct val="150000"/>
              </a:lnSpc>
              <a:spcBef>
                <a:spcPts val="600"/>
              </a:spcBef>
              <a:buClr>
                <a:srgbClr val="00A4CA"/>
              </a:buClr>
              <a:buSzPts val="2400"/>
            </a:pPr>
            <a:r>
              <a:rPr lang="es-CO" sz="2000" b="1" dirty="0">
                <a:solidFill>
                  <a:schemeClr val="tx1"/>
                </a:solidFill>
                <a:latin typeface="News Cycle"/>
                <a:sym typeface="News Cycle"/>
              </a:rPr>
              <a:t>Apoyo a los cuidadores</a:t>
            </a:r>
          </a:p>
          <a:p>
            <a:pPr marL="457200" lvl="0" indent="-381000" algn="just">
              <a:lnSpc>
                <a:spcPct val="150000"/>
              </a:lnSpc>
              <a:spcBef>
                <a:spcPts val="600"/>
              </a:spcBef>
              <a:buClr>
                <a:srgbClr val="00A4CA"/>
              </a:buClr>
              <a:buSzPts val="2400"/>
              <a:buFont typeface="News Cycle"/>
              <a:buChar char="•"/>
            </a:pPr>
            <a:r>
              <a:rPr lang="es-CO" sz="2000" dirty="0">
                <a:solidFill>
                  <a:schemeClr val="tx1"/>
                </a:solidFill>
                <a:latin typeface="News Cycle"/>
                <a:sym typeface="News Cycle"/>
              </a:rPr>
              <a:t>Identifique el impacto psicosocial en los cuidadores.</a:t>
            </a:r>
          </a:p>
          <a:p>
            <a:pPr marL="457200" lvl="0" indent="-381000" algn="just">
              <a:lnSpc>
                <a:spcPct val="150000"/>
              </a:lnSpc>
              <a:spcBef>
                <a:spcPts val="600"/>
              </a:spcBef>
              <a:buClr>
                <a:srgbClr val="00A4CA"/>
              </a:buClr>
              <a:buSzPts val="2400"/>
              <a:buFont typeface="News Cycle"/>
              <a:buChar char="•"/>
            </a:pPr>
            <a:r>
              <a:rPr lang="es-CO" sz="2000" dirty="0">
                <a:solidFill>
                  <a:schemeClr val="tx1"/>
                </a:solidFill>
                <a:latin typeface="News Cycle"/>
                <a:sym typeface="News Cycle"/>
              </a:rPr>
              <a:t>Evalúe las necesidades del cuidador y promueva el apoyo y los recursos necesarios para su vida familiar, empleo, actividades sociales y salud. </a:t>
            </a:r>
          </a:p>
          <a:p>
            <a:pPr marL="457200" lvl="0" indent="-381000" algn="just">
              <a:lnSpc>
                <a:spcPct val="150000"/>
              </a:lnSpc>
              <a:spcBef>
                <a:spcPts val="600"/>
              </a:spcBef>
              <a:buClr>
                <a:srgbClr val="00A4CA"/>
              </a:buClr>
              <a:buSzPts val="2400"/>
              <a:buFont typeface="News Cycle"/>
              <a:buChar char="•"/>
            </a:pPr>
            <a:r>
              <a:rPr lang="es-CO" sz="2000" dirty="0">
                <a:solidFill>
                  <a:schemeClr val="tx1"/>
                </a:solidFill>
                <a:latin typeface="News Cycle"/>
                <a:sym typeface="News Cycle"/>
              </a:rPr>
              <a:t>Coordine el servicio de relevo para el descanso del cuidador principal.</a:t>
            </a:r>
            <a:endParaRPr lang="es-CO" sz="2000" dirty="0">
              <a:solidFill>
                <a:schemeClr val="tx1"/>
              </a:solidFill>
              <a:latin typeface="News Cycle"/>
              <a:sym typeface="News Cycle"/>
            </a:endParaRPr>
          </a:p>
        </p:txBody>
      </p:sp>
    </p:spTree>
    <p:extLst>
      <p:ext uri="{BB962C8B-B14F-4D97-AF65-F5344CB8AC3E}">
        <p14:creationId xmlns:p14="http://schemas.microsoft.com/office/powerpoint/2010/main" val="3690276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35.png" descr="1x/Recurso%205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338401" y="187093"/>
            <a:ext cx="2019123" cy="579120"/>
          </a:xfrm>
          <a:prstGeom prst="rect">
            <a:avLst/>
          </a:prstGeom>
          <a:ln/>
        </p:spPr>
      </p:pic>
      <p:sp>
        <p:nvSpPr>
          <p:cNvPr id="14" name="Rectángulo 13"/>
          <p:cNvSpPr/>
          <p:nvPr/>
        </p:nvSpPr>
        <p:spPr>
          <a:xfrm>
            <a:off x="218387" y="764943"/>
            <a:ext cx="2234882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sz="1000" b="1" dirty="0">
                <a:solidFill>
                  <a:srgbClr val="4BACC6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Centro de Servicios en Psicología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image11.png"/>
          <p:cNvPicPr/>
          <p:nvPr/>
        </p:nvPicPr>
        <p:blipFill>
          <a:blip r:embed="rId4"/>
          <a:srcRect l="13192" t="44882" r="33623" b="49786"/>
          <a:stretch>
            <a:fillRect/>
          </a:stretch>
        </p:blipFill>
        <p:spPr>
          <a:xfrm>
            <a:off x="5234684" y="653818"/>
            <a:ext cx="3648075" cy="228600"/>
          </a:xfrm>
          <a:prstGeom prst="rect">
            <a:avLst/>
          </a:prstGeom>
          <a:ln/>
        </p:spPr>
      </p:pic>
      <p:pic>
        <p:nvPicPr>
          <p:cNvPr id="16" name="image24.jpg" descr="Resultado de imagen de simbolo de psicología"/>
          <p:cNvPicPr/>
          <p:nvPr/>
        </p:nvPicPr>
        <p:blipFill>
          <a:blip r:embed="rId5"/>
          <a:srcRect l="22600" t="24800" r="22399" b="24400"/>
          <a:stretch>
            <a:fillRect/>
          </a:stretch>
        </p:blipFill>
        <p:spPr>
          <a:xfrm>
            <a:off x="6704709" y="187093"/>
            <a:ext cx="476250" cy="420370"/>
          </a:xfrm>
          <a:prstGeom prst="rect">
            <a:avLst/>
          </a:prstGeom>
          <a:ln/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0006" y="1240731"/>
            <a:ext cx="7803573" cy="90257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945745" y="2479680"/>
            <a:ext cx="7312093" cy="23433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s-CO" sz="2000" dirty="0">
                <a:latin typeface="+mn-lt"/>
                <a:cs typeface="Nirmala UI Semilight" panose="020B0402040204020203" pitchFamily="34" charset="0"/>
              </a:rPr>
              <a:t>Los trastornos de conducta pueden caracterizarse por un patrón repetitivo y persistente de comportamientos disóciales, agresivos o desafiantes. Cuando este tipo de conducta está en su grado más extremo, ella debe ser mucho más grave que una simple travesura infantil o una rebeldía de adolescente.</a:t>
            </a:r>
            <a:endParaRPr lang="es-CO" sz="2000" dirty="0">
              <a:latin typeface="+mn-lt"/>
              <a:cs typeface="Nirmala UI Semilight" panose="020B0402040204020203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35.png" descr="1x/Recurso%205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338401" y="187093"/>
            <a:ext cx="2019123" cy="579120"/>
          </a:xfrm>
          <a:prstGeom prst="rect">
            <a:avLst/>
          </a:prstGeom>
          <a:ln/>
        </p:spPr>
      </p:pic>
      <p:sp>
        <p:nvSpPr>
          <p:cNvPr id="14" name="Rectángulo 13"/>
          <p:cNvSpPr/>
          <p:nvPr/>
        </p:nvSpPr>
        <p:spPr>
          <a:xfrm>
            <a:off x="218387" y="764943"/>
            <a:ext cx="2234882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sz="1000" b="1" dirty="0">
                <a:solidFill>
                  <a:srgbClr val="4BACC6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Centro de Servicios en Psicología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image11.png"/>
          <p:cNvPicPr/>
          <p:nvPr/>
        </p:nvPicPr>
        <p:blipFill>
          <a:blip r:embed="rId4"/>
          <a:srcRect l="13192" t="44882" r="33623" b="49786"/>
          <a:stretch>
            <a:fillRect/>
          </a:stretch>
        </p:blipFill>
        <p:spPr>
          <a:xfrm>
            <a:off x="5234684" y="653818"/>
            <a:ext cx="3648075" cy="228600"/>
          </a:xfrm>
          <a:prstGeom prst="rect">
            <a:avLst/>
          </a:prstGeom>
          <a:ln/>
        </p:spPr>
      </p:pic>
      <p:pic>
        <p:nvPicPr>
          <p:cNvPr id="16" name="image24.jpg" descr="Resultado de imagen de simbolo de psicología"/>
          <p:cNvPicPr/>
          <p:nvPr/>
        </p:nvPicPr>
        <p:blipFill>
          <a:blip r:embed="rId5"/>
          <a:srcRect l="22600" t="24800" r="22399" b="24400"/>
          <a:stretch>
            <a:fillRect/>
          </a:stretch>
        </p:blipFill>
        <p:spPr>
          <a:xfrm>
            <a:off x="6704709" y="187093"/>
            <a:ext cx="476250" cy="420370"/>
          </a:xfrm>
          <a:prstGeom prst="rect">
            <a:avLst/>
          </a:prstGeom>
          <a:ln/>
        </p:spPr>
      </p:pic>
      <p:sp>
        <p:nvSpPr>
          <p:cNvPr id="3" name="CuadroTexto 2"/>
          <p:cNvSpPr txBox="1"/>
          <p:nvPr/>
        </p:nvSpPr>
        <p:spPr>
          <a:xfrm>
            <a:off x="568036" y="1260764"/>
            <a:ext cx="5680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rgbClr val="002060"/>
                </a:solidFill>
                <a:latin typeface="+mn-lt"/>
              </a:rPr>
              <a:t>Características</a:t>
            </a:r>
            <a:r>
              <a:rPr lang="es-MX" dirty="0" smtClean="0">
                <a:latin typeface="+mn-lt"/>
              </a:rPr>
              <a:t> </a:t>
            </a:r>
            <a:endParaRPr lang="es-CO" dirty="0">
              <a:latin typeface="+mn-lt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706582" y="2285441"/>
            <a:ext cx="788323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dirty="0" smtClean="0"/>
              <a:t>Provocación de incendios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dirty="0" smtClean="0"/>
              <a:t>Destrucción grave de la propiedad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CO" sz="2000" dirty="0"/>
              <a:t>Crueldad hacia otras personas o animales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CO" sz="2000" dirty="0"/>
              <a:t>Fugarse de la escuela o de la casa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CO" sz="2000" dirty="0"/>
              <a:t>Grados excesivos de peleas o acoso </a:t>
            </a:r>
            <a:r>
              <a:rPr lang="es-CO" sz="2000" dirty="0" smtClean="0"/>
              <a:t>escolar Robar</a:t>
            </a:r>
            <a:endParaRPr lang="es-CO" sz="2000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54573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35.png" descr="1x/Recurso%205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338401" y="187093"/>
            <a:ext cx="2019123" cy="579120"/>
          </a:xfrm>
          <a:prstGeom prst="rect">
            <a:avLst/>
          </a:prstGeom>
          <a:ln/>
        </p:spPr>
      </p:pic>
      <p:sp>
        <p:nvSpPr>
          <p:cNvPr id="14" name="Rectángulo 13"/>
          <p:cNvSpPr/>
          <p:nvPr/>
        </p:nvSpPr>
        <p:spPr>
          <a:xfrm>
            <a:off x="218387" y="764943"/>
            <a:ext cx="2234882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sz="1000" b="1" dirty="0">
                <a:solidFill>
                  <a:srgbClr val="4BACC6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Centro de Servicios en Psicología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image11.png"/>
          <p:cNvPicPr/>
          <p:nvPr/>
        </p:nvPicPr>
        <p:blipFill>
          <a:blip r:embed="rId4"/>
          <a:srcRect l="13192" t="44882" r="33623" b="49786"/>
          <a:stretch>
            <a:fillRect/>
          </a:stretch>
        </p:blipFill>
        <p:spPr>
          <a:xfrm>
            <a:off x="5234684" y="653818"/>
            <a:ext cx="3648075" cy="228600"/>
          </a:xfrm>
          <a:prstGeom prst="rect">
            <a:avLst/>
          </a:prstGeom>
          <a:ln/>
        </p:spPr>
      </p:pic>
      <p:pic>
        <p:nvPicPr>
          <p:cNvPr id="16" name="image24.jpg" descr="Resultado de imagen de simbolo de psicología"/>
          <p:cNvPicPr/>
          <p:nvPr/>
        </p:nvPicPr>
        <p:blipFill>
          <a:blip r:embed="rId5"/>
          <a:srcRect l="22600" t="24800" r="22399" b="24400"/>
          <a:stretch>
            <a:fillRect/>
          </a:stretch>
        </p:blipFill>
        <p:spPr>
          <a:xfrm>
            <a:off x="6704709" y="187093"/>
            <a:ext cx="476250" cy="420370"/>
          </a:xfrm>
          <a:prstGeom prst="rect">
            <a:avLst/>
          </a:prstGeom>
          <a:ln/>
        </p:spPr>
      </p:pic>
      <p:sp>
        <p:nvSpPr>
          <p:cNvPr id="5" name="Rectángulo 4"/>
          <p:cNvSpPr/>
          <p:nvPr/>
        </p:nvSpPr>
        <p:spPr>
          <a:xfrm>
            <a:off x="567144" y="2206393"/>
            <a:ext cx="8175073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spcBef>
                <a:spcPts val="600"/>
              </a:spcBef>
              <a:buClr>
                <a:srgbClr val="00A4CA"/>
              </a:buClr>
              <a:buSzPts val="2400"/>
              <a:buFont typeface="Arial" panose="020B0604020202020204" pitchFamily="34" charset="0"/>
              <a:buChar char="•"/>
            </a:pPr>
            <a:r>
              <a:rPr lang="es-MX" sz="2000" dirty="0">
                <a:solidFill>
                  <a:schemeClr val="tx1"/>
                </a:solidFill>
                <a:latin typeface="News Cycle"/>
                <a:sym typeface="News Cycle"/>
              </a:rPr>
              <a:t>Trastorno negativista desafiante</a:t>
            </a:r>
          </a:p>
          <a:p>
            <a:pPr marL="285750" lvl="0" indent="-285750" algn="just">
              <a:spcBef>
                <a:spcPts val="600"/>
              </a:spcBef>
              <a:buClr>
                <a:srgbClr val="00A4CA"/>
              </a:buClr>
              <a:buSzPts val="2400"/>
              <a:buFont typeface="Arial" panose="020B0604020202020204" pitchFamily="34" charset="0"/>
              <a:buChar char="•"/>
            </a:pPr>
            <a:r>
              <a:rPr lang="es-CO" sz="2000" dirty="0">
                <a:solidFill>
                  <a:schemeClr val="tx1"/>
                </a:solidFill>
                <a:latin typeface="News Cycle"/>
                <a:sym typeface="News Cycle"/>
              </a:rPr>
              <a:t>Trastorno explosivo intermitente</a:t>
            </a:r>
          </a:p>
          <a:p>
            <a:pPr marL="285750" lvl="0" indent="-285750" algn="just">
              <a:spcBef>
                <a:spcPts val="600"/>
              </a:spcBef>
              <a:buClr>
                <a:srgbClr val="00A4CA"/>
              </a:buClr>
              <a:buSzPts val="2400"/>
              <a:buFont typeface="Arial" panose="020B0604020202020204" pitchFamily="34" charset="0"/>
              <a:buChar char="•"/>
            </a:pPr>
            <a:r>
              <a:rPr lang="es-CO" sz="2000" dirty="0">
                <a:solidFill>
                  <a:schemeClr val="tx1"/>
                </a:solidFill>
                <a:latin typeface="News Cycle"/>
                <a:sym typeface="News Cycle"/>
              </a:rPr>
              <a:t>Trastorno de la conducta</a:t>
            </a:r>
          </a:p>
          <a:p>
            <a:pPr marL="285750" lvl="0" indent="-285750" algn="just">
              <a:spcBef>
                <a:spcPts val="600"/>
              </a:spcBef>
              <a:buClr>
                <a:srgbClr val="00A4CA"/>
              </a:buClr>
              <a:buSzPts val="2400"/>
              <a:buFont typeface="Arial" panose="020B0604020202020204" pitchFamily="34" charset="0"/>
              <a:buChar char="•"/>
            </a:pPr>
            <a:r>
              <a:rPr lang="es-CO" sz="2000" dirty="0">
                <a:solidFill>
                  <a:schemeClr val="tx1"/>
                </a:solidFill>
                <a:latin typeface="News Cycle"/>
                <a:sym typeface="News Cycle"/>
              </a:rPr>
              <a:t>Trastorno de la personalidad antisocial</a:t>
            </a:r>
          </a:p>
          <a:p>
            <a:pPr marL="285750" lvl="0" indent="-285750" algn="just">
              <a:spcBef>
                <a:spcPts val="600"/>
              </a:spcBef>
              <a:buClr>
                <a:srgbClr val="00A4CA"/>
              </a:buClr>
              <a:buSzPts val="2400"/>
              <a:buFont typeface="Arial" panose="020B0604020202020204" pitchFamily="34" charset="0"/>
              <a:buChar char="•"/>
            </a:pPr>
            <a:r>
              <a:rPr lang="es-CO" sz="2000" dirty="0">
                <a:solidFill>
                  <a:schemeClr val="tx1"/>
                </a:solidFill>
                <a:latin typeface="News Cycle"/>
                <a:sym typeface="News Cycle"/>
              </a:rPr>
              <a:t>Piromanía</a:t>
            </a:r>
          </a:p>
          <a:p>
            <a:pPr marL="285750" lvl="0" indent="-285750" algn="just">
              <a:spcBef>
                <a:spcPts val="600"/>
              </a:spcBef>
              <a:buClr>
                <a:srgbClr val="00A4CA"/>
              </a:buClr>
              <a:buSzPts val="2400"/>
              <a:buFont typeface="Arial" panose="020B0604020202020204" pitchFamily="34" charset="0"/>
              <a:buChar char="•"/>
            </a:pPr>
            <a:r>
              <a:rPr lang="es-CO" sz="2000" dirty="0">
                <a:solidFill>
                  <a:schemeClr val="tx1"/>
                </a:solidFill>
                <a:latin typeface="News Cycle"/>
                <a:sym typeface="News Cycle"/>
              </a:rPr>
              <a:t>Cleptomanía</a:t>
            </a:r>
          </a:p>
          <a:p>
            <a:pPr marL="285750" lvl="0" indent="-285750" algn="just">
              <a:spcBef>
                <a:spcPts val="600"/>
              </a:spcBef>
              <a:buClr>
                <a:srgbClr val="00A4CA"/>
              </a:buClr>
              <a:buSzPts val="2400"/>
              <a:buFont typeface="Arial" panose="020B0604020202020204" pitchFamily="34" charset="0"/>
              <a:buChar char="•"/>
            </a:pPr>
            <a:r>
              <a:rPr lang="es-CO" sz="2000" dirty="0">
                <a:solidFill>
                  <a:schemeClr val="tx1"/>
                </a:solidFill>
                <a:latin typeface="News Cycle"/>
                <a:sym typeface="News Cycle"/>
              </a:rPr>
              <a:t>Otro trastorno destructivo, del control de los impulsos y de la conducta, especificado.</a:t>
            </a:r>
            <a:endParaRPr lang="es-CO" sz="2000" dirty="0">
              <a:solidFill>
                <a:schemeClr val="tx1"/>
              </a:solidFill>
              <a:latin typeface="News Cycle"/>
              <a:sym typeface="News Cycle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567144" y="1252018"/>
            <a:ext cx="76208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0" cap="none" spc="0" normalizeH="0" baseline="0" noProof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bin Condensed SemiBold"/>
                <a:sym typeface="Cabin Condensed SemiBold"/>
              </a:rPr>
              <a:t>Los trastornos que lo conforman son:</a:t>
            </a:r>
            <a:endParaRPr kumimoji="0" lang="es-CO" sz="18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776217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35.png" descr="1x/Recurso%205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338401" y="187093"/>
            <a:ext cx="2019123" cy="579120"/>
          </a:xfrm>
          <a:prstGeom prst="rect">
            <a:avLst/>
          </a:prstGeom>
          <a:ln/>
        </p:spPr>
      </p:pic>
      <p:sp>
        <p:nvSpPr>
          <p:cNvPr id="14" name="Rectángulo 13"/>
          <p:cNvSpPr/>
          <p:nvPr/>
        </p:nvSpPr>
        <p:spPr>
          <a:xfrm>
            <a:off x="218387" y="764943"/>
            <a:ext cx="2234882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sz="1000" b="1" dirty="0">
                <a:solidFill>
                  <a:srgbClr val="4BACC6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Centro de Servicios en Psicología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image11.png"/>
          <p:cNvPicPr/>
          <p:nvPr/>
        </p:nvPicPr>
        <p:blipFill>
          <a:blip r:embed="rId4"/>
          <a:srcRect l="13192" t="44882" r="33623" b="49786"/>
          <a:stretch>
            <a:fillRect/>
          </a:stretch>
        </p:blipFill>
        <p:spPr>
          <a:xfrm>
            <a:off x="5234684" y="653818"/>
            <a:ext cx="3648075" cy="228600"/>
          </a:xfrm>
          <a:prstGeom prst="rect">
            <a:avLst/>
          </a:prstGeom>
          <a:ln/>
        </p:spPr>
      </p:pic>
      <p:pic>
        <p:nvPicPr>
          <p:cNvPr id="16" name="image24.jpg" descr="Resultado de imagen de simbolo de psicología"/>
          <p:cNvPicPr/>
          <p:nvPr/>
        </p:nvPicPr>
        <p:blipFill>
          <a:blip r:embed="rId5"/>
          <a:srcRect l="22600" t="24800" r="22399" b="24400"/>
          <a:stretch>
            <a:fillRect/>
          </a:stretch>
        </p:blipFill>
        <p:spPr>
          <a:xfrm>
            <a:off x="6704709" y="187093"/>
            <a:ext cx="476250" cy="420370"/>
          </a:xfrm>
          <a:prstGeom prst="rect">
            <a:avLst/>
          </a:prstGeom>
          <a:ln/>
        </p:spPr>
      </p:pic>
      <p:sp>
        <p:nvSpPr>
          <p:cNvPr id="2" name="Rectángulo 1"/>
          <p:cNvSpPr/>
          <p:nvPr/>
        </p:nvSpPr>
        <p:spPr>
          <a:xfrm>
            <a:off x="338401" y="1286392"/>
            <a:ext cx="55141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0" cap="none" spc="0" normalizeH="0" baseline="0" noProof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bin Condensed SemiBold"/>
                <a:sym typeface="Cabin Condensed SemiBold"/>
              </a:rPr>
              <a:t>Guía de intervención mhGAP</a:t>
            </a:r>
            <a:endParaRPr kumimoji="0" lang="es-CO" sz="18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6"/>
          <a:srcRect l="18798" t="13304" r="20865" b="9534"/>
          <a:stretch/>
        </p:blipFill>
        <p:spPr>
          <a:xfrm>
            <a:off x="783585" y="2355061"/>
            <a:ext cx="2676587" cy="23483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7"/>
          <a:srcRect l="26130" t="16960" r="29512" b="7083"/>
          <a:stretch/>
        </p:blipFill>
        <p:spPr>
          <a:xfrm>
            <a:off x="5234684" y="2275141"/>
            <a:ext cx="2522318" cy="24282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31390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35.png" descr="1x/Recurso%205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338401" y="187093"/>
            <a:ext cx="2019123" cy="579120"/>
          </a:xfrm>
          <a:prstGeom prst="rect">
            <a:avLst/>
          </a:prstGeom>
          <a:ln/>
        </p:spPr>
      </p:pic>
      <p:sp>
        <p:nvSpPr>
          <p:cNvPr id="14" name="Rectángulo 13"/>
          <p:cNvSpPr/>
          <p:nvPr/>
        </p:nvSpPr>
        <p:spPr>
          <a:xfrm>
            <a:off x="218387" y="764943"/>
            <a:ext cx="2234882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sz="1000" b="1" dirty="0">
                <a:solidFill>
                  <a:srgbClr val="4BACC6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Centro de Servicios en Psicología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image11.png"/>
          <p:cNvPicPr/>
          <p:nvPr/>
        </p:nvPicPr>
        <p:blipFill>
          <a:blip r:embed="rId4"/>
          <a:srcRect l="13192" t="44882" r="33623" b="49786"/>
          <a:stretch>
            <a:fillRect/>
          </a:stretch>
        </p:blipFill>
        <p:spPr>
          <a:xfrm>
            <a:off x="5234684" y="653818"/>
            <a:ext cx="3648075" cy="228600"/>
          </a:xfrm>
          <a:prstGeom prst="rect">
            <a:avLst/>
          </a:prstGeom>
          <a:ln/>
        </p:spPr>
      </p:pic>
      <p:pic>
        <p:nvPicPr>
          <p:cNvPr id="16" name="image24.jpg" descr="Resultado de imagen de simbolo de psicología"/>
          <p:cNvPicPr/>
          <p:nvPr/>
        </p:nvPicPr>
        <p:blipFill>
          <a:blip r:embed="rId5"/>
          <a:srcRect l="22600" t="24800" r="22399" b="24400"/>
          <a:stretch>
            <a:fillRect/>
          </a:stretch>
        </p:blipFill>
        <p:spPr>
          <a:xfrm>
            <a:off x="6704709" y="187093"/>
            <a:ext cx="476250" cy="420370"/>
          </a:xfrm>
          <a:prstGeom prst="rect">
            <a:avLst/>
          </a:prstGeom>
          <a:ln/>
        </p:spPr>
      </p:pic>
      <p:sp>
        <p:nvSpPr>
          <p:cNvPr id="2" name="Rectángulo 1"/>
          <p:cNvSpPr/>
          <p:nvPr/>
        </p:nvSpPr>
        <p:spPr>
          <a:xfrm>
            <a:off x="218387" y="1149908"/>
            <a:ext cx="41601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0" i="0" u="none" strike="noStrike" kern="0" cap="none" spc="0" normalizeH="0" baseline="0" noProof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bin Condensed SemiBold"/>
                <a:sym typeface="Cabin Condensed SemiBold"/>
              </a:rPr>
              <a:t>Guía de evaluación</a:t>
            </a:r>
            <a:endParaRPr kumimoji="0" lang="es-CO" sz="18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90054" y="2030652"/>
            <a:ext cx="64146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MX" sz="2000" dirty="0">
                <a:solidFill>
                  <a:schemeClr val="tx1"/>
                </a:solidFill>
                <a:latin typeface="+mn-lt"/>
              </a:rPr>
              <a:t>Identificar el trastorno presente (trastorno de TDHA)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6"/>
          <a:srcRect l="5602" t="32512" r="43820" b="12128"/>
          <a:stretch/>
        </p:blipFill>
        <p:spPr>
          <a:xfrm>
            <a:off x="1335828" y="2553317"/>
            <a:ext cx="5756707" cy="3426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237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35.png" descr="1x/Recurso%205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338401" y="187093"/>
            <a:ext cx="2019123" cy="579120"/>
          </a:xfrm>
          <a:prstGeom prst="rect">
            <a:avLst/>
          </a:prstGeom>
          <a:ln/>
        </p:spPr>
      </p:pic>
      <p:sp>
        <p:nvSpPr>
          <p:cNvPr id="14" name="Rectángulo 13"/>
          <p:cNvSpPr/>
          <p:nvPr/>
        </p:nvSpPr>
        <p:spPr>
          <a:xfrm>
            <a:off x="218387" y="764943"/>
            <a:ext cx="2234882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sz="1000" b="1" dirty="0">
                <a:solidFill>
                  <a:srgbClr val="4BACC6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Centro de Servicios en Psicología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image11.png"/>
          <p:cNvPicPr/>
          <p:nvPr/>
        </p:nvPicPr>
        <p:blipFill>
          <a:blip r:embed="rId4"/>
          <a:srcRect l="13192" t="44882" r="33623" b="49786"/>
          <a:stretch>
            <a:fillRect/>
          </a:stretch>
        </p:blipFill>
        <p:spPr>
          <a:xfrm>
            <a:off x="5234684" y="653818"/>
            <a:ext cx="3648075" cy="228600"/>
          </a:xfrm>
          <a:prstGeom prst="rect">
            <a:avLst/>
          </a:prstGeom>
          <a:ln/>
        </p:spPr>
      </p:pic>
      <p:pic>
        <p:nvPicPr>
          <p:cNvPr id="16" name="image24.jpg" descr="Resultado de imagen de simbolo de psicología"/>
          <p:cNvPicPr/>
          <p:nvPr/>
        </p:nvPicPr>
        <p:blipFill>
          <a:blip r:embed="rId5"/>
          <a:srcRect l="22600" t="24800" r="22399" b="24400"/>
          <a:stretch>
            <a:fillRect/>
          </a:stretch>
        </p:blipFill>
        <p:spPr>
          <a:xfrm>
            <a:off x="6704709" y="187093"/>
            <a:ext cx="476250" cy="420370"/>
          </a:xfrm>
          <a:prstGeom prst="rect">
            <a:avLst/>
          </a:prstGeom>
          <a:ln/>
        </p:spPr>
      </p:pic>
      <p:sp>
        <p:nvSpPr>
          <p:cNvPr id="2" name="Rectángulo 1"/>
          <p:cNvSpPr/>
          <p:nvPr/>
        </p:nvSpPr>
        <p:spPr>
          <a:xfrm>
            <a:off x="266794" y="1286674"/>
            <a:ext cx="37144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0" cap="none" spc="0" normalizeH="0" baseline="0" noProof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bin Condensed SemiBold"/>
                <a:sym typeface="Cabin Condensed SemiBold"/>
              </a:rPr>
              <a:t>Guía de evaluación</a:t>
            </a:r>
            <a:endParaRPr kumimoji="0" lang="es-CO" sz="18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266794" y="2380865"/>
            <a:ext cx="816398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9100" lvl="0" indent="-342900">
              <a:lnSpc>
                <a:spcPct val="115000"/>
              </a:lnSpc>
              <a:spcBef>
                <a:spcPts val="600"/>
              </a:spcBef>
              <a:buClr>
                <a:srgbClr val="00A4CA"/>
              </a:buClr>
              <a:buSzPts val="2400"/>
              <a:buFont typeface="Arial" panose="020B0604020202020204" pitchFamily="34" charset="0"/>
              <a:buChar char="•"/>
            </a:pPr>
            <a:r>
              <a:rPr lang="es-CO" sz="2000" dirty="0">
                <a:solidFill>
                  <a:schemeClr val="tx1"/>
                </a:solidFill>
                <a:latin typeface="+mn-lt"/>
                <a:sym typeface="News Cycle"/>
              </a:rPr>
              <a:t>Evaluar si los síntomas son apropiados para el nivel de desarrollo del niño.</a:t>
            </a:r>
            <a:endParaRPr lang="es-ES" sz="2000" dirty="0">
              <a:solidFill>
                <a:schemeClr val="tx1"/>
              </a:solidFill>
              <a:latin typeface="+mn-lt"/>
              <a:sym typeface="News Cycle"/>
            </a:endParaRPr>
          </a:p>
        </p:txBody>
      </p:sp>
      <p:pic>
        <p:nvPicPr>
          <p:cNvPr id="10" name="Picture 2" descr="Juegos para imprimir y enseñar al niño de 4 a 6 años a concentrarse -  Escuela infantil y colegio - Educación - Guia del Niñ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7522" y="3618931"/>
            <a:ext cx="5735387" cy="2121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904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35.png" descr="1x/Recurso%205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338401" y="187093"/>
            <a:ext cx="2019123" cy="579120"/>
          </a:xfrm>
          <a:prstGeom prst="rect">
            <a:avLst/>
          </a:prstGeom>
          <a:ln/>
        </p:spPr>
      </p:pic>
      <p:sp>
        <p:nvSpPr>
          <p:cNvPr id="14" name="Rectángulo 13"/>
          <p:cNvSpPr/>
          <p:nvPr/>
        </p:nvSpPr>
        <p:spPr>
          <a:xfrm>
            <a:off x="218387" y="764943"/>
            <a:ext cx="2234882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sz="1000" b="1" dirty="0">
                <a:solidFill>
                  <a:srgbClr val="4BACC6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Centro de Servicios en Psicología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image11.png"/>
          <p:cNvPicPr/>
          <p:nvPr/>
        </p:nvPicPr>
        <p:blipFill>
          <a:blip r:embed="rId4"/>
          <a:srcRect l="13192" t="44882" r="33623" b="49786"/>
          <a:stretch>
            <a:fillRect/>
          </a:stretch>
        </p:blipFill>
        <p:spPr>
          <a:xfrm>
            <a:off x="5234684" y="653818"/>
            <a:ext cx="3648075" cy="228600"/>
          </a:xfrm>
          <a:prstGeom prst="rect">
            <a:avLst/>
          </a:prstGeom>
          <a:ln/>
        </p:spPr>
      </p:pic>
      <p:pic>
        <p:nvPicPr>
          <p:cNvPr id="16" name="image24.jpg" descr="Resultado de imagen de simbolo de psicología"/>
          <p:cNvPicPr/>
          <p:nvPr/>
        </p:nvPicPr>
        <p:blipFill>
          <a:blip r:embed="rId5"/>
          <a:srcRect l="22600" t="24800" r="22399" b="24400"/>
          <a:stretch>
            <a:fillRect/>
          </a:stretch>
        </p:blipFill>
        <p:spPr>
          <a:xfrm>
            <a:off x="6704709" y="187093"/>
            <a:ext cx="476250" cy="420370"/>
          </a:xfrm>
          <a:prstGeom prst="rect">
            <a:avLst/>
          </a:prstGeom>
          <a:ln/>
        </p:spPr>
      </p:pic>
      <p:sp>
        <p:nvSpPr>
          <p:cNvPr id="3" name="Rectángulo 2"/>
          <p:cNvSpPr/>
          <p:nvPr/>
        </p:nvSpPr>
        <p:spPr>
          <a:xfrm>
            <a:off x="218387" y="1336155"/>
            <a:ext cx="37144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ClrTx/>
              <a:defRPr/>
            </a:pPr>
            <a:r>
              <a:rPr lang="es-ES" sz="3200" noProof="1">
                <a:solidFill>
                  <a:srgbClr val="002060"/>
                </a:solidFill>
                <a:latin typeface="Cabin Condensed SemiBold"/>
                <a:sym typeface="Cabin Condensed SemiBold"/>
              </a:rPr>
              <a:t>Guía de evaluación</a:t>
            </a:r>
            <a:endParaRPr lang="es-CO" sz="1800" dirty="0">
              <a:solidFill>
                <a:srgbClr val="00206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662684" y="2206392"/>
            <a:ext cx="7165134" cy="1420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s-CO" sz="2000" dirty="0">
                <a:latin typeface="+mn-lt"/>
              </a:rPr>
              <a:t>Explore el impacto de:</a:t>
            </a:r>
          </a:p>
          <a:p>
            <a:pPr marL="285750" lvl="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CO" sz="2000" dirty="0">
                <a:latin typeface="+mn-lt"/>
              </a:rPr>
              <a:t>Factores sociales, familiares y educativos u ocupacionales.</a:t>
            </a:r>
          </a:p>
          <a:p>
            <a:pPr marL="285750" lvl="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CO" sz="2000" dirty="0">
                <a:latin typeface="+mn-lt"/>
              </a:rPr>
              <a:t>Problemas médicos.</a:t>
            </a:r>
            <a:endParaRPr lang="es-CO" sz="2000" dirty="0">
              <a:latin typeface="+mn-lt"/>
            </a:endParaRPr>
          </a:p>
        </p:txBody>
      </p:sp>
      <p:pic>
        <p:nvPicPr>
          <p:cNvPr id="9" name="Picture 2" descr="Fotos de stock, imágenes, vectores y vídeos de PSICOLOGIA, libres de  derechos de autor en 2020 | Ilustración médica, Imagenes de psicologos,  Imagenes animada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0195" y="3659044"/>
            <a:ext cx="4289149" cy="2498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3999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35.png" descr="1x/Recurso%205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338401" y="187093"/>
            <a:ext cx="2019123" cy="579120"/>
          </a:xfrm>
          <a:prstGeom prst="rect">
            <a:avLst/>
          </a:prstGeom>
          <a:ln/>
        </p:spPr>
      </p:pic>
      <p:sp>
        <p:nvSpPr>
          <p:cNvPr id="14" name="Rectángulo 13"/>
          <p:cNvSpPr/>
          <p:nvPr/>
        </p:nvSpPr>
        <p:spPr>
          <a:xfrm>
            <a:off x="218387" y="764943"/>
            <a:ext cx="2234882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sz="1000" b="1" dirty="0">
                <a:solidFill>
                  <a:srgbClr val="4BACC6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Centro de Servicios en Psicología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image11.png"/>
          <p:cNvPicPr/>
          <p:nvPr/>
        </p:nvPicPr>
        <p:blipFill>
          <a:blip r:embed="rId4"/>
          <a:srcRect l="13192" t="44882" r="33623" b="49786"/>
          <a:stretch>
            <a:fillRect/>
          </a:stretch>
        </p:blipFill>
        <p:spPr>
          <a:xfrm>
            <a:off x="5234684" y="653818"/>
            <a:ext cx="3648075" cy="228600"/>
          </a:xfrm>
          <a:prstGeom prst="rect">
            <a:avLst/>
          </a:prstGeom>
          <a:ln/>
        </p:spPr>
      </p:pic>
      <p:pic>
        <p:nvPicPr>
          <p:cNvPr id="16" name="image24.jpg" descr="Resultado de imagen de simbolo de psicología"/>
          <p:cNvPicPr/>
          <p:nvPr/>
        </p:nvPicPr>
        <p:blipFill>
          <a:blip r:embed="rId5"/>
          <a:srcRect l="22600" t="24800" r="22399" b="24400"/>
          <a:stretch>
            <a:fillRect/>
          </a:stretch>
        </p:blipFill>
        <p:spPr>
          <a:xfrm>
            <a:off x="6704709" y="187093"/>
            <a:ext cx="476250" cy="420370"/>
          </a:xfrm>
          <a:prstGeom prst="rect">
            <a:avLst/>
          </a:prstGeom>
          <a:ln/>
        </p:spPr>
      </p:pic>
      <p:sp>
        <p:nvSpPr>
          <p:cNvPr id="2" name="Rectángulo 1"/>
          <p:cNvSpPr/>
          <p:nvPr/>
        </p:nvSpPr>
        <p:spPr>
          <a:xfrm>
            <a:off x="338401" y="1258683"/>
            <a:ext cx="37144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3200" dirty="0">
                <a:solidFill>
                  <a:srgbClr val="002060"/>
                </a:solidFill>
              </a:rPr>
              <a:t>Guía de evaluación</a:t>
            </a:r>
          </a:p>
        </p:txBody>
      </p:sp>
      <p:sp>
        <p:nvSpPr>
          <p:cNvPr id="3" name="Rectángulo 2"/>
          <p:cNvSpPr/>
          <p:nvPr/>
        </p:nvSpPr>
        <p:spPr>
          <a:xfrm>
            <a:off x="338401" y="2374912"/>
            <a:ext cx="8271165" cy="1958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 lvl="0" algn="just">
              <a:lnSpc>
                <a:spcPct val="150000"/>
              </a:lnSpc>
              <a:spcBef>
                <a:spcPts val="600"/>
              </a:spcBef>
              <a:buClr>
                <a:srgbClr val="00A4CA"/>
              </a:buClr>
              <a:buSzPts val="2400"/>
            </a:pPr>
            <a:r>
              <a:rPr lang="es-MX" sz="2000" dirty="0">
                <a:solidFill>
                  <a:schemeClr val="tx1"/>
                </a:solidFill>
                <a:latin typeface="News Cycle"/>
                <a:sym typeface="News Cycle"/>
              </a:rPr>
              <a:t>Descarte de posibilidades:</a:t>
            </a:r>
            <a:endParaRPr lang="es-CO" sz="2000" dirty="0">
              <a:solidFill>
                <a:schemeClr val="tx1"/>
              </a:solidFill>
              <a:latin typeface="News Cycle"/>
              <a:sym typeface="News Cycle"/>
            </a:endParaRPr>
          </a:p>
          <a:p>
            <a:pPr marL="457200" lvl="0" indent="-381000" algn="just">
              <a:lnSpc>
                <a:spcPct val="150000"/>
              </a:lnSpc>
              <a:spcBef>
                <a:spcPts val="600"/>
              </a:spcBef>
              <a:buClr>
                <a:srgbClr val="00A4CA"/>
              </a:buClr>
              <a:buSzPts val="2400"/>
              <a:buFont typeface="News Cycle"/>
              <a:buChar char="•"/>
            </a:pPr>
            <a:r>
              <a:rPr lang="es-CO" sz="2000" dirty="0">
                <a:solidFill>
                  <a:schemeClr val="tx1"/>
                </a:solidFill>
                <a:latin typeface="News Cycle"/>
                <a:sym typeface="News Cycle"/>
              </a:rPr>
              <a:t>Condiciones médicas u otros trastornos prioritarios que pueden causar potencialmente trastornos de conducta (por ejemplo, hipertiroidismo, depresión o consumo de alcohol o drogas).</a:t>
            </a:r>
            <a:endParaRPr lang="es-CO" sz="2000" dirty="0">
              <a:solidFill>
                <a:schemeClr val="tx1"/>
              </a:solidFill>
              <a:latin typeface="News Cycle"/>
              <a:sym typeface="News Cycle"/>
            </a:endParaRPr>
          </a:p>
        </p:txBody>
      </p:sp>
    </p:spTree>
    <p:extLst>
      <p:ext uri="{BB962C8B-B14F-4D97-AF65-F5344CB8AC3E}">
        <p14:creationId xmlns:p14="http://schemas.microsoft.com/office/powerpoint/2010/main" val="2751569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635</Words>
  <Application>Microsoft Office PowerPoint</Application>
  <PresentationFormat>Presentación en pantalla (4:3)</PresentationFormat>
  <Paragraphs>81</Paragraphs>
  <Slides>19</Slides>
  <Notes>18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7" baseType="lpstr">
      <vt:lpstr>Arial</vt:lpstr>
      <vt:lpstr>Arial </vt:lpstr>
      <vt:lpstr>Cabin Condensed SemiBold</vt:lpstr>
      <vt:lpstr>Calibri</vt:lpstr>
      <vt:lpstr>News Cycle</vt:lpstr>
      <vt:lpstr>Nirmala UI Semilight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Vanesa Vera</cp:lastModifiedBy>
  <cp:revision>8</cp:revision>
  <dcterms:created xsi:type="dcterms:W3CDTF">2019-10-22T14:47:25Z</dcterms:created>
  <dcterms:modified xsi:type="dcterms:W3CDTF">2020-11-12T22:13:50Z</dcterms:modified>
</cp:coreProperties>
</file>