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Lst>
  <p:sldSz cy="6858000" cx="9144000"/>
  <p:notesSz cx="6858000" cy="9144000"/>
  <p:embeddedFontLst>
    <p:embeddedFont>
      <p:font typeface="Cabin Condensed SemiBold"/>
      <p:regular r:id="rId44"/>
      <p:bold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6" roundtripDataSignature="AMtx7mhdlN1kREMmWGcB3YQ6B6+HFABFsQ=="/>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2" name="LEIDY CAROLINA TARQUINO BULLA"/>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D94464A-E5B5-4DB9-A93B-1C5BF5B742C4}">
  <a:tblStyle styleId="{ED94464A-E5B5-4DB9-A93B-1C5BF5B742C4}"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font" Target="fonts/CabinCondensedSemiBold-regular.fntdata"/><Relationship Id="rId21" Type="http://schemas.openxmlformats.org/officeDocument/2006/relationships/slide" Target="slides/slide15.xml"/><Relationship Id="rId43" Type="http://schemas.openxmlformats.org/officeDocument/2006/relationships/slide" Target="slides/slide37.xml"/><Relationship Id="rId24" Type="http://schemas.openxmlformats.org/officeDocument/2006/relationships/slide" Target="slides/slide18.xml"/><Relationship Id="rId46" Type="http://customschemas.google.com/relationships/presentationmetadata" Target="metadata"/><Relationship Id="rId23" Type="http://schemas.openxmlformats.org/officeDocument/2006/relationships/slide" Target="slides/slide17.xml"/><Relationship Id="rId45" Type="http://schemas.openxmlformats.org/officeDocument/2006/relationships/font" Target="fonts/CabinCondensedSemiBold-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11-20T13:20:28.486">
    <p:pos x="6000" y="0"/>
    <p:text>La imagen no esta completa</p:text>
    <p:extLst>
      <p:ext uri="{C676402C-5697-4E1C-873F-D02D1690AC5C}">
        <p15:threadingInfo timeZoneBias="0"/>
      </p:ext>
      <p:ext uri="http://customooxmlschemas.google.com/">
        <go:slidesCustomData xmlns:go="http://customooxmlschemas.google.com/" commentPostId="AAABZAU8PPo"/>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4-11-20T13:22:13.966">
    <p:pos x="6000" y="0"/>
    <p:text>Agregar imagen completa</p:text>
    <p:extLst>
      <p:ext uri="{C676402C-5697-4E1C-873F-D02D1690AC5C}">
        <p15:threadingInfo timeZoneBias="0"/>
      </p:ext>
      <p:ext uri="http://customooxmlschemas.google.com/">
        <go:slidesCustomData xmlns:go="http://customooxmlschemas.google.com/" commentPostId="AAABZAU8PPw"/>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1" name="Google Shape;9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E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15af1ff58c_0_7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15af1ff58c_0_7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g315af1ff58c_0_7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15af1ff58c_0_8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15af1ff58c_0_8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g315af1ff58c_0_8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15af1ff58c_0_9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15af1ff58c_0_9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g315af1ff58c_0_9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15af1ff58c_0_10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15af1ff58c_0_10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9" name="Google Shape;209;g315af1ff58c_0_10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15af1ff58c_0_10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5" name="Google Shape;215;g315af1ff58c_0_10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15af1ff58c_0_1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7" name="Google Shape;227;g315af1ff58c_0_12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15af1ff58c_0_1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7" name="Google Shape;237;g315af1ff58c_0_13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315af1ff58c_0_1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3" name="Google Shape;243;g315af1ff58c_0_14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9" name="Google Shape;249;p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d55f2a9f95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2" name="Google Shape;262;g2d55f2a9f95_0_1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1" name="Google Shape;101;p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2d560d83c88_2_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5" name="Google Shape;275;g2d560d83c88_2_1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d55f2a9f95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8" name="Google Shape;288;g2d55f2a9f95_0_3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d560d83c88_2_3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0" name="Google Shape;300;g2d560d83c88_2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1" name="Google Shape;301;g2d560d83c88_2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d55f2a9f95_0_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2" name="Google Shape;312;g2d55f2a9f95_0_4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d55f2a9f95_0_7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7" name="Google Shape;327;g2d55f2a9f95_0_7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2d55f2a9f95_0_1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0" name="Google Shape;340;g2d55f2a9f95_0_10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2d55f2a9f95_0_1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6" name="Google Shape;356;g2d55f2a9f95_0_11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1" name="Google Shape;371;p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2d560d83c88_0_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1" name="Google Shape;381;g2d560d83c88_0_1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2d560d83c88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2" name="Google Shape;392;g2d560d83c88_0_3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15af1ff58c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g315af1ff58c_0_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2d55f2a9f95_0_14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5" name="Google Shape;405;g2d55f2a9f95_0_14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g2d560d83c88_0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5" name="Google Shape;415;g2d560d83c88_0_4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2d560d83c88_0_6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8" name="Google Shape;428;g2d560d83c88_0_6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2d560d83c88_0_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2" name="Google Shape;442;g2d560d83c88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3" name="Google Shape;443;g2d560d83c88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2d560d83c88_0_9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1" name="Google Shape;451;g2d560d83c88_0_9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2d560d83c88_0_1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4" name="Google Shape;464;g2d560d83c88_0_11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2d560d83c88_0_8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7" name="Google Shape;477;g2d560d83c88_0_8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8" name="Google Shape;478;g2d560d83c88_0_8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159fae5b3fb_0_1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7" name="Google Shape;487;g159fae5b3fb_0_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88" name="Google Shape;488;g159fae5b3fb_0_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15af1ff58c_0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1" name="Google Shape;121;g315af1ff58c_0_1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4eb7e415ae_0_6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g14eb7e415ae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2" name="Google Shape;132;g14eb7e415ae_0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15af1ff58c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g315af1ff58c_0_2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15af1ff58c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1" name="Google Shape;151;g315af1ff58c_0_3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15af1ff58c_0_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2" name="Google Shape;162;g315af1ff58c_0_4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15af1ff58c_0_5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g315af1ff58c_0_5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ítulo y objetos">
  <p:cSld name="1_Título y objetos">
    <p:spTree>
      <p:nvGrpSpPr>
        <p:cNvPr id="15" name="Shape 15"/>
        <p:cNvGrpSpPr/>
        <p:nvPr/>
      </p:nvGrpSpPr>
      <p:grpSpPr>
        <a:xfrm>
          <a:off x="0" y="0"/>
          <a:ext cx="0" cy="0"/>
          <a:chOff x="0" y="0"/>
          <a:chExt cx="0" cy="0"/>
        </a:xfrm>
      </p:grpSpPr>
      <p:pic>
        <p:nvPicPr>
          <p:cNvPr id="16" name="Google Shape;16;p19"/>
          <p:cNvPicPr preferRelativeResize="0"/>
          <p:nvPr/>
        </p:nvPicPr>
        <p:blipFill rotWithShape="1">
          <a:blip r:embed="rId2">
            <a:alphaModFix/>
          </a:blip>
          <a:srcRect b="0" l="0" r="0" t="0"/>
          <a:stretch/>
        </p:blipFill>
        <p:spPr>
          <a:xfrm>
            <a:off x="11025" y="0"/>
            <a:ext cx="9121949" cy="6858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62" name="Shape 62"/>
        <p:cNvGrpSpPr/>
        <p:nvPr/>
      </p:nvGrpSpPr>
      <p:grpSpPr>
        <a:xfrm>
          <a:off x="0" y="0"/>
          <a:ext cx="0" cy="0"/>
          <a:chOff x="0" y="0"/>
          <a:chExt cx="0" cy="0"/>
        </a:xfrm>
      </p:grpSpPr>
      <p:sp>
        <p:nvSpPr>
          <p:cNvPr id="63" name="Google Shape;63;p28"/>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8"/>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28"/>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2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9" name="Shape 69"/>
        <p:cNvGrpSpPr/>
        <p:nvPr/>
      </p:nvGrpSpPr>
      <p:grpSpPr>
        <a:xfrm>
          <a:off x="0" y="0"/>
          <a:ext cx="0" cy="0"/>
          <a:chOff x="0" y="0"/>
          <a:chExt cx="0" cy="0"/>
        </a:xfrm>
      </p:grpSpPr>
      <p:sp>
        <p:nvSpPr>
          <p:cNvPr id="70" name="Google Shape;70;p29"/>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9"/>
          <p:cNvSpPr/>
          <p:nvPr>
            <p:ph idx="2" type="pic"/>
          </p:nvPr>
        </p:nvSpPr>
        <p:spPr>
          <a:xfrm>
            <a:off x="3887391" y="987426"/>
            <a:ext cx="4629150" cy="4873625"/>
          </a:xfrm>
          <a:prstGeom prst="rect">
            <a:avLst/>
          </a:prstGeom>
          <a:noFill/>
          <a:ln>
            <a:noFill/>
          </a:ln>
        </p:spPr>
      </p:sp>
      <p:sp>
        <p:nvSpPr>
          <p:cNvPr id="72" name="Google Shape;72;p29"/>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3" name="Google Shape;73;p2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76" name="Shape 76"/>
        <p:cNvGrpSpPr/>
        <p:nvPr/>
      </p:nvGrpSpPr>
      <p:grpSpPr>
        <a:xfrm>
          <a:off x="0" y="0"/>
          <a:ext cx="0" cy="0"/>
          <a:chOff x="0" y="0"/>
          <a:chExt cx="0" cy="0"/>
        </a:xfrm>
      </p:grpSpPr>
      <p:sp>
        <p:nvSpPr>
          <p:cNvPr id="77" name="Google Shape;77;p30"/>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0"/>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3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3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82" name="Shape 82"/>
        <p:cNvGrpSpPr/>
        <p:nvPr/>
      </p:nvGrpSpPr>
      <p:grpSpPr>
        <a:xfrm>
          <a:off x="0" y="0"/>
          <a:ext cx="0" cy="0"/>
          <a:chOff x="0" y="0"/>
          <a:chExt cx="0" cy="0"/>
        </a:xfrm>
      </p:grpSpPr>
      <p:sp>
        <p:nvSpPr>
          <p:cNvPr id="83" name="Google Shape;83;p31"/>
          <p:cNvSpPr txBox="1"/>
          <p:nvPr>
            <p:ph type="title"/>
          </p:nvPr>
        </p:nvSpPr>
        <p:spPr>
          <a:xfrm rot="5400000">
            <a:off x="4623593" y="2285206"/>
            <a:ext cx="5811838"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31"/>
          <p:cNvSpPr txBox="1"/>
          <p:nvPr>
            <p:ph idx="1" type="body"/>
          </p:nvPr>
        </p:nvSpPr>
        <p:spPr>
          <a:xfrm rot="5400000">
            <a:off x="623093" y="370681"/>
            <a:ext cx="5811838"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 name="Google Shape;85;p3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3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3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apositiva de título">
  <p:cSld name="1_Diapositiva de título">
    <p:spTree>
      <p:nvGrpSpPr>
        <p:cNvPr id="17" name="Shape 17"/>
        <p:cNvGrpSpPr/>
        <p:nvPr/>
      </p:nvGrpSpPr>
      <p:grpSpPr>
        <a:xfrm>
          <a:off x="0" y="0"/>
          <a:ext cx="0" cy="0"/>
          <a:chOff x="0" y="0"/>
          <a:chExt cx="0" cy="0"/>
        </a:xfrm>
      </p:grpSpPr>
      <p:pic>
        <p:nvPicPr>
          <p:cNvPr id="18" name="Google Shape;18;p20"/>
          <p:cNvPicPr preferRelativeResize="0"/>
          <p:nvPr/>
        </p:nvPicPr>
        <p:blipFill rotWithShape="1">
          <a:blip r:embed="rId2">
            <a:alphaModFix/>
          </a:blip>
          <a:srcRect b="0" l="0" r="0" t="0"/>
          <a:stretch/>
        </p:blipFill>
        <p:spPr>
          <a:xfrm>
            <a:off x="0" y="14068"/>
            <a:ext cx="9132975" cy="68580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9" name="Shape 19"/>
        <p:cNvGrpSpPr/>
        <p:nvPr/>
      </p:nvGrpSpPr>
      <p:grpSpPr>
        <a:xfrm>
          <a:off x="0" y="0"/>
          <a:ext cx="0" cy="0"/>
          <a:chOff x="0" y="0"/>
          <a:chExt cx="0" cy="0"/>
        </a:xfrm>
      </p:grpSpPr>
      <p:sp>
        <p:nvSpPr>
          <p:cNvPr id="20" name="Google Shape;20;p21"/>
          <p:cNvSpPr txBox="1"/>
          <p:nvPr>
            <p:ph type="ctrTitle"/>
          </p:nvPr>
        </p:nvSpPr>
        <p:spPr>
          <a:xfrm>
            <a:off x="685800" y="1122363"/>
            <a:ext cx="77724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1"/>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2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25" name="Shape 25"/>
        <p:cNvGrpSpPr/>
        <p:nvPr/>
      </p:nvGrpSpPr>
      <p:grpSpPr>
        <a:xfrm>
          <a:off x="0" y="0"/>
          <a:ext cx="0" cy="0"/>
          <a:chOff x="0" y="0"/>
          <a:chExt cx="0" cy="0"/>
        </a:xfrm>
      </p:grpSpPr>
      <p:sp>
        <p:nvSpPr>
          <p:cNvPr id="26" name="Google Shape;26;p22"/>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2"/>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31" name="Shape 31"/>
        <p:cNvGrpSpPr/>
        <p:nvPr/>
      </p:nvGrpSpPr>
      <p:grpSpPr>
        <a:xfrm>
          <a:off x="0" y="0"/>
          <a:ext cx="0" cy="0"/>
          <a:chOff x="0" y="0"/>
          <a:chExt cx="0" cy="0"/>
        </a:xfrm>
      </p:grpSpPr>
      <p:sp>
        <p:nvSpPr>
          <p:cNvPr id="32" name="Google Shape;32;p23"/>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3"/>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2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37" name="Shape 37"/>
        <p:cNvGrpSpPr/>
        <p:nvPr/>
      </p:nvGrpSpPr>
      <p:grpSpPr>
        <a:xfrm>
          <a:off x="0" y="0"/>
          <a:ext cx="0" cy="0"/>
          <a:chOff x="0" y="0"/>
          <a:chExt cx="0" cy="0"/>
        </a:xfrm>
      </p:grpSpPr>
      <p:sp>
        <p:nvSpPr>
          <p:cNvPr id="38" name="Google Shape;38;p24"/>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4"/>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4"/>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2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2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44" name="Shape 44"/>
        <p:cNvGrpSpPr/>
        <p:nvPr/>
      </p:nvGrpSpPr>
      <p:grpSpPr>
        <a:xfrm>
          <a:off x="0" y="0"/>
          <a:ext cx="0" cy="0"/>
          <a:chOff x="0" y="0"/>
          <a:chExt cx="0" cy="0"/>
        </a:xfrm>
      </p:grpSpPr>
      <p:sp>
        <p:nvSpPr>
          <p:cNvPr id="45" name="Google Shape;45;p25"/>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25"/>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25"/>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25"/>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25"/>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25"/>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2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53" name="Shape 53"/>
        <p:cNvGrpSpPr/>
        <p:nvPr/>
      </p:nvGrpSpPr>
      <p:grpSpPr>
        <a:xfrm>
          <a:off x="0" y="0"/>
          <a:ext cx="0" cy="0"/>
          <a:chOff x="0" y="0"/>
          <a:chExt cx="0" cy="0"/>
        </a:xfrm>
      </p:grpSpPr>
      <p:sp>
        <p:nvSpPr>
          <p:cNvPr id="54" name="Google Shape;54;p26"/>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26"/>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8" name="Shape 58"/>
        <p:cNvGrpSpPr/>
        <p:nvPr/>
      </p:nvGrpSpPr>
      <p:grpSpPr>
        <a:xfrm>
          <a:off x="0" y="0"/>
          <a:ext cx="0" cy="0"/>
          <a:chOff x="0" y="0"/>
          <a:chExt cx="0" cy="0"/>
        </a:xfrm>
      </p:grpSpPr>
      <p:sp>
        <p:nvSpPr>
          <p:cNvPr id="59" name="Google Shape;59;p27"/>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8"/>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8"/>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23.png"/><Relationship Id="rId7"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2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2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comments" Target="../comments/comment1.xml"/><Relationship Id="rId4" Type="http://schemas.openxmlformats.org/officeDocument/2006/relationships/image" Target="../media/image4.png"/><Relationship Id="rId5" Type="http://schemas.openxmlformats.org/officeDocument/2006/relationships/image" Target="../media/image14.png"/><Relationship Id="rId6" Type="http://schemas.openxmlformats.org/officeDocument/2006/relationships/image" Target="../media/image5.jpg"/><Relationship Id="rId7" Type="http://schemas.openxmlformats.org/officeDocument/2006/relationships/image" Target="../media/image2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2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1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2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comments" Target="../comments/comment2.xml"/><Relationship Id="rId4" Type="http://schemas.openxmlformats.org/officeDocument/2006/relationships/image" Target="../media/image4.png"/><Relationship Id="rId5" Type="http://schemas.openxmlformats.org/officeDocument/2006/relationships/image" Target="../media/image14.png"/><Relationship Id="rId6" Type="http://schemas.openxmlformats.org/officeDocument/2006/relationships/image" Target="../media/image5.jpg"/><Relationship Id="rId7" Type="http://schemas.openxmlformats.org/officeDocument/2006/relationships/image" Target="../media/image2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2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 Id="rId6"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cxnSp>
        <p:nvCxnSpPr>
          <p:cNvPr id="93" name="Google Shape;93;p1"/>
          <p:cNvCxnSpPr/>
          <p:nvPr/>
        </p:nvCxnSpPr>
        <p:spPr>
          <a:xfrm>
            <a:off x="937139" y="1920867"/>
            <a:ext cx="7499700" cy="0"/>
          </a:xfrm>
          <a:prstGeom prst="straightConnector1">
            <a:avLst/>
          </a:prstGeom>
          <a:noFill/>
          <a:ln cap="flat" cmpd="sng" w="9525">
            <a:solidFill>
              <a:srgbClr val="FFC000"/>
            </a:solidFill>
            <a:prstDash val="solid"/>
            <a:miter lim="800000"/>
            <a:headEnd len="sm" w="sm" type="none"/>
            <a:tailEnd len="sm" w="sm" type="none"/>
          </a:ln>
        </p:spPr>
      </p:cxnSp>
      <p:pic>
        <p:nvPicPr>
          <p:cNvPr descr="1x/Recurso%205.png" id="94" name="Google Shape;94;p1"/>
          <p:cNvPicPr preferRelativeResize="0"/>
          <p:nvPr/>
        </p:nvPicPr>
        <p:blipFill rotWithShape="1">
          <a:blip r:embed="rId3">
            <a:alphaModFix/>
          </a:blip>
          <a:srcRect b="0" l="0" r="0" t="0"/>
          <a:stretch/>
        </p:blipFill>
        <p:spPr>
          <a:xfrm>
            <a:off x="3159660" y="5851912"/>
            <a:ext cx="2019123" cy="579120"/>
          </a:xfrm>
          <a:prstGeom prst="rect">
            <a:avLst/>
          </a:prstGeom>
          <a:noFill/>
          <a:ln>
            <a:noFill/>
          </a:ln>
        </p:spPr>
      </p:pic>
      <p:sp>
        <p:nvSpPr>
          <p:cNvPr id="95" name="Google Shape;95;p1"/>
          <p:cNvSpPr/>
          <p:nvPr/>
        </p:nvSpPr>
        <p:spPr>
          <a:xfrm>
            <a:off x="3039646" y="6429762"/>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sp>
        <p:nvSpPr>
          <p:cNvPr id="96" name="Google Shape;96;p1"/>
          <p:cNvSpPr txBox="1"/>
          <p:nvPr/>
        </p:nvSpPr>
        <p:spPr>
          <a:xfrm>
            <a:off x="541350" y="1050300"/>
            <a:ext cx="8061300" cy="785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900"/>
              <a:buFont typeface="Arial"/>
              <a:buNone/>
            </a:pPr>
            <a:r>
              <a:rPr b="1" i="0" lang="es-ES" sz="3900" u="none" cap="none" strike="noStrike">
                <a:solidFill>
                  <a:schemeClr val="lt1"/>
                </a:solidFill>
                <a:latin typeface="Arial"/>
                <a:ea typeface="Arial"/>
                <a:cs typeface="Arial"/>
                <a:sym typeface="Arial"/>
              </a:rPr>
              <a:t>Guía</a:t>
            </a:r>
            <a:r>
              <a:rPr b="1" lang="es-ES" sz="3900">
                <a:solidFill>
                  <a:schemeClr val="lt1"/>
                </a:solidFill>
              </a:rPr>
              <a:t> autolesión adolescentes</a:t>
            </a:r>
            <a:endParaRPr b="1" i="0" sz="3900" u="none" cap="none" strike="noStrike">
              <a:solidFill>
                <a:schemeClr val="lt1"/>
              </a:solidFill>
              <a:latin typeface="Arial"/>
              <a:ea typeface="Arial"/>
              <a:cs typeface="Arial"/>
              <a:sym typeface="Arial"/>
            </a:endParaRPr>
          </a:p>
        </p:txBody>
      </p:sp>
      <p:sp>
        <p:nvSpPr>
          <p:cNvPr id="97" name="Google Shape;97;p1"/>
          <p:cNvSpPr txBox="1"/>
          <p:nvPr/>
        </p:nvSpPr>
        <p:spPr>
          <a:xfrm>
            <a:off x="656275" y="2806875"/>
            <a:ext cx="8061300" cy="954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500"/>
              <a:buFont typeface="Arial"/>
              <a:buNone/>
            </a:pPr>
            <a:r>
              <a:rPr lang="es-ES" sz="2500">
                <a:solidFill>
                  <a:schemeClr val="lt1"/>
                </a:solidFill>
              </a:rPr>
              <a:t>Evaluación</a:t>
            </a:r>
            <a:r>
              <a:rPr lang="es-ES" sz="2500">
                <a:solidFill>
                  <a:schemeClr val="lt1"/>
                </a:solidFill>
              </a:rPr>
              <a:t> y manejo </a:t>
            </a:r>
            <a:r>
              <a:rPr lang="es-ES" sz="2500">
                <a:solidFill>
                  <a:schemeClr val="lt1"/>
                </a:solidFill>
              </a:rPr>
              <a:t>clínico</a:t>
            </a:r>
            <a:r>
              <a:rPr lang="es-ES" sz="2500">
                <a:solidFill>
                  <a:schemeClr val="lt1"/>
                </a:solidFill>
              </a:rPr>
              <a:t> de las autolesiones en la adolescencia: Protocolo basado en la evidencia </a:t>
            </a:r>
            <a:endParaRPr b="0" i="0" sz="2500" u="none" cap="none" strike="noStrike">
              <a:solidFill>
                <a:schemeClr val="lt1"/>
              </a:solidFill>
              <a:latin typeface="Arial"/>
              <a:ea typeface="Arial"/>
              <a:cs typeface="Arial"/>
              <a:sym typeface="Arial"/>
            </a:endParaRPr>
          </a:p>
        </p:txBody>
      </p:sp>
      <p:sp>
        <p:nvSpPr>
          <p:cNvPr id="98" name="Google Shape;98;p1"/>
          <p:cNvSpPr txBox="1"/>
          <p:nvPr/>
        </p:nvSpPr>
        <p:spPr>
          <a:xfrm>
            <a:off x="0" y="4820525"/>
            <a:ext cx="3999300" cy="1062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0" i="0" lang="es-ES" sz="1900" u="none" cap="none" strike="noStrike">
                <a:solidFill>
                  <a:schemeClr val="lt1"/>
                </a:solidFill>
                <a:latin typeface="Arial"/>
                <a:ea typeface="Arial"/>
                <a:cs typeface="Arial"/>
                <a:sym typeface="Arial"/>
              </a:rPr>
              <a:t>Fecha: </a:t>
            </a:r>
            <a:r>
              <a:rPr lang="es-ES" sz="1900">
                <a:solidFill>
                  <a:schemeClr val="lt1"/>
                </a:solidFill>
              </a:rPr>
              <a:t>8 de noviembre de 2024</a:t>
            </a:r>
            <a:endParaRPr b="0" i="0" sz="19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s-ES" sz="1900" u="none" cap="none" strike="noStrike">
                <a:solidFill>
                  <a:schemeClr val="lt1"/>
                </a:solidFill>
                <a:latin typeface="Arial"/>
                <a:ea typeface="Arial"/>
                <a:cs typeface="Arial"/>
                <a:sym typeface="Arial"/>
              </a:rPr>
              <a:t>Elaborado por: </a:t>
            </a:r>
            <a:r>
              <a:rPr lang="es-ES" sz="1900">
                <a:solidFill>
                  <a:schemeClr val="lt1"/>
                </a:solidFill>
              </a:rPr>
              <a:t>Paula Oyola y Angelica Ipus</a:t>
            </a:r>
            <a:endParaRPr b="0" i="0" sz="1900" u="none" cap="none" strike="noStrike">
              <a:solidFill>
                <a:schemeClr val="lt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315af1ff58c_0_72"/>
          <p:cNvSpPr txBox="1"/>
          <p:nvPr/>
        </p:nvSpPr>
        <p:spPr>
          <a:xfrm>
            <a:off x="2345750" y="1211575"/>
            <a:ext cx="46311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Marcos </a:t>
            </a:r>
            <a:r>
              <a:rPr lang="es-ES" sz="3200">
                <a:solidFill>
                  <a:srgbClr val="002060"/>
                </a:solidFill>
                <a:latin typeface="Cabin Condensed SemiBold"/>
                <a:ea typeface="Cabin Condensed SemiBold"/>
                <a:cs typeface="Cabin Condensed SemiBold"/>
                <a:sym typeface="Cabin Condensed SemiBold"/>
              </a:rPr>
              <a:t>teóricos</a:t>
            </a:r>
            <a:r>
              <a:rPr lang="es-ES" sz="3200">
                <a:solidFill>
                  <a:srgbClr val="002060"/>
                </a:solidFill>
                <a:latin typeface="Cabin Condensed SemiBold"/>
                <a:ea typeface="Cabin Condensed SemiBold"/>
                <a:cs typeface="Cabin Condensed SemiBold"/>
                <a:sym typeface="Cabin Condensed SemiBold"/>
              </a:rPr>
              <a:t> explicativos</a:t>
            </a:r>
            <a:endParaRPr b="1" i="0" sz="3200" u="none" cap="none" strike="noStrike">
              <a:solidFill>
                <a:srgbClr val="002060"/>
              </a:solidFill>
              <a:latin typeface="Arial"/>
              <a:ea typeface="Arial"/>
              <a:cs typeface="Arial"/>
              <a:sym typeface="Arial"/>
            </a:endParaRPr>
          </a:p>
        </p:txBody>
      </p:sp>
      <p:pic>
        <p:nvPicPr>
          <p:cNvPr id="187" name="Google Shape;187;g315af1ff58c_0_72"/>
          <p:cNvPicPr preferRelativeResize="0"/>
          <p:nvPr/>
        </p:nvPicPr>
        <p:blipFill rotWithShape="1">
          <a:blip r:embed="rId3">
            <a:alphaModFix/>
          </a:blip>
          <a:srcRect b="30413" l="29190" r="29590" t="41802"/>
          <a:stretch/>
        </p:blipFill>
        <p:spPr>
          <a:xfrm>
            <a:off x="232175" y="2000275"/>
            <a:ext cx="8679649" cy="3071800"/>
          </a:xfrm>
          <a:prstGeom prst="rect">
            <a:avLst/>
          </a:prstGeom>
          <a:noFill/>
          <a:ln>
            <a:noFill/>
          </a:ln>
        </p:spPr>
      </p:pic>
      <p:sp>
        <p:nvSpPr>
          <p:cNvPr id="188" name="Google Shape;188;g315af1ff58c_0_72"/>
          <p:cNvSpPr txBox="1"/>
          <p:nvPr/>
        </p:nvSpPr>
        <p:spPr>
          <a:xfrm>
            <a:off x="7840275" y="5898375"/>
            <a:ext cx="122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49-54</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15af1ff58c_0_81"/>
          <p:cNvSpPr txBox="1"/>
          <p:nvPr/>
        </p:nvSpPr>
        <p:spPr>
          <a:xfrm>
            <a:off x="2869800" y="550800"/>
            <a:ext cx="34044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Criterios </a:t>
            </a:r>
            <a:r>
              <a:rPr lang="es-ES" sz="3200">
                <a:solidFill>
                  <a:srgbClr val="002060"/>
                </a:solidFill>
                <a:latin typeface="Cabin Condensed SemiBold"/>
                <a:ea typeface="Cabin Condensed SemiBold"/>
                <a:cs typeface="Cabin Condensed SemiBold"/>
                <a:sym typeface="Cabin Condensed SemiBold"/>
              </a:rPr>
              <a:t>diagnósticos</a:t>
            </a:r>
            <a:endParaRPr b="1" i="0" sz="3200" u="none" cap="none" strike="noStrike">
              <a:solidFill>
                <a:srgbClr val="002060"/>
              </a:solidFill>
              <a:latin typeface="Arial"/>
              <a:ea typeface="Arial"/>
              <a:cs typeface="Arial"/>
              <a:sym typeface="Arial"/>
            </a:endParaRPr>
          </a:p>
        </p:txBody>
      </p:sp>
      <p:sp>
        <p:nvSpPr>
          <p:cNvPr id="195" name="Google Shape;195;g315af1ff58c_0_81"/>
          <p:cNvSpPr txBox="1"/>
          <p:nvPr/>
        </p:nvSpPr>
        <p:spPr>
          <a:xfrm>
            <a:off x="875025" y="2105250"/>
            <a:ext cx="7518900" cy="264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600"/>
              <a:t>La CIE-10 clasifica el envenenamiento y las lesiones autoinfligidas bajo "otras causas externas de morbilidad y mortalidad", diferenciando entre ambos tipos de conductas. En esta clasificación, la autolesión no suicida (ANS) se considera un síntoma, sin constituir un diagnóstico independiente como en el DSM-5. Además, la CIE-10 incluye el código Z91.5 para registrar antecedentes personales de autolesión intencional, cubriendo tanto autoenvenenamiento como conductas suicidas y parasuicidas. La CIE-11 tampoco asigna un diagnóstico propio a la ANS, aunque la describe como un daño intencional al cuerpo, comúnmente mediante cortes, quemaduras, golpes o mordeduras, con la expectativa de causar solo daño físico menor.</a:t>
            </a:r>
            <a:endParaRPr sz="1600"/>
          </a:p>
        </p:txBody>
      </p:sp>
      <p:sp>
        <p:nvSpPr>
          <p:cNvPr id="196" name="Google Shape;196;g315af1ff58c_0_81"/>
          <p:cNvSpPr txBox="1"/>
          <p:nvPr/>
        </p:nvSpPr>
        <p:spPr>
          <a:xfrm>
            <a:off x="1000050" y="1370775"/>
            <a:ext cx="1107300" cy="56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2500">
                <a:solidFill>
                  <a:schemeClr val="accent2"/>
                </a:solidFill>
              </a:rPr>
              <a:t>CIE</a:t>
            </a:r>
            <a:endParaRPr b="1" sz="2500">
              <a:solidFill>
                <a:schemeClr val="accent2"/>
              </a:solidFill>
            </a:endParaRPr>
          </a:p>
        </p:txBody>
      </p:sp>
      <p:sp>
        <p:nvSpPr>
          <p:cNvPr id="197" name="Google Shape;197;g315af1ff58c_0_81"/>
          <p:cNvSpPr txBox="1"/>
          <p:nvPr/>
        </p:nvSpPr>
        <p:spPr>
          <a:xfrm>
            <a:off x="7840275" y="5898375"/>
            <a:ext cx="122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55-56</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pic>
        <p:nvPicPr>
          <p:cNvPr id="203" name="Google Shape;203;g315af1ff58c_0_91"/>
          <p:cNvPicPr preferRelativeResize="0"/>
          <p:nvPr/>
        </p:nvPicPr>
        <p:blipFill rotWithShape="1">
          <a:blip r:embed="rId3">
            <a:alphaModFix/>
          </a:blip>
          <a:srcRect b="19333" l="29593" r="29388" t="24965"/>
          <a:stretch/>
        </p:blipFill>
        <p:spPr>
          <a:xfrm>
            <a:off x="1362675" y="1433700"/>
            <a:ext cx="6418650" cy="4799249"/>
          </a:xfrm>
          <a:prstGeom prst="rect">
            <a:avLst/>
          </a:prstGeom>
          <a:noFill/>
          <a:ln>
            <a:noFill/>
          </a:ln>
        </p:spPr>
      </p:pic>
      <p:sp>
        <p:nvSpPr>
          <p:cNvPr id="204" name="Google Shape;204;g315af1ff58c_0_91"/>
          <p:cNvSpPr txBox="1"/>
          <p:nvPr/>
        </p:nvSpPr>
        <p:spPr>
          <a:xfrm>
            <a:off x="473250" y="140700"/>
            <a:ext cx="81975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2400">
                <a:solidFill>
                  <a:srgbClr val="002060"/>
                </a:solidFill>
              </a:rPr>
              <a:t>Códigos de conductas autolesivas como “otras causas externas de morbilidad y mortalidad” según la CIE-10 (X60–X84)</a:t>
            </a:r>
            <a:endParaRPr b="1" sz="2400">
              <a:solidFill>
                <a:srgbClr val="002060"/>
              </a:solidFill>
            </a:endParaRPr>
          </a:p>
        </p:txBody>
      </p:sp>
      <p:sp>
        <p:nvSpPr>
          <p:cNvPr id="205" name="Google Shape;205;g315af1ff58c_0_91"/>
          <p:cNvSpPr txBox="1"/>
          <p:nvPr/>
        </p:nvSpPr>
        <p:spPr>
          <a:xfrm>
            <a:off x="7840275" y="5898375"/>
            <a:ext cx="122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56</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pic>
        <p:nvPicPr>
          <p:cNvPr id="211" name="Google Shape;211;g315af1ff58c_0_102"/>
          <p:cNvPicPr preferRelativeResize="0"/>
          <p:nvPr/>
        </p:nvPicPr>
        <p:blipFill rotWithShape="1">
          <a:blip r:embed="rId3">
            <a:alphaModFix/>
          </a:blip>
          <a:srcRect b="24361" l="29394" r="29995" t="26404"/>
          <a:stretch/>
        </p:blipFill>
        <p:spPr>
          <a:xfrm>
            <a:off x="889950" y="375050"/>
            <a:ext cx="7164626" cy="5732849"/>
          </a:xfrm>
          <a:prstGeom prst="rect">
            <a:avLst/>
          </a:prstGeom>
          <a:noFill/>
          <a:ln>
            <a:noFill/>
          </a:ln>
        </p:spPr>
      </p:pic>
      <p:sp>
        <p:nvSpPr>
          <p:cNvPr id="212" name="Google Shape;212;g315af1ff58c_0_102"/>
          <p:cNvSpPr txBox="1"/>
          <p:nvPr/>
        </p:nvSpPr>
        <p:spPr>
          <a:xfrm>
            <a:off x="7840275" y="5898375"/>
            <a:ext cx="122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57-58</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pic>
        <p:nvPicPr>
          <p:cNvPr descr="1x/Recurso%205.png" id="217" name="Google Shape;217;g315af1ff58c_0_107"/>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18" name="Google Shape;218;g315af1ff58c_0_107"/>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19" name="Google Shape;219;g315af1ff58c_0_107"/>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220" name="Google Shape;220;g315af1ff58c_0_107"/>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221" name="Google Shape;221;g315af1ff58c_0_107"/>
          <p:cNvSpPr txBox="1"/>
          <p:nvPr/>
        </p:nvSpPr>
        <p:spPr>
          <a:xfrm>
            <a:off x="2786850" y="1050850"/>
            <a:ext cx="35703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Criterios diagnósticos</a:t>
            </a:r>
            <a:endParaRPr sz="3200">
              <a:solidFill>
                <a:srgbClr val="002060"/>
              </a:solidFill>
              <a:latin typeface="Cabin Condensed SemiBold"/>
              <a:ea typeface="Cabin Condensed SemiBold"/>
              <a:cs typeface="Cabin Condensed SemiBold"/>
              <a:sym typeface="Cabin Condensed SemiBold"/>
            </a:endParaRPr>
          </a:p>
        </p:txBody>
      </p:sp>
      <p:pic>
        <p:nvPicPr>
          <p:cNvPr id="222" name="Google Shape;222;g315af1ff58c_0_107"/>
          <p:cNvPicPr preferRelativeResize="0"/>
          <p:nvPr/>
        </p:nvPicPr>
        <p:blipFill rotWithShape="1">
          <a:blip r:embed="rId6">
            <a:alphaModFix/>
          </a:blip>
          <a:srcRect b="0" l="0" r="0" t="0"/>
          <a:stretch/>
        </p:blipFill>
        <p:spPr>
          <a:xfrm>
            <a:off x="5771175" y="3234571"/>
            <a:ext cx="3291974" cy="1819625"/>
          </a:xfrm>
          <a:prstGeom prst="rect">
            <a:avLst/>
          </a:prstGeom>
          <a:noFill/>
          <a:ln>
            <a:noFill/>
          </a:ln>
        </p:spPr>
      </p:pic>
      <p:sp>
        <p:nvSpPr>
          <p:cNvPr id="223" name="Google Shape;223;g315af1ff58c_0_107"/>
          <p:cNvSpPr txBox="1"/>
          <p:nvPr/>
        </p:nvSpPr>
        <p:spPr>
          <a:xfrm>
            <a:off x="442463" y="1589463"/>
            <a:ext cx="1786800" cy="56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2500">
                <a:solidFill>
                  <a:schemeClr val="accent2"/>
                </a:solidFill>
              </a:rPr>
              <a:t>DSM-5</a:t>
            </a:r>
            <a:endParaRPr b="1" sz="2500">
              <a:solidFill>
                <a:schemeClr val="accent2"/>
              </a:solidFill>
            </a:endParaRPr>
          </a:p>
        </p:txBody>
      </p:sp>
      <p:sp>
        <p:nvSpPr>
          <p:cNvPr id="224" name="Google Shape;224;g315af1ff58c_0_107"/>
          <p:cNvSpPr txBox="1"/>
          <p:nvPr/>
        </p:nvSpPr>
        <p:spPr>
          <a:xfrm>
            <a:off x="338400" y="2251000"/>
            <a:ext cx="5357700" cy="3879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600"/>
              <a:t>En el DSM-5, los criterios diagnósticos distinguen entre dos tipos de conductas autolesivas: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s-ES" sz="1600"/>
              <a:t>El trastorno de comportamiento suicida: abarca pensamientos de suicidio (ideación), la elaboración de un plan para llevarlo a cabo o un intento real de suicidio. </a:t>
            </a:r>
            <a:endParaRPr sz="1600"/>
          </a:p>
          <a:p>
            <a:pPr indent="-330200" lvl="0" marL="457200" rtl="0" algn="l">
              <a:spcBef>
                <a:spcPts val="0"/>
              </a:spcBef>
              <a:spcAft>
                <a:spcPts val="0"/>
              </a:spcAft>
              <a:buSzPts val="1600"/>
              <a:buChar char="●"/>
            </a:pPr>
            <a:r>
              <a:rPr lang="es-ES" sz="1600"/>
              <a:t>La autolesión no suicida (ANS): se refiere a conductas de daño físico intencional sin intención de suicidio, como cortarse o quemarse, que suelen tener como objetivo gestionar emociones difíciles o aliviar tensiones internas. </a:t>
            </a:r>
            <a:endParaRPr sz="1600"/>
          </a:p>
          <a:p>
            <a:pPr indent="0" lvl="0" marL="457200" rtl="0" algn="l">
              <a:spcBef>
                <a:spcPts val="0"/>
              </a:spcBef>
              <a:spcAft>
                <a:spcPts val="0"/>
              </a:spcAft>
              <a:buNone/>
            </a:pPr>
            <a:r>
              <a:t/>
            </a:r>
            <a:endParaRPr sz="1600"/>
          </a:p>
          <a:p>
            <a:pPr indent="0" lvl="0" marL="457200" rtl="0" algn="l">
              <a:spcBef>
                <a:spcPts val="0"/>
              </a:spcBef>
              <a:spcAft>
                <a:spcPts val="0"/>
              </a:spcAft>
              <a:buNone/>
            </a:pPr>
            <a:r>
              <a:rPr lang="es-ES" sz="1600"/>
              <a:t>El </a:t>
            </a:r>
            <a:r>
              <a:rPr lang="es-ES" sz="1600"/>
              <a:t>código</a:t>
            </a:r>
            <a:r>
              <a:rPr lang="es-ES" sz="1600"/>
              <a:t> del </a:t>
            </a:r>
            <a:r>
              <a:rPr lang="es-ES" sz="1600"/>
              <a:t>diagnóstico</a:t>
            </a:r>
            <a:r>
              <a:rPr lang="es-ES" sz="1600"/>
              <a:t> es: V15.59 (Z91.5) Historia personal de autolesión</a:t>
            </a:r>
            <a:endParaRPr sz="1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pic>
        <p:nvPicPr>
          <p:cNvPr descr="1x/Recurso%205.png" id="229" name="Google Shape;229;g315af1ff58c_0_121"/>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30" name="Google Shape;230;g315af1ff58c_0_121"/>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31" name="Google Shape;231;g315af1ff58c_0_121"/>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232" name="Google Shape;232;g315af1ff58c_0_121"/>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233" name="Google Shape;233;g315af1ff58c_0_121"/>
          <p:cNvSpPr txBox="1"/>
          <p:nvPr/>
        </p:nvSpPr>
        <p:spPr>
          <a:xfrm>
            <a:off x="351900" y="1173775"/>
            <a:ext cx="8440200" cy="954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ES" sz="2500">
                <a:solidFill>
                  <a:srgbClr val="002060"/>
                </a:solidFill>
              </a:rPr>
              <a:t>Criterios DSM-5 para el trastorno de comportamiento suicida</a:t>
            </a:r>
            <a:endParaRPr b="1" sz="2500">
              <a:solidFill>
                <a:srgbClr val="002060"/>
              </a:solidFill>
            </a:endParaRPr>
          </a:p>
        </p:txBody>
      </p:sp>
      <p:pic>
        <p:nvPicPr>
          <p:cNvPr id="234" name="Google Shape;234;g315af1ff58c_0_121"/>
          <p:cNvPicPr preferRelativeResize="0"/>
          <p:nvPr/>
        </p:nvPicPr>
        <p:blipFill rotWithShape="1">
          <a:blip r:embed="rId6">
            <a:alphaModFix/>
          </a:blip>
          <a:srcRect b="20656" l="29236" r="29549" t="37656"/>
          <a:stretch/>
        </p:blipFill>
        <p:spPr>
          <a:xfrm>
            <a:off x="1037875" y="2128075"/>
            <a:ext cx="6927399" cy="391045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g315af1ff58c_0_134"/>
          <p:cNvSpPr txBox="1"/>
          <p:nvPr/>
        </p:nvSpPr>
        <p:spPr>
          <a:xfrm>
            <a:off x="476900" y="209350"/>
            <a:ext cx="8440200" cy="569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ES" sz="2500">
                <a:solidFill>
                  <a:srgbClr val="002060"/>
                </a:solidFill>
              </a:rPr>
              <a:t>Criterios DSM-5 para la autolesión no suicida</a:t>
            </a:r>
            <a:endParaRPr b="1" sz="2500">
              <a:solidFill>
                <a:srgbClr val="002060"/>
              </a:solidFill>
            </a:endParaRPr>
          </a:p>
        </p:txBody>
      </p:sp>
      <p:pic>
        <p:nvPicPr>
          <p:cNvPr id="240" name="Google Shape;240;g315af1ff58c_0_134"/>
          <p:cNvPicPr preferRelativeResize="0"/>
          <p:nvPr/>
        </p:nvPicPr>
        <p:blipFill rotWithShape="1">
          <a:blip r:embed="rId3">
            <a:alphaModFix/>
          </a:blip>
          <a:srcRect b="7818" l="31648" r="31593" t="14463"/>
          <a:stretch/>
        </p:blipFill>
        <p:spPr>
          <a:xfrm>
            <a:off x="1250175" y="857250"/>
            <a:ext cx="6590100" cy="544640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g315af1ff58c_0_144"/>
          <p:cNvSpPr txBox="1"/>
          <p:nvPr/>
        </p:nvSpPr>
        <p:spPr>
          <a:xfrm>
            <a:off x="476900" y="209350"/>
            <a:ext cx="8440200" cy="954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ES" sz="2500">
                <a:solidFill>
                  <a:srgbClr val="002060"/>
                </a:solidFill>
              </a:rPr>
              <a:t>Diagnóstico diferencial de la autolesión no suicida (ANS)</a:t>
            </a:r>
            <a:endParaRPr b="1" sz="2500">
              <a:solidFill>
                <a:srgbClr val="002060"/>
              </a:solidFill>
            </a:endParaRPr>
          </a:p>
        </p:txBody>
      </p:sp>
      <p:sp>
        <p:nvSpPr>
          <p:cNvPr id="246" name="Google Shape;246;g315af1ff58c_0_144"/>
          <p:cNvSpPr txBox="1"/>
          <p:nvPr/>
        </p:nvSpPr>
        <p:spPr>
          <a:xfrm>
            <a:off x="741150" y="1571650"/>
            <a:ext cx="7661700" cy="412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600"/>
              <a:t>El DSM-5 recomienda diferenciar la autolesión no suicida (ANS) de otros trastornos similares:</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rPr lang="es-ES" sz="1600"/>
              <a:t>1. Trastorno de personalidad límite (TLP): Aunque la ANS es común en el TLP, también ocurre en otros trastornos. Su clasificación como diagnóstico en estudio permite diferenciarla mejor del TLP, cuyo diagnóstico en adolescentes requiere síntomas estables por un año y no antes de los 16 años.</a:t>
            </a:r>
            <a:endParaRPr sz="1600"/>
          </a:p>
          <a:p>
            <a:pPr indent="0" lvl="0" marL="0" rtl="0" algn="l">
              <a:spcBef>
                <a:spcPts val="0"/>
              </a:spcBef>
              <a:spcAft>
                <a:spcPts val="0"/>
              </a:spcAft>
              <a:buNone/>
            </a:pPr>
            <a:r>
              <a:rPr lang="es-ES" sz="1600"/>
              <a:t>2. Trastorno de comportamiento suicida: Aquí, el objetivo es el deseo de morir, mientras que en la ANS se busca alivio emocional sin intención de suicidio.</a:t>
            </a:r>
            <a:endParaRPr sz="1600"/>
          </a:p>
          <a:p>
            <a:pPr indent="0" lvl="0" marL="0" rtl="0" algn="l">
              <a:spcBef>
                <a:spcPts val="0"/>
              </a:spcBef>
              <a:spcAft>
                <a:spcPts val="0"/>
              </a:spcAft>
              <a:buNone/>
            </a:pPr>
            <a:r>
              <a:rPr lang="es-ES" sz="1600"/>
              <a:t>3. Tricotilomanía: Implica arrancarse el cabello, afectando zonas como el cuero cabelludo y las cejas.</a:t>
            </a:r>
            <a:endParaRPr sz="1600"/>
          </a:p>
          <a:p>
            <a:pPr indent="0" lvl="0" marL="0" rtl="0" algn="l">
              <a:spcBef>
                <a:spcPts val="0"/>
              </a:spcBef>
              <a:spcAft>
                <a:spcPts val="0"/>
              </a:spcAft>
              <a:buNone/>
            </a:pPr>
            <a:r>
              <a:rPr lang="es-ES" sz="1600"/>
              <a:t>4. Autolesión estereotipada: Se refiere a conductas repetitivas como golpes o mordeduras, a menudo ligadas a trastornos del neurodesarrollo como el autismo.</a:t>
            </a:r>
            <a:endParaRPr sz="1600"/>
          </a:p>
          <a:p>
            <a:pPr indent="0" lvl="0" marL="0" rtl="0" algn="l">
              <a:spcBef>
                <a:spcPts val="0"/>
              </a:spcBef>
              <a:spcAft>
                <a:spcPts val="0"/>
              </a:spcAft>
              <a:buNone/>
            </a:pPr>
            <a:r>
              <a:rPr lang="es-ES" sz="1600"/>
              <a:t>5.Trastorno de excoriación: Consiste en dañar la piel (rascarse) en áreas consideradas imperfecciones, a menudo con una sensación de placer y sin el uso de herramientas.</a:t>
            </a:r>
            <a:endParaRPr sz="1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pic>
        <p:nvPicPr>
          <p:cNvPr descr="1x/Recurso%205.png" id="251" name="Google Shape;251;p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52" name="Google Shape;252;p4"/>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53" name="Google Shape;253;p4"/>
          <p:cNvPicPr preferRelativeResize="0"/>
          <p:nvPr/>
        </p:nvPicPr>
        <p:blipFill rotWithShape="1">
          <a:blip r:embed="rId4">
            <a:alphaModFix/>
          </a:blip>
          <a:srcRect b="49785" l="13192" r="33623" t="44881"/>
          <a:stretch/>
        </p:blipFill>
        <p:spPr>
          <a:xfrm>
            <a:off x="5234684" y="653818"/>
            <a:ext cx="3648075" cy="228600"/>
          </a:xfrm>
          <a:prstGeom prst="rect">
            <a:avLst/>
          </a:prstGeom>
          <a:noFill/>
          <a:ln>
            <a:noFill/>
          </a:ln>
        </p:spPr>
      </p:pic>
      <p:pic>
        <p:nvPicPr>
          <p:cNvPr descr="Resultado de imagen de simbolo de psicología" id="254" name="Google Shape;254;p4"/>
          <p:cNvPicPr preferRelativeResize="0"/>
          <p:nvPr/>
        </p:nvPicPr>
        <p:blipFill rotWithShape="1">
          <a:blip r:embed="rId5">
            <a:alphaModFix/>
          </a:blip>
          <a:srcRect b="24398" l="22600" r="22399" t="24800"/>
          <a:stretch/>
        </p:blipFill>
        <p:spPr>
          <a:xfrm>
            <a:off x="6704709" y="187093"/>
            <a:ext cx="476250" cy="420370"/>
          </a:xfrm>
          <a:prstGeom prst="rect">
            <a:avLst/>
          </a:prstGeom>
          <a:noFill/>
          <a:ln>
            <a:noFill/>
          </a:ln>
        </p:spPr>
      </p:pic>
      <p:sp>
        <p:nvSpPr>
          <p:cNvPr id="255" name="Google Shape;255;p4"/>
          <p:cNvSpPr txBox="1"/>
          <p:nvPr/>
        </p:nvSpPr>
        <p:spPr>
          <a:xfrm>
            <a:off x="338400" y="2269725"/>
            <a:ext cx="3876300" cy="2382600"/>
          </a:xfrm>
          <a:prstGeom prst="rect">
            <a:avLst/>
          </a:prstGeom>
          <a:noFill/>
          <a:ln>
            <a:noFill/>
          </a:ln>
        </p:spPr>
        <p:txBody>
          <a:bodyPr anchorCtr="0" anchor="t" bIns="91425" lIns="91425" spcFirstLastPara="1" rIns="91425" wrap="square" tIns="91425">
            <a:spAutoFit/>
          </a:bodyPr>
          <a:lstStyle/>
          <a:p>
            <a:pPr indent="0" lvl="0" marL="0" marR="26035" rtl="0" algn="l">
              <a:lnSpc>
                <a:spcPct val="115000"/>
              </a:lnSpc>
              <a:spcBef>
                <a:spcPts val="0"/>
              </a:spcBef>
              <a:spcAft>
                <a:spcPts val="0"/>
              </a:spcAft>
              <a:buNone/>
            </a:pPr>
            <a:r>
              <a:rPr lang="es-ES">
                <a:solidFill>
                  <a:schemeClr val="dk1"/>
                </a:solidFill>
              </a:rPr>
              <a:t>Las revisiones sistemáticas </a:t>
            </a:r>
            <a:r>
              <a:rPr lang="es-ES">
                <a:solidFill>
                  <a:schemeClr val="dk1"/>
                </a:solidFill>
              </a:rPr>
              <a:t>que abordan</a:t>
            </a:r>
            <a:r>
              <a:rPr lang="es-ES">
                <a:solidFill>
                  <a:schemeClr val="dk1"/>
                </a:solidFill>
              </a:rPr>
              <a:t> los factores de riesgo para la repetición de las autolesiones en adolescentes obtuvieron una calidad metodológica media según el AMSTAR. Respecto a las revisiones sistemáticas que identifican las escalas de evaluación, presentan menores niveles de calidad, entre medio y bajo según el AMSTAR.</a:t>
            </a:r>
            <a:endParaRPr b="0" i="0" u="none" cap="none" strike="noStrike">
              <a:solidFill>
                <a:srgbClr val="000000"/>
              </a:solidFill>
              <a:latin typeface="Calibri"/>
              <a:ea typeface="Calibri"/>
              <a:cs typeface="Calibri"/>
              <a:sym typeface="Calibri"/>
            </a:endParaRPr>
          </a:p>
        </p:txBody>
      </p:sp>
      <p:sp>
        <p:nvSpPr>
          <p:cNvPr id="256" name="Google Shape;256;p4"/>
          <p:cNvSpPr txBox="1"/>
          <p:nvPr/>
        </p:nvSpPr>
        <p:spPr>
          <a:xfrm>
            <a:off x="1823400" y="1100050"/>
            <a:ext cx="54972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es-ES" sz="3200" u="none" cap="none" strike="noStrike">
                <a:solidFill>
                  <a:srgbClr val="002060"/>
                </a:solidFill>
                <a:latin typeface="Cabin Condensed SemiBold"/>
                <a:ea typeface="Cabin Condensed SemiBold"/>
                <a:cs typeface="Cabin Condensed SemiBold"/>
                <a:sym typeface="Cabin Condensed SemiBold"/>
              </a:rPr>
              <a:t>Revisión de la</a:t>
            </a:r>
            <a:r>
              <a:rPr lang="es-ES" sz="3200">
                <a:solidFill>
                  <a:srgbClr val="002060"/>
                </a:solidFill>
                <a:latin typeface="Cabin Condensed SemiBold"/>
                <a:ea typeface="Cabin Condensed SemiBold"/>
                <a:cs typeface="Cabin Condensed SemiBold"/>
                <a:sym typeface="Cabin Condensed SemiBold"/>
              </a:rPr>
              <a:t> </a:t>
            </a:r>
            <a:r>
              <a:rPr b="0" i="0" lang="es-ES" sz="3200" u="none" cap="none" strike="noStrike">
                <a:solidFill>
                  <a:srgbClr val="002060"/>
                </a:solidFill>
                <a:latin typeface="Cabin Condensed SemiBold"/>
                <a:ea typeface="Cabin Condensed SemiBold"/>
                <a:cs typeface="Cabin Condensed SemiBold"/>
                <a:sym typeface="Cabin Condensed SemiBold"/>
              </a:rPr>
              <a:t>evidencia científica</a:t>
            </a:r>
            <a:endParaRPr sz="3200">
              <a:solidFill>
                <a:srgbClr val="002060"/>
              </a:solidFill>
              <a:latin typeface="Cabin Condensed SemiBold"/>
              <a:ea typeface="Cabin Condensed SemiBold"/>
              <a:cs typeface="Cabin Condensed SemiBold"/>
              <a:sym typeface="Cabin Condensed SemiBold"/>
            </a:endParaRPr>
          </a:p>
        </p:txBody>
      </p:sp>
      <p:pic>
        <p:nvPicPr>
          <p:cNvPr id="257" name="Google Shape;257;p4"/>
          <p:cNvPicPr preferRelativeResize="0"/>
          <p:nvPr/>
        </p:nvPicPr>
        <p:blipFill rotWithShape="1">
          <a:blip r:embed="rId6">
            <a:alphaModFix/>
          </a:blip>
          <a:srcRect b="0" l="0" r="0" t="0"/>
          <a:stretch/>
        </p:blipFill>
        <p:spPr>
          <a:xfrm>
            <a:off x="4214550" y="2269725"/>
            <a:ext cx="4580700" cy="2531975"/>
          </a:xfrm>
          <a:prstGeom prst="rect">
            <a:avLst/>
          </a:prstGeom>
          <a:noFill/>
          <a:ln>
            <a:noFill/>
          </a:ln>
        </p:spPr>
      </p:pic>
      <p:sp>
        <p:nvSpPr>
          <p:cNvPr id="258" name="Google Shape;258;p4"/>
          <p:cNvSpPr txBox="1"/>
          <p:nvPr/>
        </p:nvSpPr>
        <p:spPr>
          <a:xfrm>
            <a:off x="404850" y="5236500"/>
            <a:ext cx="76893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A continuación, se presenta una síntesis de las recomendaciones emitidas por las guías y la síntesis de la evidencia considerada en las RS para cada una de las preguntas clínicas.</a:t>
            </a:r>
            <a:endParaRPr/>
          </a:p>
        </p:txBody>
      </p:sp>
      <p:sp>
        <p:nvSpPr>
          <p:cNvPr id="259" name="Google Shape;259;p4"/>
          <p:cNvSpPr txBox="1"/>
          <p:nvPr/>
        </p:nvSpPr>
        <p:spPr>
          <a:xfrm>
            <a:off x="8249800" y="5898375"/>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61</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pic>
        <p:nvPicPr>
          <p:cNvPr descr="1x/Recurso%205.png" id="264" name="Google Shape;264;g2d55f2a9f95_0_16"/>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65" name="Google Shape;265;g2d55f2a9f95_0_16"/>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66" name="Google Shape;266;g2d55f2a9f95_0_16"/>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267" name="Google Shape;267;g2d55f2a9f95_0_16"/>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268" name="Google Shape;268;g2d55f2a9f95_0_16"/>
          <p:cNvSpPr txBox="1"/>
          <p:nvPr/>
        </p:nvSpPr>
        <p:spPr>
          <a:xfrm>
            <a:off x="2357525" y="928775"/>
            <a:ext cx="22350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sz="3200">
                <a:solidFill>
                  <a:srgbClr val="002060"/>
                </a:solidFill>
                <a:latin typeface="Cabin Condensed SemiBold"/>
                <a:ea typeface="Cabin Condensed SemiBold"/>
                <a:cs typeface="Cabin Condensed SemiBold"/>
                <a:sym typeface="Cabin Condensed SemiBold"/>
              </a:rPr>
              <a:t>Evaluación</a:t>
            </a:r>
            <a:endParaRPr sz="3200">
              <a:solidFill>
                <a:srgbClr val="002060"/>
              </a:solidFill>
              <a:latin typeface="Cabin Condensed SemiBold"/>
              <a:ea typeface="Cabin Condensed SemiBold"/>
              <a:cs typeface="Cabin Condensed SemiBold"/>
              <a:sym typeface="Cabin Condensed SemiBold"/>
            </a:endParaRPr>
          </a:p>
        </p:txBody>
      </p:sp>
      <p:sp>
        <p:nvSpPr>
          <p:cNvPr id="269" name="Google Shape;269;g2d55f2a9f95_0_16"/>
          <p:cNvSpPr txBox="1"/>
          <p:nvPr/>
        </p:nvSpPr>
        <p:spPr>
          <a:xfrm>
            <a:off x="338400" y="1768425"/>
            <a:ext cx="8271900" cy="646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s-ES" sz="1500"/>
              <a:t>Pregunta 1: ¿Cuáles son los factores de riesgo y protectores que deben tenerse en cuenta en la evaluación de las autolesiones en la adolescencia?</a:t>
            </a:r>
            <a:endParaRPr sz="1500"/>
          </a:p>
        </p:txBody>
      </p:sp>
      <p:sp>
        <p:nvSpPr>
          <p:cNvPr id="270" name="Google Shape;270;g2d55f2a9f95_0_16"/>
          <p:cNvSpPr txBox="1"/>
          <p:nvPr/>
        </p:nvSpPr>
        <p:spPr>
          <a:xfrm>
            <a:off x="444725" y="2577475"/>
            <a:ext cx="7051200" cy="3879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sz="1500"/>
              <a:t>F</a:t>
            </a:r>
            <a:r>
              <a:rPr lang="es-ES" sz="1500"/>
              <a:t>actores a evaluar con la finalidad de predecir la repetición de las autolesiones y riesgo suicida: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rPr lang="es-ES" sz="1500">
                <a:solidFill>
                  <a:schemeClr val="dk1"/>
                </a:solidFill>
              </a:rPr>
              <a:t>• </a:t>
            </a:r>
            <a:r>
              <a:rPr lang="es-ES" sz="1500"/>
              <a:t>Métodos y frecuencia de las autolesiones presentes y pasadas.</a:t>
            </a:r>
            <a:endParaRPr sz="1500"/>
          </a:p>
          <a:p>
            <a:pPr indent="0" lvl="0" marL="0" rtl="0" algn="l">
              <a:spcBef>
                <a:spcPts val="0"/>
              </a:spcBef>
              <a:spcAft>
                <a:spcPts val="0"/>
              </a:spcAft>
              <a:buNone/>
            </a:pPr>
            <a:r>
              <a:rPr lang="es-ES" sz="1500"/>
              <a:t>• Intentos de suicidio previos.</a:t>
            </a:r>
            <a:endParaRPr sz="1500"/>
          </a:p>
          <a:p>
            <a:pPr indent="0" lvl="0" marL="0" rtl="0" algn="l">
              <a:spcBef>
                <a:spcPts val="0"/>
              </a:spcBef>
              <a:spcAft>
                <a:spcPts val="0"/>
              </a:spcAft>
              <a:buNone/>
            </a:pPr>
            <a:r>
              <a:rPr lang="es-ES" sz="1500"/>
              <a:t>• Sintomatología depresiva.</a:t>
            </a:r>
            <a:endParaRPr sz="1500"/>
          </a:p>
          <a:p>
            <a:pPr indent="0" lvl="0" marL="0" rtl="0" algn="l">
              <a:spcBef>
                <a:spcPts val="0"/>
              </a:spcBef>
              <a:spcAft>
                <a:spcPts val="0"/>
              </a:spcAft>
              <a:buNone/>
            </a:pPr>
            <a:r>
              <a:rPr lang="es-ES" sz="1500"/>
              <a:t>• Trastorno mental y su relación con las autolesiones.</a:t>
            </a:r>
            <a:endParaRPr sz="1500"/>
          </a:p>
          <a:p>
            <a:pPr indent="0" lvl="0" marL="0" rtl="0" algn="l">
              <a:spcBef>
                <a:spcPts val="0"/>
              </a:spcBef>
              <a:spcAft>
                <a:spcPts val="0"/>
              </a:spcAft>
              <a:buNone/>
            </a:pPr>
            <a:r>
              <a:rPr lang="es-ES" sz="1500"/>
              <a:t>• Contexto personal, social y estados emocionales desagradables.</a:t>
            </a:r>
            <a:endParaRPr sz="1500"/>
          </a:p>
          <a:p>
            <a:pPr indent="0" lvl="0" marL="0" rtl="0" algn="l">
              <a:spcBef>
                <a:spcPts val="0"/>
              </a:spcBef>
              <a:spcAft>
                <a:spcPts val="0"/>
              </a:spcAft>
              <a:buNone/>
            </a:pPr>
            <a:r>
              <a:rPr lang="es-ES" sz="1500"/>
              <a:t>• Factores de riesgo y factores protectores que puedan incrementar</a:t>
            </a:r>
            <a:endParaRPr sz="1500"/>
          </a:p>
          <a:p>
            <a:pPr indent="0" lvl="0" marL="0" rtl="0" algn="l">
              <a:spcBef>
                <a:spcPts val="0"/>
              </a:spcBef>
              <a:spcAft>
                <a:spcPts val="0"/>
              </a:spcAft>
              <a:buNone/>
            </a:pPr>
            <a:r>
              <a:rPr lang="es-ES" sz="1500"/>
              <a:t>o disminuir el riesgo asociado a las autolesiones.</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rPr lang="es-ES" sz="1500">
                <a:solidFill>
                  <a:srgbClr val="FF0000"/>
                </a:solidFill>
              </a:rPr>
              <a:t>Recuerda: </a:t>
            </a:r>
            <a:endParaRPr sz="1500">
              <a:solidFill>
                <a:srgbClr val="FF0000"/>
              </a:solidFill>
            </a:endParaRPr>
          </a:p>
          <a:p>
            <a:pPr indent="0" lvl="0" marL="0" rtl="0" algn="l">
              <a:spcBef>
                <a:spcPts val="0"/>
              </a:spcBef>
              <a:spcAft>
                <a:spcPts val="0"/>
              </a:spcAft>
              <a:buNone/>
            </a:pPr>
            <a:r>
              <a:rPr lang="es-ES" sz="1500"/>
              <a:t>E</a:t>
            </a:r>
            <a:r>
              <a:rPr lang="es-ES" sz="1500"/>
              <a:t>valuación de estrategias de afrontamiento y la existencia de relaciones significativas que puedan ser un apoyo, centra la evaluación en estado mental,intencionalidad suicida, frecuencia y métodos utilizados para llevar a cabo las autolesiones.</a:t>
            </a:r>
            <a:endParaRPr sz="1500"/>
          </a:p>
        </p:txBody>
      </p:sp>
      <p:pic>
        <p:nvPicPr>
          <p:cNvPr id="271" name="Google Shape;271;g2d55f2a9f95_0_16"/>
          <p:cNvPicPr preferRelativeResize="0"/>
          <p:nvPr/>
        </p:nvPicPr>
        <p:blipFill rotWithShape="1">
          <a:blip r:embed="rId6">
            <a:alphaModFix/>
          </a:blip>
          <a:srcRect b="0" l="0" r="0" t="0"/>
          <a:stretch/>
        </p:blipFill>
        <p:spPr>
          <a:xfrm>
            <a:off x="6565601" y="3068701"/>
            <a:ext cx="2416826" cy="2416800"/>
          </a:xfrm>
          <a:prstGeom prst="rect">
            <a:avLst/>
          </a:prstGeom>
          <a:noFill/>
          <a:ln>
            <a:noFill/>
          </a:ln>
        </p:spPr>
      </p:pic>
      <p:sp>
        <p:nvSpPr>
          <p:cNvPr id="272" name="Google Shape;272;g2d55f2a9f95_0_16"/>
          <p:cNvSpPr txBox="1"/>
          <p:nvPr/>
        </p:nvSpPr>
        <p:spPr>
          <a:xfrm>
            <a:off x="8249800" y="5898375"/>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71</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pic>
        <p:nvPicPr>
          <p:cNvPr descr="1x/Recurso%205.png" id="103" name="Google Shape;103;p2"/>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04" name="Google Shape;104;p2"/>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05" name="Google Shape;105;p2"/>
          <p:cNvPicPr preferRelativeResize="0"/>
          <p:nvPr/>
        </p:nvPicPr>
        <p:blipFill rotWithShape="1">
          <a:blip r:embed="rId4">
            <a:alphaModFix/>
          </a:blip>
          <a:srcRect b="49785" l="13192" r="33623" t="44881"/>
          <a:stretch/>
        </p:blipFill>
        <p:spPr>
          <a:xfrm>
            <a:off x="5234684" y="653818"/>
            <a:ext cx="3648075" cy="228600"/>
          </a:xfrm>
          <a:prstGeom prst="rect">
            <a:avLst/>
          </a:prstGeom>
          <a:noFill/>
          <a:ln>
            <a:noFill/>
          </a:ln>
        </p:spPr>
      </p:pic>
      <p:pic>
        <p:nvPicPr>
          <p:cNvPr descr="Resultado de imagen de simbolo de psicología" id="106" name="Google Shape;106;p2"/>
          <p:cNvPicPr preferRelativeResize="0"/>
          <p:nvPr/>
        </p:nvPicPr>
        <p:blipFill rotWithShape="1">
          <a:blip r:embed="rId5">
            <a:alphaModFix/>
          </a:blip>
          <a:srcRect b="24398" l="22600" r="22399" t="24800"/>
          <a:stretch/>
        </p:blipFill>
        <p:spPr>
          <a:xfrm>
            <a:off x="6704709" y="187093"/>
            <a:ext cx="476250" cy="420370"/>
          </a:xfrm>
          <a:prstGeom prst="rect">
            <a:avLst/>
          </a:prstGeom>
          <a:noFill/>
          <a:ln>
            <a:noFill/>
          </a:ln>
        </p:spPr>
      </p:pic>
      <p:sp>
        <p:nvSpPr>
          <p:cNvPr id="107" name="Google Shape;107;p2"/>
          <p:cNvSpPr/>
          <p:nvPr/>
        </p:nvSpPr>
        <p:spPr>
          <a:xfrm>
            <a:off x="915950" y="2304673"/>
            <a:ext cx="7312200" cy="3428100"/>
          </a:xfrm>
          <a:prstGeom prst="rect">
            <a:avLst/>
          </a:prstGeom>
          <a:noFill/>
          <a:ln>
            <a:noFill/>
          </a:ln>
        </p:spPr>
        <p:txBody>
          <a:bodyPr anchorCtr="0" anchor="t" bIns="45700" lIns="91425" spcFirstLastPara="1" rIns="91425" wrap="square" tIns="45700">
            <a:spAutoFit/>
          </a:bodyPr>
          <a:lstStyle/>
          <a:p>
            <a:pPr indent="0" lvl="0" marL="0" marR="24765" rtl="0" algn="just">
              <a:lnSpc>
                <a:spcPct val="150000"/>
              </a:lnSpc>
              <a:spcBef>
                <a:spcPts val="635"/>
              </a:spcBef>
              <a:spcAft>
                <a:spcPts val="0"/>
              </a:spcAft>
              <a:buClr>
                <a:srgbClr val="000000"/>
              </a:buClr>
              <a:buSzPts val="1100"/>
              <a:buFont typeface="Arial"/>
              <a:buNone/>
            </a:pPr>
            <a:r>
              <a:rPr lang="es-ES" sz="1600">
                <a:solidFill>
                  <a:schemeClr val="dk1"/>
                </a:solidFill>
              </a:rPr>
              <a:t>Las conductas autolesivas son aquellas en las que una persona se causa daño de forma intencional como una forma de afrontar emociones difíciles, aliviar tensiones internas o expresar sentimientos de desesperanza y baja autoestima. Estas conductas, como cortar, rascar, golpear, tallar, pellizcar o raspar la superficie corporal hacen parte de las </a:t>
            </a:r>
            <a:r>
              <a:rPr lang="es-ES" sz="1600">
                <a:solidFill>
                  <a:schemeClr val="dk1"/>
                </a:solidFill>
              </a:rPr>
              <a:t>múltiples</a:t>
            </a:r>
            <a:r>
              <a:rPr lang="es-ES" sz="1600">
                <a:solidFill>
                  <a:schemeClr val="dk1"/>
                </a:solidFill>
              </a:rPr>
              <a:t> formas de auto lesionarse. </a:t>
            </a:r>
            <a:endParaRPr b="0" i="0" sz="1200" u="none" cap="none" strike="noStrike">
              <a:solidFill>
                <a:schemeClr val="dk1"/>
              </a:solidFill>
              <a:latin typeface="Times New Roman"/>
              <a:ea typeface="Times New Roman"/>
              <a:cs typeface="Times New Roman"/>
              <a:sym typeface="Times New Roman"/>
            </a:endParaRPr>
          </a:p>
        </p:txBody>
      </p:sp>
      <p:sp>
        <p:nvSpPr>
          <p:cNvPr id="108" name="Google Shape;108;p2"/>
          <p:cNvSpPr txBox="1"/>
          <p:nvPr/>
        </p:nvSpPr>
        <p:spPr>
          <a:xfrm>
            <a:off x="1075850" y="1339138"/>
            <a:ext cx="71523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es-ES" sz="3200" u="none" cap="none" strike="noStrike">
                <a:solidFill>
                  <a:srgbClr val="002060"/>
                </a:solidFill>
                <a:latin typeface="Cabin Condensed SemiBold"/>
                <a:ea typeface="Cabin Condensed SemiBold"/>
                <a:cs typeface="Cabin Condensed SemiBold"/>
                <a:sym typeface="Cabin Condensed SemiBold"/>
              </a:rPr>
              <a:t>¿Qué </a:t>
            </a:r>
            <a:r>
              <a:rPr lang="es-ES" sz="3200">
                <a:solidFill>
                  <a:srgbClr val="002060"/>
                </a:solidFill>
                <a:latin typeface="Cabin Condensed SemiBold"/>
                <a:ea typeface="Cabin Condensed SemiBold"/>
                <a:cs typeface="Cabin Condensed SemiBold"/>
                <a:sym typeface="Cabin Condensed SemiBold"/>
              </a:rPr>
              <a:t>son conductas autolesivas</a:t>
            </a:r>
            <a:r>
              <a:rPr b="0" i="0" lang="es-ES" sz="3200" u="none" cap="none" strike="noStrike">
                <a:solidFill>
                  <a:srgbClr val="002060"/>
                </a:solidFill>
                <a:latin typeface="Cabin Condensed SemiBold"/>
                <a:ea typeface="Cabin Condensed SemiBold"/>
                <a:cs typeface="Cabin Condensed SemiBold"/>
                <a:sym typeface="Cabin Condensed SemiBold"/>
              </a:rPr>
              <a:t>?</a:t>
            </a:r>
            <a:endParaRPr b="1" i="0" sz="3200" u="none" cap="none" strike="noStrike">
              <a:solidFill>
                <a:srgbClr val="00206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pic>
        <p:nvPicPr>
          <p:cNvPr descr="1x/Recurso%205.png" id="277" name="Google Shape;277;g2d560d83c88_2_11"/>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78" name="Google Shape;278;g2d560d83c88_2_11"/>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79" name="Google Shape;279;g2d560d83c88_2_11"/>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280" name="Google Shape;280;g2d560d83c88_2_11"/>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281" name="Google Shape;281;g2d560d83c88_2_11"/>
          <p:cNvSpPr txBox="1"/>
          <p:nvPr/>
        </p:nvSpPr>
        <p:spPr>
          <a:xfrm>
            <a:off x="2357525" y="928775"/>
            <a:ext cx="22350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sz="3200">
                <a:solidFill>
                  <a:srgbClr val="002060"/>
                </a:solidFill>
                <a:latin typeface="Cabin Condensed SemiBold"/>
                <a:ea typeface="Cabin Condensed SemiBold"/>
                <a:cs typeface="Cabin Condensed SemiBold"/>
                <a:sym typeface="Cabin Condensed SemiBold"/>
              </a:rPr>
              <a:t>Evaluación</a:t>
            </a:r>
            <a:endParaRPr sz="3200">
              <a:solidFill>
                <a:srgbClr val="002060"/>
              </a:solidFill>
              <a:latin typeface="Cabin Condensed SemiBold"/>
              <a:ea typeface="Cabin Condensed SemiBold"/>
              <a:cs typeface="Cabin Condensed SemiBold"/>
              <a:sym typeface="Cabin Condensed SemiBold"/>
            </a:endParaRPr>
          </a:p>
        </p:txBody>
      </p:sp>
      <p:sp>
        <p:nvSpPr>
          <p:cNvPr id="282" name="Google Shape;282;g2d560d83c88_2_11"/>
          <p:cNvSpPr txBox="1"/>
          <p:nvPr/>
        </p:nvSpPr>
        <p:spPr>
          <a:xfrm>
            <a:off x="8249800" y="5898375"/>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71</a:t>
            </a:r>
            <a:endParaRPr/>
          </a:p>
        </p:txBody>
      </p:sp>
      <p:sp>
        <p:nvSpPr>
          <p:cNvPr id="283" name="Google Shape;283;g2d560d83c88_2_11"/>
          <p:cNvSpPr txBox="1"/>
          <p:nvPr/>
        </p:nvSpPr>
        <p:spPr>
          <a:xfrm>
            <a:off x="793400" y="1712225"/>
            <a:ext cx="41889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El riesgo de repetición de las autolesiones es mayor en adolescentes con psicopatología comórbida o algún tratamiento de salud mental previo. </a:t>
            </a:r>
            <a:r>
              <a:rPr lang="es-ES"/>
              <a:t>La desesperanza y la presencia de ideación suicida son factores clínicos fuertemente asociados con la repetición de las autolesiones. El estrés psicológico también es un factor de riesgo para la repetición.</a:t>
            </a:r>
            <a:endParaRPr/>
          </a:p>
        </p:txBody>
      </p:sp>
      <p:pic>
        <p:nvPicPr>
          <p:cNvPr id="284" name="Google Shape;284;g2d560d83c88_2_11"/>
          <p:cNvPicPr preferRelativeResize="0"/>
          <p:nvPr/>
        </p:nvPicPr>
        <p:blipFill>
          <a:blip r:embed="rId6">
            <a:alphaModFix/>
          </a:blip>
          <a:stretch>
            <a:fillRect/>
          </a:stretch>
        </p:blipFill>
        <p:spPr>
          <a:xfrm>
            <a:off x="1571400" y="3727172"/>
            <a:ext cx="6001200" cy="2171203"/>
          </a:xfrm>
          <a:prstGeom prst="rect">
            <a:avLst/>
          </a:prstGeom>
          <a:noFill/>
          <a:ln>
            <a:noFill/>
          </a:ln>
        </p:spPr>
      </p:pic>
      <p:pic>
        <p:nvPicPr>
          <p:cNvPr id="285" name="Google Shape;285;g2d560d83c88_2_11"/>
          <p:cNvPicPr preferRelativeResize="0"/>
          <p:nvPr/>
        </p:nvPicPr>
        <p:blipFill>
          <a:blip r:embed="rId7">
            <a:alphaModFix/>
          </a:blip>
          <a:stretch>
            <a:fillRect/>
          </a:stretch>
        </p:blipFill>
        <p:spPr>
          <a:xfrm>
            <a:off x="5275963" y="1898937"/>
            <a:ext cx="3333725" cy="15306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pic>
        <p:nvPicPr>
          <p:cNvPr descr="1x/Recurso%205.png" id="290" name="Google Shape;290;g2d55f2a9f95_0_3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91" name="Google Shape;291;g2d55f2a9f95_0_3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92" name="Google Shape;292;g2d55f2a9f95_0_33"/>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293" name="Google Shape;293;g2d55f2a9f95_0_3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294" name="Google Shape;294;g2d55f2a9f95_0_33"/>
          <p:cNvSpPr txBox="1"/>
          <p:nvPr/>
        </p:nvSpPr>
        <p:spPr>
          <a:xfrm>
            <a:off x="2357525" y="928775"/>
            <a:ext cx="51504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sz="3200">
                <a:solidFill>
                  <a:srgbClr val="002060"/>
                </a:solidFill>
                <a:latin typeface="Cabin Condensed SemiBold"/>
                <a:ea typeface="Cabin Condensed SemiBold"/>
                <a:cs typeface="Cabin Condensed SemiBold"/>
                <a:sym typeface="Cabin Condensed SemiBold"/>
              </a:rPr>
              <a:t>Evaluación</a:t>
            </a:r>
            <a:endParaRPr sz="3200">
              <a:solidFill>
                <a:srgbClr val="002060"/>
              </a:solidFill>
              <a:latin typeface="Cabin Condensed SemiBold"/>
              <a:ea typeface="Cabin Condensed SemiBold"/>
              <a:cs typeface="Cabin Condensed SemiBold"/>
              <a:sym typeface="Cabin Condensed SemiBold"/>
            </a:endParaRPr>
          </a:p>
        </p:txBody>
      </p:sp>
      <p:sp>
        <p:nvSpPr>
          <p:cNvPr id="295" name="Google Shape;295;g2d55f2a9f95_0_33"/>
          <p:cNvSpPr txBox="1"/>
          <p:nvPr/>
        </p:nvSpPr>
        <p:spPr>
          <a:xfrm>
            <a:off x="632250" y="1927175"/>
            <a:ext cx="78795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s-ES"/>
              <a:t>Pregunta 2: ¿Cuáles son las propiedades psicométricas de las escalas para la evaluación de las autolesiones en la adolescencia?</a:t>
            </a:r>
            <a:endParaRPr/>
          </a:p>
        </p:txBody>
      </p:sp>
      <p:sp>
        <p:nvSpPr>
          <p:cNvPr id="296" name="Google Shape;296;g2d55f2a9f95_0_33"/>
          <p:cNvSpPr txBox="1"/>
          <p:nvPr/>
        </p:nvSpPr>
        <p:spPr>
          <a:xfrm>
            <a:off x="539700" y="3049850"/>
            <a:ext cx="42582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A</a:t>
            </a:r>
            <a:r>
              <a:rPr lang="es-ES"/>
              <a:t>unque estos autores también concluyeron que todos los instrumentos carecen de resultados adecuados sobre sus propiedades psicométricas y no han sido evaluadas correctamente para su uso en la práctica clínica, sin embargo, son los más asertivos, por tanto, la evaluación del riesgo de autolesiones debe basarse en el</a:t>
            </a:r>
            <a:r>
              <a:rPr b="1" lang="es-ES"/>
              <a:t> juicio clínico.</a:t>
            </a:r>
            <a:endParaRPr/>
          </a:p>
        </p:txBody>
      </p:sp>
      <p:pic>
        <p:nvPicPr>
          <p:cNvPr id="297" name="Google Shape;297;g2d55f2a9f95_0_33"/>
          <p:cNvPicPr preferRelativeResize="0"/>
          <p:nvPr/>
        </p:nvPicPr>
        <p:blipFill>
          <a:blip r:embed="rId6">
            <a:alphaModFix/>
          </a:blip>
          <a:stretch>
            <a:fillRect/>
          </a:stretch>
        </p:blipFill>
        <p:spPr>
          <a:xfrm>
            <a:off x="5405463" y="2679000"/>
            <a:ext cx="3074724" cy="307472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pic>
        <p:nvPicPr>
          <p:cNvPr descr="1x/Recurso%205.png" id="303" name="Google Shape;303;g2d560d83c88_2_30"/>
          <p:cNvPicPr preferRelativeResize="0"/>
          <p:nvPr/>
        </p:nvPicPr>
        <p:blipFill rotWithShape="1">
          <a:blip r:embed="rId3">
            <a:alphaModFix/>
          </a:blip>
          <a:srcRect b="0" l="0" r="0" t="0"/>
          <a:stretch/>
        </p:blipFill>
        <p:spPr>
          <a:xfrm>
            <a:off x="359826" y="91393"/>
            <a:ext cx="2019123" cy="579120"/>
          </a:xfrm>
          <a:prstGeom prst="rect">
            <a:avLst/>
          </a:prstGeom>
          <a:noFill/>
          <a:ln>
            <a:noFill/>
          </a:ln>
        </p:spPr>
      </p:pic>
      <p:sp>
        <p:nvSpPr>
          <p:cNvPr id="304" name="Google Shape;304;g2d560d83c88_2_30"/>
          <p:cNvSpPr/>
          <p:nvPr/>
        </p:nvSpPr>
        <p:spPr>
          <a:xfrm>
            <a:off x="239812" y="6692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05" name="Google Shape;305;g2d560d83c88_2_30"/>
          <p:cNvPicPr preferRelativeResize="0"/>
          <p:nvPr/>
        </p:nvPicPr>
        <p:blipFill rotWithShape="1">
          <a:blip r:embed="rId4">
            <a:alphaModFix/>
          </a:blip>
          <a:srcRect b="49785" l="13190" r="33624" t="44881"/>
          <a:stretch/>
        </p:blipFill>
        <p:spPr>
          <a:xfrm>
            <a:off x="5256109" y="558118"/>
            <a:ext cx="3648074" cy="228600"/>
          </a:xfrm>
          <a:prstGeom prst="rect">
            <a:avLst/>
          </a:prstGeom>
          <a:noFill/>
          <a:ln>
            <a:noFill/>
          </a:ln>
        </p:spPr>
      </p:pic>
      <p:pic>
        <p:nvPicPr>
          <p:cNvPr descr="Resultado de imagen de simbolo de psicología" id="306" name="Google Shape;306;g2d560d83c88_2_30"/>
          <p:cNvPicPr preferRelativeResize="0"/>
          <p:nvPr/>
        </p:nvPicPr>
        <p:blipFill rotWithShape="1">
          <a:blip r:embed="rId5">
            <a:alphaModFix/>
          </a:blip>
          <a:srcRect b="24399" l="22600" r="22397" t="24800"/>
          <a:stretch/>
        </p:blipFill>
        <p:spPr>
          <a:xfrm>
            <a:off x="6726134" y="91393"/>
            <a:ext cx="476250" cy="420370"/>
          </a:xfrm>
          <a:prstGeom prst="rect">
            <a:avLst/>
          </a:prstGeom>
          <a:noFill/>
          <a:ln>
            <a:noFill/>
          </a:ln>
        </p:spPr>
      </p:pic>
      <p:sp>
        <p:nvSpPr>
          <p:cNvPr id="307" name="Google Shape;307;g2d560d83c88_2_30"/>
          <p:cNvSpPr txBox="1"/>
          <p:nvPr/>
        </p:nvSpPr>
        <p:spPr>
          <a:xfrm>
            <a:off x="550650" y="1247475"/>
            <a:ext cx="38292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es-ES" sz="2800" u="none" cap="none" strike="noStrike">
                <a:solidFill>
                  <a:srgbClr val="002060"/>
                </a:solidFill>
                <a:latin typeface="Cabin Condensed SemiBold"/>
                <a:ea typeface="Cabin Condensed SemiBold"/>
                <a:cs typeface="Cabin Condensed SemiBold"/>
                <a:sym typeface="Cabin Condensed SemiBold"/>
              </a:rPr>
              <a:t>Instrumentos de evaluación</a:t>
            </a:r>
            <a:endParaRPr b="0" i="0" sz="2800" u="none" cap="none" strike="noStrike">
              <a:solidFill>
                <a:srgbClr val="002060"/>
              </a:solidFill>
              <a:latin typeface="Cabin Condensed SemiBold"/>
              <a:ea typeface="Cabin Condensed SemiBold"/>
              <a:cs typeface="Cabin Condensed SemiBold"/>
              <a:sym typeface="Cabin Condensed SemiBold"/>
            </a:endParaRPr>
          </a:p>
        </p:txBody>
      </p:sp>
      <p:graphicFrame>
        <p:nvGraphicFramePr>
          <p:cNvPr id="308" name="Google Shape;308;g2d560d83c88_2_30"/>
          <p:cNvGraphicFramePr/>
          <p:nvPr/>
        </p:nvGraphicFramePr>
        <p:xfrm>
          <a:off x="891763" y="2031650"/>
          <a:ext cx="3000000" cy="3000000"/>
        </p:xfrm>
        <a:graphic>
          <a:graphicData uri="http://schemas.openxmlformats.org/drawingml/2006/table">
            <a:tbl>
              <a:tblPr>
                <a:noFill/>
                <a:tableStyleId>{ED94464A-E5B5-4DB9-A93B-1C5BF5B742C4}</a:tableStyleId>
              </a:tblPr>
              <a:tblGrid>
                <a:gridCol w="3673950"/>
                <a:gridCol w="3686500"/>
              </a:tblGrid>
              <a:tr h="533775">
                <a:tc>
                  <a:txBody>
                    <a:bodyPr/>
                    <a:lstStyle/>
                    <a:p>
                      <a:pPr indent="0" lvl="0" marL="0" marR="0" rtl="0" algn="l">
                        <a:lnSpc>
                          <a:spcPct val="115000"/>
                        </a:lnSpc>
                        <a:spcBef>
                          <a:spcPts val="0"/>
                        </a:spcBef>
                        <a:spcAft>
                          <a:spcPts val="0"/>
                        </a:spcAft>
                        <a:buClr>
                          <a:srgbClr val="000000"/>
                        </a:buClr>
                        <a:buSzPts val="1500"/>
                        <a:buFont typeface="Arial"/>
                        <a:buNone/>
                      </a:pPr>
                      <a:r>
                        <a:rPr b="1" lang="es-ES" sz="1500" u="none" cap="none" strike="noStrike"/>
                        <a:t>Instrumento</a:t>
                      </a:r>
                      <a:endParaRPr b="1" sz="1500" u="none" cap="none" strike="no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500"/>
                        <a:buFont typeface="Arial"/>
                        <a:buNone/>
                      </a:pPr>
                      <a:r>
                        <a:rPr b="1" lang="es-ES" sz="1500"/>
                        <a:t>Siglas</a:t>
                      </a:r>
                      <a:endParaRPr b="1" sz="1500" u="none" cap="none" strike="no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93025">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Escala de Desesperanza de Beck</a:t>
                      </a:r>
                      <a:endParaRPr sz="1500">
                        <a:solidFill>
                          <a:schemeClr val="dk1"/>
                        </a:solidFill>
                      </a:endParaRPr>
                    </a:p>
                    <a:p>
                      <a:pPr indent="0" lvl="0" marL="0" marR="245745" rtl="0" algn="l">
                        <a:lnSpc>
                          <a:spcPct val="115000"/>
                        </a:lnSpc>
                        <a:spcBef>
                          <a:spcPts val="0"/>
                        </a:spcBef>
                        <a:spcAft>
                          <a:spcPts val="0"/>
                        </a:spcAft>
                        <a:buClr>
                          <a:schemeClr val="dk1"/>
                        </a:buClr>
                        <a:buSzPts val="1100"/>
                        <a:buFont typeface="Arial"/>
                        <a:buNone/>
                      </a:pPr>
                      <a:r>
                        <a:t/>
                      </a:r>
                      <a:endParaRPr sz="15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BHS</a:t>
                      </a:r>
                      <a:endParaRPr sz="1500" u="none" cap="none" strike="no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75475">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Inventario de Depresión de Beck</a:t>
                      </a:r>
                      <a:endParaRPr sz="1500" u="none" cap="none" strike="no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BDI</a:t>
                      </a:r>
                      <a:endParaRPr sz="1500" u="none" cap="none" strike="no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874825">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Escala para la evaluación de la depresión y la esquizofrenia en niños</a:t>
                      </a:r>
                      <a:endParaRPr sz="1500" u="none" cap="none" strike="noStrike">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K-SADS</a:t>
                      </a:r>
                      <a:endParaRPr sz="1500">
                        <a:solidFill>
                          <a:schemeClr val="dk1"/>
                        </a:solidFill>
                      </a:endParaRPr>
                    </a:p>
                    <a:p>
                      <a:pPr indent="0" lvl="0" marL="0" marR="245745" rtl="0" algn="l">
                        <a:lnSpc>
                          <a:spcPct val="115000"/>
                        </a:lnSpc>
                        <a:spcBef>
                          <a:spcPts val="0"/>
                        </a:spcBef>
                        <a:spcAft>
                          <a:spcPts val="0"/>
                        </a:spcAft>
                        <a:buClr>
                          <a:schemeClr val="dk1"/>
                        </a:buClr>
                        <a:buSzPts val="1100"/>
                        <a:buFont typeface="Arial"/>
                        <a:buNone/>
                      </a:pPr>
                      <a:r>
                        <a:t/>
                      </a:r>
                      <a:endParaRPr sz="15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874825">
                <a:tc>
                  <a:txBody>
                    <a:bodyPr/>
                    <a:lstStyle/>
                    <a:p>
                      <a:pPr indent="0" lvl="0" marL="0" marR="245745" rtl="0" algn="l">
                        <a:lnSpc>
                          <a:spcPct val="115000"/>
                        </a:lnSpc>
                        <a:spcBef>
                          <a:spcPts val="0"/>
                        </a:spcBef>
                        <a:spcAft>
                          <a:spcPts val="0"/>
                        </a:spcAft>
                        <a:buNone/>
                      </a:pPr>
                      <a:r>
                        <a:rPr lang="es-ES" sz="1500">
                          <a:solidFill>
                            <a:schemeClr val="dk1"/>
                          </a:solidFill>
                        </a:rPr>
                        <a:t>Escala de depresión para niños revisada</a:t>
                      </a:r>
                      <a:endParaRPr sz="15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45745" rtl="0" algn="l">
                        <a:lnSpc>
                          <a:spcPct val="115000"/>
                        </a:lnSpc>
                        <a:spcBef>
                          <a:spcPts val="0"/>
                        </a:spcBef>
                        <a:spcAft>
                          <a:spcPts val="0"/>
                        </a:spcAft>
                        <a:buNone/>
                      </a:pPr>
                      <a:r>
                        <a:rPr lang="es-ES" sz="1500">
                          <a:solidFill>
                            <a:schemeClr val="dk1"/>
                          </a:solidFill>
                        </a:rPr>
                        <a:t>CDRS-R</a:t>
                      </a:r>
                      <a:endParaRPr sz="15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309" name="Google Shape;309;g2d560d83c88_2_30"/>
          <p:cNvSpPr txBox="1"/>
          <p:nvPr/>
        </p:nvSpPr>
        <p:spPr>
          <a:xfrm>
            <a:off x="8249800" y="5898375"/>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66</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pic>
        <p:nvPicPr>
          <p:cNvPr descr="1x/Recurso%205.png" id="314" name="Google Shape;314;g2d55f2a9f95_0_47"/>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15" name="Google Shape;315;g2d55f2a9f95_0_47"/>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16" name="Google Shape;316;g2d55f2a9f95_0_47"/>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317" name="Google Shape;317;g2d55f2a9f95_0_47"/>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18" name="Google Shape;318;g2d55f2a9f95_0_47"/>
          <p:cNvSpPr txBox="1"/>
          <p:nvPr/>
        </p:nvSpPr>
        <p:spPr>
          <a:xfrm>
            <a:off x="2357525" y="928775"/>
            <a:ext cx="24537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sz="3200">
                <a:solidFill>
                  <a:srgbClr val="002060"/>
                </a:solidFill>
                <a:latin typeface="Cabin Condensed SemiBold"/>
                <a:ea typeface="Cabin Condensed SemiBold"/>
                <a:cs typeface="Cabin Condensed SemiBold"/>
                <a:sym typeface="Cabin Condensed SemiBold"/>
              </a:rPr>
              <a:t>Evaluación</a:t>
            </a:r>
            <a:endParaRPr sz="3200">
              <a:solidFill>
                <a:srgbClr val="002060"/>
              </a:solidFill>
              <a:latin typeface="Cabin Condensed SemiBold"/>
              <a:ea typeface="Cabin Condensed SemiBold"/>
              <a:cs typeface="Cabin Condensed SemiBold"/>
              <a:sym typeface="Cabin Condensed SemiBold"/>
            </a:endParaRPr>
          </a:p>
        </p:txBody>
      </p:sp>
      <p:sp>
        <p:nvSpPr>
          <p:cNvPr id="319" name="Google Shape;319;g2d55f2a9f95_0_47"/>
          <p:cNvSpPr txBox="1"/>
          <p:nvPr/>
        </p:nvSpPr>
        <p:spPr>
          <a:xfrm>
            <a:off x="338400" y="1927163"/>
            <a:ext cx="78795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a:t>Pregunta 3: ¿Cuál es el nivel asistencial más adecuado para la evaluación y manejo clínico de las autolesiones en la adolescencia y cuáles son los criterios de derivación?</a:t>
            </a:r>
            <a:endParaRPr/>
          </a:p>
        </p:txBody>
      </p:sp>
      <p:sp>
        <p:nvSpPr>
          <p:cNvPr id="320" name="Google Shape;320;g2d55f2a9f95_0_47"/>
          <p:cNvSpPr txBox="1"/>
          <p:nvPr/>
        </p:nvSpPr>
        <p:spPr>
          <a:xfrm>
            <a:off x="338400" y="2611925"/>
            <a:ext cx="52491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a:t>R</a:t>
            </a:r>
            <a:r>
              <a:rPr lang="es-ES"/>
              <a:t>ealizar una evaluación psicosocial exhaustiva desde atención primaria, y en función de esta evaluación y el nivel de riesgo, tomar la decisión sobre la derivación al servicio de salud mental. Esta evaluación deber</a:t>
            </a:r>
            <a:r>
              <a:rPr lang="es-ES"/>
              <a:t>í</a:t>
            </a:r>
            <a:r>
              <a:rPr lang="es-ES"/>
              <a:t>a evaluar el riesgo físico, factores psicológicos y el estado emocional y mental. (Pág 67)</a:t>
            </a:r>
            <a:endParaRPr/>
          </a:p>
        </p:txBody>
      </p:sp>
      <p:sp>
        <p:nvSpPr>
          <p:cNvPr id="321" name="Google Shape;321;g2d55f2a9f95_0_47"/>
          <p:cNvSpPr txBox="1"/>
          <p:nvPr/>
        </p:nvSpPr>
        <p:spPr>
          <a:xfrm>
            <a:off x="1357150" y="1514400"/>
            <a:ext cx="4230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Niveles asistenciales, derivación y coordinación</a:t>
            </a:r>
            <a:endParaRPr/>
          </a:p>
        </p:txBody>
      </p:sp>
      <p:sp>
        <p:nvSpPr>
          <p:cNvPr id="322" name="Google Shape;322;g2d55f2a9f95_0_47"/>
          <p:cNvSpPr txBox="1"/>
          <p:nvPr/>
        </p:nvSpPr>
        <p:spPr>
          <a:xfrm>
            <a:off x="338400" y="4034538"/>
            <a:ext cx="47421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C</a:t>
            </a:r>
            <a:r>
              <a:rPr lang="es-ES"/>
              <a:t>uando lleguen adolescentes con autolesiones a atención primaria se debe considerar la derivación a un </a:t>
            </a:r>
            <a:r>
              <a:rPr b="1" lang="es-ES"/>
              <a:t>servicio especializado</a:t>
            </a:r>
            <a:r>
              <a:rPr lang="es-ES"/>
              <a:t> en salud mental para una evaluación de las autolesiones y los profesionales de atención primaria.</a:t>
            </a:r>
            <a:endParaRPr/>
          </a:p>
        </p:txBody>
      </p:sp>
      <p:sp>
        <p:nvSpPr>
          <p:cNvPr id="323" name="Google Shape;323;g2d55f2a9f95_0_47"/>
          <p:cNvSpPr txBox="1"/>
          <p:nvPr/>
        </p:nvSpPr>
        <p:spPr>
          <a:xfrm>
            <a:off x="338400" y="5457150"/>
            <a:ext cx="57297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R</a:t>
            </a:r>
            <a:r>
              <a:rPr lang="es-ES"/>
              <a:t>ecomienda una derivación desde AP a los </a:t>
            </a:r>
            <a:r>
              <a:rPr b="1" lang="es-ES"/>
              <a:t>servicios de urgencias</a:t>
            </a:r>
            <a:r>
              <a:rPr lang="es-ES"/>
              <a:t> cuando exista necesidad de tratamiento médico de las lesiones producidas y en casos de intoxicación voluntaria con disminución del nivel de conciencia.</a:t>
            </a:r>
            <a:endParaRPr/>
          </a:p>
        </p:txBody>
      </p:sp>
      <p:pic>
        <p:nvPicPr>
          <p:cNvPr id="324" name="Google Shape;324;g2d55f2a9f95_0_47"/>
          <p:cNvPicPr preferRelativeResize="0"/>
          <p:nvPr/>
        </p:nvPicPr>
        <p:blipFill rotWithShape="1">
          <a:blip r:embed="rId6">
            <a:alphaModFix/>
          </a:blip>
          <a:srcRect b="0" l="6898" r="0" t="0"/>
          <a:stretch/>
        </p:blipFill>
        <p:spPr>
          <a:xfrm>
            <a:off x="5490051" y="2695175"/>
            <a:ext cx="3470300" cy="27152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pic>
        <p:nvPicPr>
          <p:cNvPr descr="1x/Recurso%205.png" id="329" name="Google Shape;329;g2d55f2a9f95_0_71"/>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30" name="Google Shape;330;g2d55f2a9f95_0_71"/>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31" name="Google Shape;331;g2d55f2a9f95_0_71"/>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332" name="Google Shape;332;g2d55f2a9f95_0_71"/>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33" name="Google Shape;333;g2d55f2a9f95_0_71"/>
          <p:cNvSpPr txBox="1"/>
          <p:nvPr/>
        </p:nvSpPr>
        <p:spPr>
          <a:xfrm>
            <a:off x="2357525" y="928775"/>
            <a:ext cx="51504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sz="3200">
                <a:solidFill>
                  <a:srgbClr val="002060"/>
                </a:solidFill>
                <a:latin typeface="Cabin Condensed SemiBold"/>
                <a:ea typeface="Cabin Condensed SemiBold"/>
                <a:cs typeface="Cabin Condensed SemiBold"/>
                <a:sym typeface="Cabin Condensed SemiBold"/>
              </a:rPr>
              <a:t>Evaluación</a:t>
            </a:r>
            <a:endParaRPr sz="3200">
              <a:solidFill>
                <a:srgbClr val="002060"/>
              </a:solidFill>
              <a:latin typeface="Cabin Condensed SemiBold"/>
              <a:ea typeface="Cabin Condensed SemiBold"/>
              <a:cs typeface="Cabin Condensed SemiBold"/>
              <a:sym typeface="Cabin Condensed SemiBold"/>
            </a:endParaRPr>
          </a:p>
        </p:txBody>
      </p:sp>
      <p:sp>
        <p:nvSpPr>
          <p:cNvPr id="334" name="Google Shape;334;g2d55f2a9f95_0_71"/>
          <p:cNvSpPr txBox="1"/>
          <p:nvPr/>
        </p:nvSpPr>
        <p:spPr>
          <a:xfrm>
            <a:off x="127675" y="2078238"/>
            <a:ext cx="78795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s-ES"/>
              <a:t>Pregunta 4: ¿Cuáles son las intervenciones psicológicas y psicosociales más efectivas para el manejo clínico de las autolesiones en la adolescencia?</a:t>
            </a:r>
            <a:endParaRPr/>
          </a:p>
        </p:txBody>
      </p:sp>
      <p:sp>
        <p:nvSpPr>
          <p:cNvPr id="335" name="Google Shape;335;g2d55f2a9f95_0_71"/>
          <p:cNvSpPr txBox="1"/>
          <p:nvPr/>
        </p:nvSpPr>
        <p:spPr>
          <a:xfrm>
            <a:off x="127675" y="3549725"/>
            <a:ext cx="47421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a:t>R</a:t>
            </a:r>
            <a:r>
              <a:rPr lang="es-ES"/>
              <a:t>ecomiendan 3-12 sesiones de intervención psicológica</a:t>
            </a:r>
            <a:endParaRPr/>
          </a:p>
          <a:p>
            <a:pPr indent="0" lvl="0" marL="0" rtl="0" algn="l">
              <a:spcBef>
                <a:spcPts val="0"/>
              </a:spcBef>
              <a:spcAft>
                <a:spcPts val="0"/>
              </a:spcAft>
              <a:buNone/>
            </a:pPr>
            <a:r>
              <a:rPr lang="es-ES"/>
              <a:t>otras guías, aunque no hacen referencia a un número específico de sesiones, recomiendan principalmente la terapia dialéctico-conductual (TDC) y pueden incluir elementos cognitivo conductuales. </a:t>
            </a:r>
            <a:r>
              <a:rPr lang="es-ES"/>
              <a:t>(Pág 69)</a:t>
            </a:r>
            <a:endParaRPr/>
          </a:p>
        </p:txBody>
      </p:sp>
      <p:sp>
        <p:nvSpPr>
          <p:cNvPr id="336" name="Google Shape;336;g2d55f2a9f95_0_71"/>
          <p:cNvSpPr txBox="1"/>
          <p:nvPr/>
        </p:nvSpPr>
        <p:spPr>
          <a:xfrm>
            <a:off x="2453375" y="1446700"/>
            <a:ext cx="164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Manejo clínico</a:t>
            </a:r>
            <a:endParaRPr/>
          </a:p>
        </p:txBody>
      </p:sp>
      <p:pic>
        <p:nvPicPr>
          <p:cNvPr id="337" name="Google Shape;337;g2d55f2a9f95_0_71"/>
          <p:cNvPicPr preferRelativeResize="0"/>
          <p:nvPr/>
        </p:nvPicPr>
        <p:blipFill>
          <a:blip r:embed="rId6">
            <a:alphaModFix/>
          </a:blip>
          <a:stretch>
            <a:fillRect/>
          </a:stretch>
        </p:blipFill>
        <p:spPr>
          <a:xfrm>
            <a:off x="4869775" y="2992162"/>
            <a:ext cx="3969425" cy="285995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pic>
        <p:nvPicPr>
          <p:cNvPr descr="1x/Recurso%205.png" id="342" name="Google Shape;342;g2d55f2a9f95_0_10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43" name="Google Shape;343;g2d55f2a9f95_0_10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44" name="Google Shape;344;g2d55f2a9f95_0_103"/>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345" name="Google Shape;345;g2d55f2a9f95_0_10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46" name="Google Shape;346;g2d55f2a9f95_0_103"/>
          <p:cNvSpPr txBox="1"/>
          <p:nvPr/>
        </p:nvSpPr>
        <p:spPr>
          <a:xfrm>
            <a:off x="2357525" y="928775"/>
            <a:ext cx="51504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sz="3200">
                <a:solidFill>
                  <a:srgbClr val="002060"/>
                </a:solidFill>
                <a:latin typeface="Cabin Condensed SemiBold"/>
                <a:ea typeface="Cabin Condensed SemiBold"/>
                <a:cs typeface="Cabin Condensed SemiBold"/>
                <a:sym typeface="Cabin Condensed SemiBold"/>
              </a:rPr>
              <a:t>Evaluación</a:t>
            </a:r>
            <a:endParaRPr sz="3200">
              <a:solidFill>
                <a:srgbClr val="002060"/>
              </a:solidFill>
              <a:latin typeface="Cabin Condensed SemiBold"/>
              <a:ea typeface="Cabin Condensed SemiBold"/>
              <a:cs typeface="Cabin Condensed SemiBold"/>
              <a:sym typeface="Cabin Condensed SemiBold"/>
            </a:endParaRPr>
          </a:p>
        </p:txBody>
      </p:sp>
      <p:sp>
        <p:nvSpPr>
          <p:cNvPr id="347" name="Google Shape;347;g2d55f2a9f95_0_103"/>
          <p:cNvSpPr txBox="1"/>
          <p:nvPr/>
        </p:nvSpPr>
        <p:spPr>
          <a:xfrm>
            <a:off x="127675" y="1768425"/>
            <a:ext cx="78795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Pregunta 5: ¿Cuáles son los fármacos más efectivos para el manejo clínico de las autolesiones en la adolescencia?</a:t>
            </a:r>
            <a:endParaRPr/>
          </a:p>
        </p:txBody>
      </p:sp>
      <p:sp>
        <p:nvSpPr>
          <p:cNvPr id="348" name="Google Shape;348;g2d55f2a9f95_0_103"/>
          <p:cNvSpPr txBox="1"/>
          <p:nvPr/>
        </p:nvSpPr>
        <p:spPr>
          <a:xfrm>
            <a:off x="218375" y="2532550"/>
            <a:ext cx="51504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a:t>Se r</a:t>
            </a:r>
            <a:r>
              <a:rPr lang="es-ES"/>
              <a:t>ecomienda no ofrecer tratamiento farmacológico</a:t>
            </a:r>
            <a:endParaRPr/>
          </a:p>
          <a:p>
            <a:pPr indent="0" lvl="0" marL="0" rtl="0" algn="l">
              <a:spcBef>
                <a:spcPts val="0"/>
              </a:spcBef>
              <a:spcAft>
                <a:spcPts val="0"/>
              </a:spcAft>
              <a:buNone/>
            </a:pPr>
            <a:r>
              <a:rPr lang="es-ES"/>
              <a:t>como una intervención específica para reducir las autolesiones y valorarlo en el caso de existir algún trastorno mental comórbido y no deben emplearse como única estrategia terapéutica, </a:t>
            </a:r>
            <a:r>
              <a:rPr lang="es-ES"/>
              <a:t>(Pág 70)</a:t>
            </a:r>
            <a:endParaRPr/>
          </a:p>
          <a:p>
            <a:pPr indent="0" lvl="0" marL="0" rtl="0" algn="l">
              <a:spcBef>
                <a:spcPts val="0"/>
              </a:spcBef>
              <a:spcAft>
                <a:spcPts val="0"/>
              </a:spcAft>
              <a:buNone/>
            </a:pPr>
            <a:r>
              <a:t/>
            </a:r>
            <a:endParaRPr/>
          </a:p>
        </p:txBody>
      </p:sp>
      <p:sp>
        <p:nvSpPr>
          <p:cNvPr id="349" name="Google Shape;349;g2d55f2a9f95_0_103"/>
          <p:cNvSpPr txBox="1"/>
          <p:nvPr/>
        </p:nvSpPr>
        <p:spPr>
          <a:xfrm>
            <a:off x="2357525" y="1456300"/>
            <a:ext cx="1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Manejo clínico</a:t>
            </a:r>
            <a:endParaRPr/>
          </a:p>
        </p:txBody>
      </p:sp>
      <p:sp>
        <p:nvSpPr>
          <p:cNvPr id="350" name="Google Shape;350;g2d55f2a9f95_0_103"/>
          <p:cNvSpPr txBox="1"/>
          <p:nvPr/>
        </p:nvSpPr>
        <p:spPr>
          <a:xfrm>
            <a:off x="218375" y="4158575"/>
            <a:ext cx="44340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Sugiere que cuando lleguen adolescentes con autolesiones a atención primaria se debe considerar evaluación de las autolesiones por  los profesionales de atención primaria</a:t>
            </a:r>
            <a:endParaRPr/>
          </a:p>
        </p:txBody>
      </p:sp>
      <p:sp>
        <p:nvSpPr>
          <p:cNvPr id="351" name="Google Shape;351;g2d55f2a9f95_0_103"/>
          <p:cNvSpPr txBox="1"/>
          <p:nvPr/>
        </p:nvSpPr>
        <p:spPr>
          <a:xfrm>
            <a:off x="218375" y="5409000"/>
            <a:ext cx="57297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Recomienda una derivación desde AP a los servicios de urgencias cuando exista necesidad de tratamiento médico de las lesiones producidas y en casos de intoxicación voluntaria con disminución del nivel de conciencia</a:t>
            </a:r>
            <a:endParaRPr/>
          </a:p>
        </p:txBody>
      </p:sp>
      <p:sp>
        <p:nvSpPr>
          <p:cNvPr id="352" name="Google Shape;352;g2d55f2a9f95_0_103"/>
          <p:cNvSpPr txBox="1"/>
          <p:nvPr/>
        </p:nvSpPr>
        <p:spPr>
          <a:xfrm>
            <a:off x="8249800" y="5898375"/>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71</a:t>
            </a:r>
            <a:endParaRPr/>
          </a:p>
        </p:txBody>
      </p:sp>
      <p:pic>
        <p:nvPicPr>
          <p:cNvPr id="353" name="Google Shape;353;g2d55f2a9f95_0_103"/>
          <p:cNvPicPr preferRelativeResize="0"/>
          <p:nvPr/>
        </p:nvPicPr>
        <p:blipFill rotWithShape="1">
          <a:blip r:embed="rId6">
            <a:alphaModFix/>
          </a:blip>
          <a:srcRect b="4519" l="-6050" r="6050" t="-4520"/>
          <a:stretch/>
        </p:blipFill>
        <p:spPr>
          <a:xfrm>
            <a:off x="5037275" y="2536425"/>
            <a:ext cx="3811104" cy="27201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pic>
        <p:nvPicPr>
          <p:cNvPr descr="1x/Recurso%205.png" id="358" name="Google Shape;358;g2d55f2a9f95_0_119"/>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59" name="Google Shape;359;g2d55f2a9f95_0_119"/>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60" name="Google Shape;360;g2d55f2a9f95_0_119"/>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361" name="Google Shape;361;g2d55f2a9f95_0_119"/>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62" name="Google Shape;362;g2d55f2a9f95_0_119"/>
          <p:cNvSpPr txBox="1"/>
          <p:nvPr/>
        </p:nvSpPr>
        <p:spPr>
          <a:xfrm>
            <a:off x="2357525" y="928775"/>
            <a:ext cx="51504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sz="3200">
                <a:solidFill>
                  <a:srgbClr val="002060"/>
                </a:solidFill>
                <a:latin typeface="Cabin Condensed SemiBold"/>
                <a:ea typeface="Cabin Condensed SemiBold"/>
                <a:cs typeface="Cabin Condensed SemiBold"/>
                <a:sym typeface="Cabin Condensed SemiBold"/>
              </a:rPr>
              <a:t>Evaluación</a:t>
            </a:r>
            <a:endParaRPr sz="3200">
              <a:solidFill>
                <a:srgbClr val="002060"/>
              </a:solidFill>
              <a:latin typeface="Cabin Condensed SemiBold"/>
              <a:ea typeface="Cabin Condensed SemiBold"/>
              <a:cs typeface="Cabin Condensed SemiBold"/>
              <a:sym typeface="Cabin Condensed SemiBold"/>
            </a:endParaRPr>
          </a:p>
        </p:txBody>
      </p:sp>
      <p:sp>
        <p:nvSpPr>
          <p:cNvPr id="363" name="Google Shape;363;g2d55f2a9f95_0_119"/>
          <p:cNvSpPr txBox="1"/>
          <p:nvPr/>
        </p:nvSpPr>
        <p:spPr>
          <a:xfrm>
            <a:off x="218375" y="2273475"/>
            <a:ext cx="78795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Pregunta 6: ¿Cuáles son las experiencias de los adolescentes con autolesiones y sus familias y cuáles son sus necesidades de información y apoyo?</a:t>
            </a:r>
            <a:endParaRPr/>
          </a:p>
        </p:txBody>
      </p:sp>
      <p:sp>
        <p:nvSpPr>
          <p:cNvPr id="364" name="Google Shape;364;g2d55f2a9f95_0_119"/>
          <p:cNvSpPr txBox="1"/>
          <p:nvPr/>
        </p:nvSpPr>
        <p:spPr>
          <a:xfrm>
            <a:off x="282275" y="3131625"/>
            <a:ext cx="47421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L</a:t>
            </a:r>
            <a:r>
              <a:rPr lang="es-ES"/>
              <a:t>os adolescentes presentan malestar, sentimientos de odio hacia sí mismo y el autodesprecio. Estos pacientes tienden a expresar sentimientos depresivos, como la tristeza, malestar emocional, aislamiento, enfado e irritabilidad, baja autoestima e incompetencia, además, perciben una falta de autocontrol. </a:t>
            </a:r>
            <a:endParaRPr/>
          </a:p>
        </p:txBody>
      </p:sp>
      <p:sp>
        <p:nvSpPr>
          <p:cNvPr id="365" name="Google Shape;365;g2d55f2a9f95_0_119"/>
          <p:cNvSpPr txBox="1"/>
          <p:nvPr/>
        </p:nvSpPr>
        <p:spPr>
          <a:xfrm>
            <a:off x="285750" y="1631863"/>
            <a:ext cx="85725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s-ES"/>
              <a:t>Experiencias de los adolescentes con autolesiones y sus familias y necesidades de información y apoyo</a:t>
            </a:r>
            <a:endParaRPr b="1"/>
          </a:p>
        </p:txBody>
      </p:sp>
      <p:sp>
        <p:nvSpPr>
          <p:cNvPr id="366" name="Google Shape;366;g2d55f2a9f95_0_119"/>
          <p:cNvSpPr txBox="1"/>
          <p:nvPr/>
        </p:nvSpPr>
        <p:spPr>
          <a:xfrm>
            <a:off x="308525" y="5067075"/>
            <a:ext cx="8285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Debido a la estigmatización referente al tema es importante informar y educar en el ámbito educativo a los </a:t>
            </a:r>
            <a:r>
              <a:rPr lang="es-ES"/>
              <a:t>jóvenes</a:t>
            </a:r>
            <a:r>
              <a:rPr lang="es-ES"/>
              <a:t> y sus familias sobre la conducta suicida, con el fin de prevenir estas conductas.</a:t>
            </a:r>
            <a:endParaRPr/>
          </a:p>
        </p:txBody>
      </p:sp>
      <p:sp>
        <p:nvSpPr>
          <p:cNvPr id="367" name="Google Shape;367;g2d55f2a9f95_0_119"/>
          <p:cNvSpPr txBox="1"/>
          <p:nvPr/>
        </p:nvSpPr>
        <p:spPr>
          <a:xfrm>
            <a:off x="8249800" y="5898375"/>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71</a:t>
            </a:r>
            <a:endParaRPr/>
          </a:p>
        </p:txBody>
      </p:sp>
      <p:pic>
        <p:nvPicPr>
          <p:cNvPr id="368" name="Google Shape;368;g2d55f2a9f95_0_119"/>
          <p:cNvPicPr preferRelativeResize="0"/>
          <p:nvPr/>
        </p:nvPicPr>
        <p:blipFill>
          <a:blip r:embed="rId6">
            <a:alphaModFix/>
          </a:blip>
          <a:stretch>
            <a:fillRect/>
          </a:stretch>
        </p:blipFill>
        <p:spPr>
          <a:xfrm>
            <a:off x="4851751" y="2889075"/>
            <a:ext cx="3860624" cy="18102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pic>
        <p:nvPicPr>
          <p:cNvPr descr="1x/Recurso%205.png" id="373" name="Google Shape;373;p9"/>
          <p:cNvPicPr preferRelativeResize="0"/>
          <p:nvPr/>
        </p:nvPicPr>
        <p:blipFill rotWithShape="1">
          <a:blip r:embed="rId4">
            <a:alphaModFix/>
          </a:blip>
          <a:srcRect b="0" l="0" r="0" t="0"/>
          <a:stretch/>
        </p:blipFill>
        <p:spPr>
          <a:xfrm>
            <a:off x="338401" y="187093"/>
            <a:ext cx="2019123" cy="579120"/>
          </a:xfrm>
          <a:prstGeom prst="rect">
            <a:avLst/>
          </a:prstGeom>
          <a:noFill/>
          <a:ln>
            <a:noFill/>
          </a:ln>
        </p:spPr>
      </p:pic>
      <p:sp>
        <p:nvSpPr>
          <p:cNvPr id="374" name="Google Shape;374;p9"/>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75" name="Google Shape;375;p9"/>
          <p:cNvPicPr preferRelativeResize="0"/>
          <p:nvPr/>
        </p:nvPicPr>
        <p:blipFill rotWithShape="1">
          <a:blip r:embed="rId5">
            <a:alphaModFix/>
          </a:blip>
          <a:srcRect b="49785" l="13192" r="33623" t="44881"/>
          <a:stretch/>
        </p:blipFill>
        <p:spPr>
          <a:xfrm>
            <a:off x="5234684" y="653818"/>
            <a:ext cx="3648075" cy="228600"/>
          </a:xfrm>
          <a:prstGeom prst="rect">
            <a:avLst/>
          </a:prstGeom>
          <a:noFill/>
          <a:ln>
            <a:noFill/>
          </a:ln>
        </p:spPr>
      </p:pic>
      <p:pic>
        <p:nvPicPr>
          <p:cNvPr descr="Resultado de imagen de simbolo de psicología" id="376" name="Google Shape;376;p9"/>
          <p:cNvPicPr preferRelativeResize="0"/>
          <p:nvPr/>
        </p:nvPicPr>
        <p:blipFill rotWithShape="1">
          <a:blip r:embed="rId6">
            <a:alphaModFix/>
          </a:blip>
          <a:srcRect b="24398" l="22600" r="22399" t="24800"/>
          <a:stretch/>
        </p:blipFill>
        <p:spPr>
          <a:xfrm>
            <a:off x="6704709" y="187093"/>
            <a:ext cx="476250" cy="420370"/>
          </a:xfrm>
          <a:prstGeom prst="rect">
            <a:avLst/>
          </a:prstGeom>
          <a:noFill/>
          <a:ln>
            <a:noFill/>
          </a:ln>
        </p:spPr>
      </p:pic>
      <p:sp>
        <p:nvSpPr>
          <p:cNvPr id="377" name="Google Shape;377;p9"/>
          <p:cNvSpPr/>
          <p:nvPr/>
        </p:nvSpPr>
        <p:spPr>
          <a:xfrm>
            <a:off x="1397649" y="1022225"/>
            <a:ext cx="7083600" cy="5847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100"/>
              <a:buFont typeface="Arial"/>
              <a:buNone/>
            </a:pPr>
            <a:r>
              <a:rPr lang="es-ES" sz="3100">
                <a:solidFill>
                  <a:srgbClr val="002060"/>
                </a:solidFill>
                <a:latin typeface="Cabin Condensed SemiBold"/>
                <a:ea typeface="Cabin Condensed SemiBold"/>
                <a:cs typeface="Cabin Condensed SemiBold"/>
                <a:sym typeface="Cabin Condensed SemiBold"/>
              </a:rPr>
              <a:t>Estrategias diagnósticas y terapéuticas</a:t>
            </a:r>
            <a:endParaRPr sz="3100">
              <a:solidFill>
                <a:srgbClr val="002060"/>
              </a:solidFill>
              <a:latin typeface="Cabin Condensed SemiBold"/>
              <a:ea typeface="Cabin Condensed SemiBold"/>
              <a:cs typeface="Cabin Condensed SemiBold"/>
              <a:sym typeface="Cabin Condensed SemiBold"/>
            </a:endParaRPr>
          </a:p>
          <a:p>
            <a:pPr indent="0" lvl="0" marL="0" marR="0" rtl="0" algn="l">
              <a:lnSpc>
                <a:spcPct val="100000"/>
              </a:lnSpc>
              <a:spcBef>
                <a:spcPts val="0"/>
              </a:spcBef>
              <a:spcAft>
                <a:spcPts val="0"/>
              </a:spcAft>
              <a:buClr>
                <a:srgbClr val="002060"/>
              </a:buClr>
              <a:buSzPts val="3200"/>
              <a:buFont typeface="Arial"/>
              <a:buNone/>
            </a:pPr>
            <a:r>
              <a:t/>
            </a:r>
            <a:endParaRPr sz="3100">
              <a:solidFill>
                <a:srgbClr val="002060"/>
              </a:solidFill>
              <a:latin typeface="Cabin Condensed SemiBold"/>
              <a:ea typeface="Cabin Condensed SemiBold"/>
              <a:cs typeface="Cabin Condensed SemiBold"/>
              <a:sym typeface="Cabin Condensed SemiBold"/>
            </a:endParaRPr>
          </a:p>
        </p:txBody>
      </p:sp>
      <p:pic>
        <p:nvPicPr>
          <p:cNvPr id="378" name="Google Shape;378;p9"/>
          <p:cNvPicPr preferRelativeResize="0"/>
          <p:nvPr/>
        </p:nvPicPr>
        <p:blipFill>
          <a:blip r:embed="rId7">
            <a:alphaModFix/>
          </a:blip>
          <a:stretch>
            <a:fillRect/>
          </a:stretch>
        </p:blipFill>
        <p:spPr>
          <a:xfrm>
            <a:off x="1483850" y="1862925"/>
            <a:ext cx="5697100" cy="410191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pic>
        <p:nvPicPr>
          <p:cNvPr descr="1x/Recurso%205.png" id="383" name="Google Shape;383;g2d560d83c88_0_1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84" name="Google Shape;384;g2d560d83c88_0_14"/>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85" name="Google Shape;385;g2d560d83c88_0_14"/>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386" name="Google Shape;386;g2d560d83c88_0_14"/>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87" name="Google Shape;387;g2d560d83c88_0_14"/>
          <p:cNvSpPr/>
          <p:nvPr/>
        </p:nvSpPr>
        <p:spPr>
          <a:xfrm>
            <a:off x="576900" y="1262750"/>
            <a:ext cx="4147200" cy="58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s-ES" sz="3100">
                <a:solidFill>
                  <a:srgbClr val="002060"/>
                </a:solidFill>
                <a:latin typeface="Cabin Condensed SemiBold"/>
                <a:ea typeface="Cabin Condensed SemiBold"/>
                <a:cs typeface="Cabin Condensed SemiBold"/>
                <a:sym typeface="Cabin Condensed SemiBold"/>
              </a:rPr>
              <a:t>Atención Primaria:</a:t>
            </a:r>
            <a:endParaRPr sz="3100">
              <a:solidFill>
                <a:srgbClr val="002060"/>
              </a:solidFill>
              <a:latin typeface="Cabin Condensed SemiBold"/>
              <a:ea typeface="Cabin Condensed SemiBold"/>
              <a:cs typeface="Cabin Condensed SemiBold"/>
              <a:sym typeface="Cabin Condensed SemiBold"/>
            </a:endParaRPr>
          </a:p>
          <a:p>
            <a:pPr indent="0" lvl="0" marL="0" marR="0" rtl="0" algn="l">
              <a:lnSpc>
                <a:spcPct val="100000"/>
              </a:lnSpc>
              <a:spcBef>
                <a:spcPts val="0"/>
              </a:spcBef>
              <a:spcAft>
                <a:spcPts val="0"/>
              </a:spcAft>
              <a:buClr>
                <a:srgbClr val="002060"/>
              </a:buClr>
              <a:buSzPts val="3200"/>
              <a:buFont typeface="Arial"/>
              <a:buNone/>
            </a:pPr>
            <a:r>
              <a:t/>
            </a:r>
            <a:endParaRPr sz="3100">
              <a:solidFill>
                <a:srgbClr val="002060"/>
              </a:solidFill>
              <a:latin typeface="Cabin Condensed SemiBold"/>
              <a:ea typeface="Cabin Condensed SemiBold"/>
              <a:cs typeface="Cabin Condensed SemiBold"/>
              <a:sym typeface="Cabin Condensed SemiBold"/>
            </a:endParaRPr>
          </a:p>
        </p:txBody>
      </p:sp>
      <p:sp>
        <p:nvSpPr>
          <p:cNvPr id="388" name="Google Shape;388;g2d560d83c88_0_14"/>
          <p:cNvSpPr txBox="1"/>
          <p:nvPr/>
        </p:nvSpPr>
        <p:spPr>
          <a:xfrm>
            <a:off x="576900" y="1847450"/>
            <a:ext cx="7776600" cy="363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1500"/>
              <a:t>1: Principios básicos:</a:t>
            </a:r>
            <a:endParaRPr b="1" sz="1500"/>
          </a:p>
          <a:p>
            <a:pPr indent="0" lvl="0" marL="0" rtl="0" algn="l">
              <a:spcBef>
                <a:spcPts val="0"/>
              </a:spcBef>
              <a:spcAft>
                <a:spcPts val="0"/>
              </a:spcAft>
              <a:buNone/>
            </a:pPr>
            <a:r>
              <a:t/>
            </a:r>
            <a:endParaRPr b="1" sz="1500"/>
          </a:p>
          <a:p>
            <a:pPr indent="0" lvl="0" marL="0" rtl="0" algn="l">
              <a:spcBef>
                <a:spcPts val="0"/>
              </a:spcBef>
              <a:spcAft>
                <a:spcPts val="0"/>
              </a:spcAft>
              <a:buNone/>
            </a:pPr>
            <a:r>
              <a:rPr lang="es-ES" sz="1500"/>
              <a:t>El manejo de las autolesiones debe estar guiado por unos principios para mejorar la comunicación y la toma de decisiones compartida, y que la persona se sienta escuchada, apoyada y comprendida. Estos aspectos se deben mantener durante todo el proceso:</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rPr lang="es-ES" sz="1500">
                <a:solidFill>
                  <a:schemeClr val="dk1"/>
                </a:solidFill>
              </a:rPr>
              <a:t>• </a:t>
            </a:r>
            <a:r>
              <a:rPr lang="es-ES" sz="1500"/>
              <a:t>Favorecer un ambiente de confianza y seguridad.</a:t>
            </a:r>
            <a:endParaRPr sz="1500"/>
          </a:p>
          <a:p>
            <a:pPr indent="0" lvl="0" marL="0" rtl="0" algn="l">
              <a:spcBef>
                <a:spcPts val="0"/>
              </a:spcBef>
              <a:spcAft>
                <a:spcPts val="0"/>
              </a:spcAft>
              <a:buNone/>
            </a:pPr>
            <a:r>
              <a:rPr lang="es-ES" sz="1500"/>
              <a:t>• Tener una actitud de escucha activa y apoyo.</a:t>
            </a:r>
            <a:endParaRPr sz="1500"/>
          </a:p>
          <a:p>
            <a:pPr indent="0" lvl="0" marL="0" rtl="0" algn="l">
              <a:spcBef>
                <a:spcPts val="0"/>
              </a:spcBef>
              <a:spcAft>
                <a:spcPts val="0"/>
              </a:spcAft>
              <a:buNone/>
            </a:pPr>
            <a:r>
              <a:rPr lang="es-ES" sz="1500"/>
              <a:t>• Cuidar la comunicación: no minimizar la situación que está viviendo pero tampoco alarmar.</a:t>
            </a:r>
            <a:endParaRPr sz="1500"/>
          </a:p>
          <a:p>
            <a:pPr indent="0" lvl="0" marL="0" rtl="0" algn="l">
              <a:spcBef>
                <a:spcPts val="0"/>
              </a:spcBef>
              <a:spcAft>
                <a:spcPts val="0"/>
              </a:spcAft>
              <a:buNone/>
            </a:pPr>
            <a:r>
              <a:rPr lang="es-ES" sz="1500"/>
              <a:t>• Aportar información sobre las autolesiones: se puede explicar en qué consisten, en qué poblaciones hay más riesgo de autolesión, entre otras. Esto se puede complementar con alguna lectura sencilla</a:t>
            </a:r>
            <a:endParaRPr sz="1500"/>
          </a:p>
          <a:p>
            <a:pPr indent="0" lvl="0" marL="0" rtl="0" algn="l">
              <a:spcBef>
                <a:spcPts val="0"/>
              </a:spcBef>
              <a:spcAft>
                <a:spcPts val="0"/>
              </a:spcAft>
              <a:buNone/>
            </a:pPr>
            <a:r>
              <a:rPr lang="es-ES" sz="1500"/>
              <a:t>• Favorecer la toma de decisiones compartida.</a:t>
            </a:r>
            <a:endParaRPr sz="1500"/>
          </a:p>
          <a:p>
            <a:pPr indent="0" lvl="0" marL="0" rtl="0" algn="l">
              <a:spcBef>
                <a:spcPts val="0"/>
              </a:spcBef>
              <a:spcAft>
                <a:spcPts val="0"/>
              </a:spcAft>
              <a:buNone/>
            </a:pPr>
            <a:r>
              <a:t/>
            </a:r>
            <a:endParaRPr/>
          </a:p>
        </p:txBody>
      </p:sp>
      <p:sp>
        <p:nvSpPr>
          <p:cNvPr id="389" name="Google Shape;389;g2d560d83c88_0_14"/>
          <p:cNvSpPr txBox="1"/>
          <p:nvPr/>
        </p:nvSpPr>
        <p:spPr>
          <a:xfrm>
            <a:off x="3493800" y="1355000"/>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77</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pic>
        <p:nvPicPr>
          <p:cNvPr descr="1x/Recurso%205.png" id="394" name="Google Shape;394;g2d560d83c88_0_30"/>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395" name="Google Shape;395;g2d560d83c88_0_30"/>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96" name="Google Shape;396;g2d560d83c88_0_30"/>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397" name="Google Shape;397;g2d560d83c88_0_30"/>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398" name="Google Shape;398;g2d560d83c88_0_30"/>
          <p:cNvSpPr/>
          <p:nvPr/>
        </p:nvSpPr>
        <p:spPr>
          <a:xfrm>
            <a:off x="576900" y="1262750"/>
            <a:ext cx="4147200" cy="58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s-ES" sz="3100">
                <a:solidFill>
                  <a:srgbClr val="002060"/>
                </a:solidFill>
                <a:latin typeface="Cabin Condensed SemiBold"/>
                <a:ea typeface="Cabin Condensed SemiBold"/>
                <a:cs typeface="Cabin Condensed SemiBold"/>
                <a:sym typeface="Cabin Condensed SemiBold"/>
              </a:rPr>
              <a:t>Atención Primaria:</a:t>
            </a:r>
            <a:endParaRPr sz="3100">
              <a:solidFill>
                <a:srgbClr val="002060"/>
              </a:solidFill>
              <a:latin typeface="Cabin Condensed SemiBold"/>
              <a:ea typeface="Cabin Condensed SemiBold"/>
              <a:cs typeface="Cabin Condensed SemiBold"/>
              <a:sym typeface="Cabin Condensed SemiBold"/>
            </a:endParaRPr>
          </a:p>
          <a:p>
            <a:pPr indent="0" lvl="0" marL="0" marR="0" rtl="0" algn="l">
              <a:lnSpc>
                <a:spcPct val="100000"/>
              </a:lnSpc>
              <a:spcBef>
                <a:spcPts val="0"/>
              </a:spcBef>
              <a:spcAft>
                <a:spcPts val="0"/>
              </a:spcAft>
              <a:buClr>
                <a:srgbClr val="002060"/>
              </a:buClr>
              <a:buSzPts val="3200"/>
              <a:buFont typeface="Arial"/>
              <a:buNone/>
            </a:pPr>
            <a:r>
              <a:t/>
            </a:r>
            <a:endParaRPr sz="3100">
              <a:solidFill>
                <a:srgbClr val="002060"/>
              </a:solidFill>
              <a:latin typeface="Cabin Condensed SemiBold"/>
              <a:ea typeface="Cabin Condensed SemiBold"/>
              <a:cs typeface="Cabin Condensed SemiBold"/>
              <a:sym typeface="Cabin Condensed SemiBold"/>
            </a:endParaRPr>
          </a:p>
        </p:txBody>
      </p:sp>
      <p:sp>
        <p:nvSpPr>
          <p:cNvPr id="399" name="Google Shape;399;g2d560d83c88_0_30"/>
          <p:cNvSpPr txBox="1"/>
          <p:nvPr/>
        </p:nvSpPr>
        <p:spPr>
          <a:xfrm>
            <a:off x="576900" y="1847450"/>
            <a:ext cx="7776600" cy="341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1500"/>
              <a:t>2: Evaluación de la presencia de ideación o intencionalidad suicida</a:t>
            </a:r>
            <a:endParaRPr b="1" sz="1500"/>
          </a:p>
          <a:p>
            <a:pPr indent="0" lvl="0" marL="0" rtl="0" algn="l">
              <a:spcBef>
                <a:spcPts val="0"/>
              </a:spcBef>
              <a:spcAft>
                <a:spcPts val="0"/>
              </a:spcAft>
              <a:buNone/>
            </a:pPr>
            <a:r>
              <a:t/>
            </a:r>
            <a:endParaRPr b="1" sz="1500"/>
          </a:p>
          <a:p>
            <a:pPr indent="0" lvl="0" marL="0" rtl="0" algn="l">
              <a:spcBef>
                <a:spcPts val="0"/>
              </a:spcBef>
              <a:spcAft>
                <a:spcPts val="0"/>
              </a:spcAft>
              <a:buNone/>
            </a:pPr>
            <a:r>
              <a:rPr lang="es-ES" sz="1500"/>
              <a:t>El manejo de las autolesiones debe estar guiado por unos principios para mejorar la comunicación y la toma de decisiones compartida, y que la persona se sienta escuchada, apoyada y comprendida. Estos aspectos se deben mantener durante todo el proceso:</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rPr lang="es-ES" sz="1500"/>
              <a:t>Se deberá valorar la presencia de ideación o intencionalidad suicida mediante la entrevista clínica. Algunos ejemplos de preguntas a formular son las siguientes:</a:t>
            </a:r>
            <a:endParaRPr sz="1500"/>
          </a:p>
          <a:p>
            <a:pPr indent="0" lvl="0" marL="0" rtl="0" algn="l">
              <a:spcBef>
                <a:spcPts val="0"/>
              </a:spcBef>
              <a:spcAft>
                <a:spcPts val="0"/>
              </a:spcAft>
              <a:buClr>
                <a:schemeClr val="dk1"/>
              </a:buClr>
              <a:buSzPts val="1100"/>
              <a:buFont typeface="Arial"/>
              <a:buNone/>
            </a:pPr>
            <a:r>
              <a:t/>
            </a:r>
            <a:endParaRPr sz="1500"/>
          </a:p>
          <a:p>
            <a:pPr indent="0" lvl="0" marL="0" rtl="0" algn="l">
              <a:spcBef>
                <a:spcPts val="0"/>
              </a:spcBef>
              <a:spcAft>
                <a:spcPts val="0"/>
              </a:spcAft>
              <a:buClr>
                <a:schemeClr val="dk1"/>
              </a:buClr>
              <a:buSzPts val="1100"/>
              <a:buFont typeface="Arial"/>
              <a:buNone/>
            </a:pPr>
            <a:r>
              <a:rPr lang="es-ES" sz="1500"/>
              <a:t>¿Te has hecho daño en otras ocasiones?</a:t>
            </a:r>
            <a:endParaRPr sz="1500"/>
          </a:p>
          <a:p>
            <a:pPr indent="0" lvl="0" marL="0" rtl="0" algn="l">
              <a:spcBef>
                <a:spcPts val="0"/>
              </a:spcBef>
              <a:spcAft>
                <a:spcPts val="0"/>
              </a:spcAft>
              <a:buClr>
                <a:schemeClr val="dk1"/>
              </a:buClr>
              <a:buSzPts val="1100"/>
              <a:buFont typeface="Arial"/>
              <a:buNone/>
            </a:pPr>
            <a:r>
              <a:rPr lang="es-ES" sz="1500"/>
              <a:t>¿Tenías la intención de quitarte la vida?, ¿lo has intentado con anterioridad?</a:t>
            </a:r>
            <a:endParaRPr sz="1500"/>
          </a:p>
          <a:p>
            <a:pPr indent="0" lvl="0" marL="0" rtl="0" algn="l">
              <a:spcBef>
                <a:spcPts val="0"/>
              </a:spcBef>
              <a:spcAft>
                <a:spcPts val="0"/>
              </a:spcAft>
              <a:buClr>
                <a:schemeClr val="dk1"/>
              </a:buClr>
              <a:buSzPts val="1100"/>
              <a:buFont typeface="Arial"/>
              <a:buNone/>
            </a:pPr>
            <a:r>
              <a:rPr lang="es-ES" sz="1500"/>
              <a:t>En este último año ¿Cuántas veces te has autolesionado?</a:t>
            </a:r>
            <a:endParaRPr sz="1500"/>
          </a:p>
          <a:p>
            <a:pPr indent="0" lvl="0" marL="0" rtl="0" algn="l">
              <a:spcBef>
                <a:spcPts val="0"/>
              </a:spcBef>
              <a:spcAft>
                <a:spcPts val="0"/>
              </a:spcAft>
              <a:buClr>
                <a:schemeClr val="dk1"/>
              </a:buClr>
              <a:buSzPts val="1100"/>
              <a:buFont typeface="Arial"/>
              <a:buNone/>
            </a:pPr>
            <a:r>
              <a:rPr lang="es-ES" sz="1500"/>
              <a:t>¿Alguna vez has tenido ideas de suicidio?</a:t>
            </a:r>
            <a:endParaRPr sz="1500"/>
          </a:p>
          <a:p>
            <a:pPr indent="0" lvl="0" marL="0" rtl="0" algn="l">
              <a:spcBef>
                <a:spcPts val="0"/>
              </a:spcBef>
              <a:spcAft>
                <a:spcPts val="0"/>
              </a:spcAft>
              <a:buNone/>
            </a:pPr>
            <a:r>
              <a:rPr lang="es-ES" sz="1500"/>
              <a:t>¿Has pensado recientemente en el suicidio?</a:t>
            </a:r>
            <a:endParaRPr/>
          </a:p>
        </p:txBody>
      </p:sp>
      <p:sp>
        <p:nvSpPr>
          <p:cNvPr id="400" name="Google Shape;400;g2d560d83c88_0_30"/>
          <p:cNvSpPr txBox="1"/>
          <p:nvPr/>
        </p:nvSpPr>
        <p:spPr>
          <a:xfrm>
            <a:off x="3493800" y="1355000"/>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77</a:t>
            </a:r>
            <a:endParaRPr/>
          </a:p>
        </p:txBody>
      </p:sp>
      <p:sp>
        <p:nvSpPr>
          <p:cNvPr id="401" name="Google Shape;401;g2d560d83c88_0_30"/>
          <p:cNvSpPr txBox="1"/>
          <p:nvPr/>
        </p:nvSpPr>
        <p:spPr>
          <a:xfrm>
            <a:off x="1896900" y="5466150"/>
            <a:ext cx="645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La información recabada se debe cotejar con los familiares o cuidadores.</a:t>
            </a:r>
            <a:endParaRPr/>
          </a:p>
          <a:p>
            <a:pPr indent="0" lvl="0" marL="0" rtl="0" algn="l">
              <a:spcBef>
                <a:spcPts val="0"/>
              </a:spcBef>
              <a:spcAft>
                <a:spcPts val="0"/>
              </a:spcAft>
              <a:buNone/>
            </a:pPr>
            <a:r>
              <a:rPr lang="es-ES"/>
              <a:t>Si no coincide, es importante tener en cuenta la narración del adolescente.</a:t>
            </a:r>
            <a:endParaRPr/>
          </a:p>
        </p:txBody>
      </p:sp>
      <p:pic>
        <p:nvPicPr>
          <p:cNvPr id="402" name="Google Shape;402;g2d560d83c88_0_30"/>
          <p:cNvPicPr preferRelativeResize="0"/>
          <p:nvPr/>
        </p:nvPicPr>
        <p:blipFill>
          <a:blip r:embed="rId6">
            <a:alphaModFix/>
          </a:blip>
          <a:stretch>
            <a:fillRect/>
          </a:stretch>
        </p:blipFill>
        <p:spPr>
          <a:xfrm>
            <a:off x="703548" y="5264450"/>
            <a:ext cx="1264651" cy="12646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descr="1x/Recurso%205.png" id="113" name="Google Shape;113;g315af1ff58c_0_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14" name="Google Shape;114;g315af1ff58c_0_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15" name="Google Shape;115;g315af1ff58c_0_3"/>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116" name="Google Shape;116;g315af1ff58c_0_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117" name="Google Shape;117;g315af1ff58c_0_3"/>
          <p:cNvSpPr/>
          <p:nvPr/>
        </p:nvSpPr>
        <p:spPr>
          <a:xfrm>
            <a:off x="915950" y="2304674"/>
            <a:ext cx="7312200" cy="2338800"/>
          </a:xfrm>
          <a:prstGeom prst="rect">
            <a:avLst/>
          </a:prstGeom>
          <a:noFill/>
          <a:ln>
            <a:noFill/>
          </a:ln>
        </p:spPr>
        <p:txBody>
          <a:bodyPr anchorCtr="0" anchor="t" bIns="45700" lIns="91425" spcFirstLastPara="1" rIns="91425" wrap="square" tIns="45700">
            <a:noAutofit/>
          </a:bodyPr>
          <a:lstStyle/>
          <a:p>
            <a:pPr indent="0" lvl="0" marL="0" marR="24765" rtl="0" algn="just">
              <a:lnSpc>
                <a:spcPct val="150000"/>
              </a:lnSpc>
              <a:spcBef>
                <a:spcPts val="635"/>
              </a:spcBef>
              <a:spcAft>
                <a:spcPts val="0"/>
              </a:spcAft>
              <a:buClr>
                <a:srgbClr val="000000"/>
              </a:buClr>
              <a:buSzPts val="1100"/>
              <a:buFont typeface="Arial"/>
              <a:buNone/>
            </a:pPr>
            <a:r>
              <a:rPr lang="es-ES" sz="1600">
                <a:solidFill>
                  <a:schemeClr val="dk1"/>
                </a:solidFill>
              </a:rPr>
              <a:t>La autolesión con intencionalidad suicida se refiere a conductas en las que una persona se hace daño físico con la intención, en algún grado, de acabar con su vida. Estas conductas pueden variar en su nivel de ideación, motivación e intención suicida, lo que significa que la persona puede experimentar pensamientos o deseos de muerte con diferente intensidad y claridad.</a:t>
            </a:r>
            <a:endParaRPr b="0" i="0" sz="1200" u="none" cap="none" strike="noStrike">
              <a:solidFill>
                <a:schemeClr val="dk1"/>
              </a:solidFill>
              <a:latin typeface="Times New Roman"/>
              <a:ea typeface="Times New Roman"/>
              <a:cs typeface="Times New Roman"/>
              <a:sym typeface="Times New Roman"/>
            </a:endParaRPr>
          </a:p>
        </p:txBody>
      </p:sp>
      <p:sp>
        <p:nvSpPr>
          <p:cNvPr id="118" name="Google Shape;118;g315af1ff58c_0_3"/>
          <p:cNvSpPr txBox="1"/>
          <p:nvPr/>
        </p:nvSpPr>
        <p:spPr>
          <a:xfrm>
            <a:off x="1381950" y="1428500"/>
            <a:ext cx="6380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Autolesión con intencionalidad suicida </a:t>
            </a:r>
            <a:endParaRPr b="1" i="0" sz="3200" u="none" cap="none" strike="noStrike">
              <a:solidFill>
                <a:srgbClr val="00206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pic>
        <p:nvPicPr>
          <p:cNvPr descr="1x/Recurso%205.png" id="407" name="Google Shape;407;g2d55f2a9f95_0_141"/>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08" name="Google Shape;408;g2d55f2a9f95_0_141"/>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09" name="Google Shape;409;g2d55f2a9f95_0_141"/>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410" name="Google Shape;410;g2d55f2a9f95_0_141"/>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11" name="Google Shape;411;g2d55f2a9f95_0_141"/>
          <p:cNvSpPr/>
          <p:nvPr/>
        </p:nvSpPr>
        <p:spPr>
          <a:xfrm>
            <a:off x="1030199" y="1080325"/>
            <a:ext cx="7083600" cy="58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s-ES" sz="3100">
                <a:solidFill>
                  <a:srgbClr val="002060"/>
                </a:solidFill>
                <a:latin typeface="Cabin Condensed SemiBold"/>
                <a:ea typeface="Cabin Condensed SemiBold"/>
                <a:cs typeface="Cabin Condensed SemiBold"/>
                <a:sym typeface="Cabin Condensed SemiBold"/>
              </a:rPr>
              <a:t>Estrategias diagnósticas y terapéuticas</a:t>
            </a:r>
            <a:endParaRPr sz="3100">
              <a:solidFill>
                <a:srgbClr val="002060"/>
              </a:solidFill>
              <a:latin typeface="Cabin Condensed SemiBold"/>
              <a:ea typeface="Cabin Condensed SemiBold"/>
              <a:cs typeface="Cabin Condensed SemiBold"/>
              <a:sym typeface="Cabin Condensed SemiBold"/>
            </a:endParaRPr>
          </a:p>
          <a:p>
            <a:pPr indent="0" lvl="0" marL="0" marR="0" rtl="0" algn="l">
              <a:lnSpc>
                <a:spcPct val="100000"/>
              </a:lnSpc>
              <a:spcBef>
                <a:spcPts val="0"/>
              </a:spcBef>
              <a:spcAft>
                <a:spcPts val="0"/>
              </a:spcAft>
              <a:buClr>
                <a:srgbClr val="002060"/>
              </a:buClr>
              <a:buSzPts val="3200"/>
              <a:buFont typeface="Arial"/>
              <a:buNone/>
            </a:pPr>
            <a:r>
              <a:t/>
            </a:r>
            <a:endParaRPr sz="3100">
              <a:solidFill>
                <a:srgbClr val="002060"/>
              </a:solidFill>
              <a:latin typeface="Cabin Condensed SemiBold"/>
              <a:ea typeface="Cabin Condensed SemiBold"/>
              <a:cs typeface="Cabin Condensed SemiBold"/>
              <a:sym typeface="Cabin Condensed SemiBold"/>
            </a:endParaRPr>
          </a:p>
        </p:txBody>
      </p:sp>
      <p:pic>
        <p:nvPicPr>
          <p:cNvPr id="412" name="Google Shape;412;g2d55f2a9f95_0_141"/>
          <p:cNvPicPr preferRelativeResize="0"/>
          <p:nvPr/>
        </p:nvPicPr>
        <p:blipFill>
          <a:blip r:embed="rId6">
            <a:alphaModFix/>
          </a:blip>
          <a:stretch>
            <a:fillRect/>
          </a:stretch>
        </p:blipFill>
        <p:spPr>
          <a:xfrm>
            <a:off x="1181100" y="1694500"/>
            <a:ext cx="6781800" cy="431482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pic>
        <p:nvPicPr>
          <p:cNvPr descr="1x/Recurso%205.png" id="417" name="Google Shape;417;g2d560d83c88_0_46"/>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18" name="Google Shape;418;g2d560d83c88_0_46"/>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19" name="Google Shape;419;g2d560d83c88_0_46"/>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420" name="Google Shape;420;g2d560d83c88_0_46"/>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21" name="Google Shape;421;g2d560d83c88_0_46"/>
          <p:cNvSpPr/>
          <p:nvPr/>
        </p:nvSpPr>
        <p:spPr>
          <a:xfrm>
            <a:off x="576900" y="1262750"/>
            <a:ext cx="4147200" cy="58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s-ES" sz="3100">
                <a:solidFill>
                  <a:srgbClr val="002060"/>
                </a:solidFill>
                <a:latin typeface="Cabin Condensed SemiBold"/>
                <a:ea typeface="Cabin Condensed SemiBold"/>
                <a:cs typeface="Cabin Condensed SemiBold"/>
                <a:sym typeface="Cabin Condensed SemiBold"/>
              </a:rPr>
              <a:t>Atención Primaria:</a:t>
            </a:r>
            <a:endParaRPr sz="3100">
              <a:solidFill>
                <a:srgbClr val="002060"/>
              </a:solidFill>
              <a:latin typeface="Cabin Condensed SemiBold"/>
              <a:ea typeface="Cabin Condensed SemiBold"/>
              <a:cs typeface="Cabin Condensed SemiBold"/>
              <a:sym typeface="Cabin Condensed SemiBold"/>
            </a:endParaRPr>
          </a:p>
          <a:p>
            <a:pPr indent="0" lvl="0" marL="0" marR="0" rtl="0" algn="l">
              <a:lnSpc>
                <a:spcPct val="100000"/>
              </a:lnSpc>
              <a:spcBef>
                <a:spcPts val="0"/>
              </a:spcBef>
              <a:spcAft>
                <a:spcPts val="0"/>
              </a:spcAft>
              <a:buClr>
                <a:srgbClr val="002060"/>
              </a:buClr>
              <a:buSzPts val="3200"/>
              <a:buFont typeface="Arial"/>
              <a:buNone/>
            </a:pPr>
            <a:r>
              <a:t/>
            </a:r>
            <a:endParaRPr sz="3100">
              <a:solidFill>
                <a:srgbClr val="002060"/>
              </a:solidFill>
              <a:latin typeface="Cabin Condensed SemiBold"/>
              <a:ea typeface="Cabin Condensed SemiBold"/>
              <a:cs typeface="Cabin Condensed SemiBold"/>
              <a:sym typeface="Cabin Condensed SemiBold"/>
            </a:endParaRPr>
          </a:p>
        </p:txBody>
      </p:sp>
      <p:sp>
        <p:nvSpPr>
          <p:cNvPr id="422" name="Google Shape;422;g2d560d83c88_0_46"/>
          <p:cNvSpPr txBox="1"/>
          <p:nvPr/>
        </p:nvSpPr>
        <p:spPr>
          <a:xfrm>
            <a:off x="576900" y="2017650"/>
            <a:ext cx="77766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s-ES" sz="1500"/>
              <a:t>3: Manejo clínico de pacientes con ideación o intencionalidad suicida</a:t>
            </a:r>
            <a:endParaRPr b="1" sz="1500"/>
          </a:p>
          <a:p>
            <a:pPr indent="0" lvl="0" marL="0" rtl="0" algn="l">
              <a:spcBef>
                <a:spcPts val="0"/>
              </a:spcBef>
              <a:spcAft>
                <a:spcPts val="0"/>
              </a:spcAft>
              <a:buClr>
                <a:schemeClr val="dk1"/>
              </a:buClr>
              <a:buSzPts val="1100"/>
              <a:buFont typeface="Arial"/>
              <a:buNone/>
            </a:pPr>
            <a:r>
              <a:rPr b="1" lang="es-ES" sz="1500"/>
              <a:t>activa</a:t>
            </a:r>
            <a:endParaRPr b="1" sz="1500"/>
          </a:p>
          <a:p>
            <a:pPr indent="0" lvl="0" marL="0" rtl="0" algn="l">
              <a:spcBef>
                <a:spcPts val="0"/>
              </a:spcBef>
              <a:spcAft>
                <a:spcPts val="0"/>
              </a:spcAft>
              <a:buNone/>
            </a:pPr>
            <a:r>
              <a:t/>
            </a:r>
            <a:endParaRPr b="1" sz="1500"/>
          </a:p>
          <a:p>
            <a:pPr indent="0" lvl="0" marL="0" rtl="0" algn="l">
              <a:spcBef>
                <a:spcPts val="0"/>
              </a:spcBef>
              <a:spcAft>
                <a:spcPts val="0"/>
              </a:spcAft>
              <a:buNone/>
            </a:pPr>
            <a:r>
              <a:rPr lang="es-ES" sz="1500"/>
              <a:t>En el caso de que se constate la presencia de ideación suicida activa o intencionalidad suicida, o se dude de ello, se sugiere remitir al servicio de Urgencias Hospitalarias para una evaluación psicosocial y valorar la necesidad de tratamiento urgente e instauración de tratamiento psicológico y/o farmacológico.</a:t>
            </a:r>
            <a:endParaRPr sz="1500"/>
          </a:p>
        </p:txBody>
      </p:sp>
      <p:sp>
        <p:nvSpPr>
          <p:cNvPr id="423" name="Google Shape;423;g2d560d83c88_0_46"/>
          <p:cNvSpPr txBox="1"/>
          <p:nvPr/>
        </p:nvSpPr>
        <p:spPr>
          <a:xfrm>
            <a:off x="3493800" y="1355000"/>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78</a:t>
            </a:r>
            <a:endParaRPr/>
          </a:p>
        </p:txBody>
      </p:sp>
      <p:sp>
        <p:nvSpPr>
          <p:cNvPr id="424" name="Google Shape;424;g2d560d83c88_0_46"/>
          <p:cNvSpPr txBox="1"/>
          <p:nvPr/>
        </p:nvSpPr>
        <p:spPr>
          <a:xfrm>
            <a:off x="670800" y="3988750"/>
            <a:ext cx="52938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a:t>4: Manejo clínico en Atención Primaria</a:t>
            </a:r>
            <a:endParaRPr b="1"/>
          </a:p>
          <a:p>
            <a:pPr indent="0" lvl="0" marL="0" rtl="0" algn="l">
              <a:spcBef>
                <a:spcPts val="0"/>
              </a:spcBef>
              <a:spcAft>
                <a:spcPts val="0"/>
              </a:spcAft>
              <a:buClr>
                <a:schemeClr val="dk1"/>
              </a:buClr>
              <a:buSzPts val="1100"/>
              <a:buFont typeface="Arial"/>
              <a:buNone/>
            </a:pPr>
            <a:r>
              <a:rPr lang="es-ES"/>
              <a:t>Identificación y abordaje de los factores de riesgo modificables, es decir, la presencia de </a:t>
            </a:r>
            <a:r>
              <a:rPr b="1" lang="es-ES"/>
              <a:t>factores familiares </a:t>
            </a:r>
            <a:r>
              <a:rPr lang="es-ES"/>
              <a:t>(principalmente alta conflictividad, situaciones de maltrato o abuso sexual), </a:t>
            </a:r>
            <a:r>
              <a:rPr b="1" lang="es-ES"/>
              <a:t>factores sociales</a:t>
            </a:r>
            <a:r>
              <a:rPr lang="es-ES"/>
              <a:t> (dificultades en las relaciones interpersonales, rechazo de los pares o bullying), y </a:t>
            </a:r>
            <a:r>
              <a:rPr b="1" lang="es-ES"/>
              <a:t>factores escolares</a:t>
            </a:r>
            <a:r>
              <a:rPr lang="es-ES"/>
              <a:t> (principalmente estrés académico).</a:t>
            </a:r>
            <a:endParaRPr/>
          </a:p>
        </p:txBody>
      </p:sp>
      <p:pic>
        <p:nvPicPr>
          <p:cNvPr id="425" name="Google Shape;425;g2d560d83c88_0_46"/>
          <p:cNvPicPr preferRelativeResize="0"/>
          <p:nvPr/>
        </p:nvPicPr>
        <p:blipFill rotWithShape="1">
          <a:blip r:embed="rId6">
            <a:alphaModFix/>
          </a:blip>
          <a:srcRect b="8291" l="12554" r="10893" t="15221"/>
          <a:stretch/>
        </p:blipFill>
        <p:spPr>
          <a:xfrm>
            <a:off x="5870013" y="3881050"/>
            <a:ext cx="3012737" cy="18009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pic>
        <p:nvPicPr>
          <p:cNvPr descr="1x/Recurso%205.png" id="430" name="Google Shape;430;g2d560d83c88_0_6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31" name="Google Shape;431;g2d560d83c88_0_6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32" name="Google Shape;432;g2d560d83c88_0_63"/>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433" name="Google Shape;433;g2d560d83c88_0_6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34" name="Google Shape;434;g2d560d83c88_0_63"/>
          <p:cNvSpPr/>
          <p:nvPr/>
        </p:nvSpPr>
        <p:spPr>
          <a:xfrm>
            <a:off x="576900" y="1262750"/>
            <a:ext cx="4147200" cy="58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s-ES" sz="3100">
                <a:solidFill>
                  <a:srgbClr val="002060"/>
                </a:solidFill>
                <a:latin typeface="Cabin Condensed SemiBold"/>
                <a:ea typeface="Cabin Condensed SemiBold"/>
                <a:cs typeface="Cabin Condensed SemiBold"/>
                <a:sym typeface="Cabin Condensed SemiBold"/>
              </a:rPr>
              <a:t>Atención Primaria:</a:t>
            </a:r>
            <a:endParaRPr sz="3100">
              <a:solidFill>
                <a:srgbClr val="002060"/>
              </a:solidFill>
              <a:latin typeface="Cabin Condensed SemiBold"/>
              <a:ea typeface="Cabin Condensed SemiBold"/>
              <a:cs typeface="Cabin Condensed SemiBold"/>
              <a:sym typeface="Cabin Condensed SemiBold"/>
            </a:endParaRPr>
          </a:p>
          <a:p>
            <a:pPr indent="0" lvl="0" marL="0" marR="0" rtl="0" algn="l">
              <a:lnSpc>
                <a:spcPct val="100000"/>
              </a:lnSpc>
              <a:spcBef>
                <a:spcPts val="0"/>
              </a:spcBef>
              <a:spcAft>
                <a:spcPts val="0"/>
              </a:spcAft>
              <a:buClr>
                <a:srgbClr val="002060"/>
              </a:buClr>
              <a:buSzPts val="3200"/>
              <a:buFont typeface="Arial"/>
              <a:buNone/>
            </a:pPr>
            <a:r>
              <a:t/>
            </a:r>
            <a:endParaRPr sz="3100">
              <a:solidFill>
                <a:srgbClr val="002060"/>
              </a:solidFill>
              <a:latin typeface="Cabin Condensed SemiBold"/>
              <a:ea typeface="Cabin Condensed SemiBold"/>
              <a:cs typeface="Cabin Condensed SemiBold"/>
              <a:sym typeface="Cabin Condensed SemiBold"/>
            </a:endParaRPr>
          </a:p>
        </p:txBody>
      </p:sp>
      <p:sp>
        <p:nvSpPr>
          <p:cNvPr id="435" name="Google Shape;435;g2d560d83c88_0_63"/>
          <p:cNvSpPr txBox="1"/>
          <p:nvPr/>
        </p:nvSpPr>
        <p:spPr>
          <a:xfrm>
            <a:off x="576900" y="1847450"/>
            <a:ext cx="77766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1500"/>
              <a:t>5: Criterios de derivación al Servicio de Salud Mental</a:t>
            </a:r>
            <a:endParaRPr b="1" sz="1500"/>
          </a:p>
          <a:p>
            <a:pPr indent="0" lvl="0" marL="0" rtl="0" algn="l">
              <a:spcBef>
                <a:spcPts val="0"/>
              </a:spcBef>
              <a:spcAft>
                <a:spcPts val="0"/>
              </a:spcAft>
              <a:buClr>
                <a:schemeClr val="dk1"/>
              </a:buClr>
              <a:buSzPts val="1100"/>
              <a:buFont typeface="Arial"/>
              <a:buNone/>
            </a:pPr>
            <a:r>
              <a:rPr lang="es-ES" sz="1500"/>
              <a:t>Para decidir la prioridad de la derivación al Servicio de Salud Mental, se realizará una evaluación psicosocial exhaustiva y una valoración del nivel de riesgo. Ante la presencia</a:t>
            </a:r>
            <a:endParaRPr sz="1500"/>
          </a:p>
          <a:p>
            <a:pPr indent="0" lvl="0" marL="0" rtl="0" algn="l">
              <a:spcBef>
                <a:spcPts val="0"/>
              </a:spcBef>
              <a:spcAft>
                <a:spcPts val="0"/>
              </a:spcAft>
              <a:buNone/>
            </a:pPr>
            <a:r>
              <a:rPr lang="es-ES" sz="1500"/>
              <a:t>de los factores de riesgo para la repetición de la autolesión se realizará una derivación preferente a Salud Mental:</a:t>
            </a:r>
            <a:endParaRPr sz="1500"/>
          </a:p>
        </p:txBody>
      </p:sp>
      <p:sp>
        <p:nvSpPr>
          <p:cNvPr id="436" name="Google Shape;436;g2d560d83c88_0_63"/>
          <p:cNvSpPr txBox="1"/>
          <p:nvPr/>
        </p:nvSpPr>
        <p:spPr>
          <a:xfrm>
            <a:off x="7180950" y="1355000"/>
            <a:ext cx="1813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Ver más en Pág 80</a:t>
            </a:r>
            <a:endParaRPr/>
          </a:p>
        </p:txBody>
      </p:sp>
      <p:sp>
        <p:nvSpPr>
          <p:cNvPr id="437" name="Google Shape;437;g2d560d83c88_0_63"/>
          <p:cNvSpPr txBox="1"/>
          <p:nvPr/>
        </p:nvSpPr>
        <p:spPr>
          <a:xfrm>
            <a:off x="595800" y="3186650"/>
            <a:ext cx="79524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a:solidFill>
                  <a:schemeClr val="dk1"/>
                </a:solidFill>
              </a:rPr>
              <a:t>• </a:t>
            </a:r>
            <a:r>
              <a:rPr b="1" lang="es-ES"/>
              <a:t>Gravedad o letalidad de la autolesión:</a:t>
            </a:r>
            <a:r>
              <a:rPr lang="es-ES"/>
              <a:t> se refiere al daño físico que causa la conducta. Se valora como grave cuando requiere un tratamiento a nivel médico.</a:t>
            </a:r>
            <a:endParaRPr/>
          </a:p>
          <a:p>
            <a:pPr indent="0" lvl="0" marL="0" rtl="0" algn="l">
              <a:spcBef>
                <a:spcPts val="0"/>
              </a:spcBef>
              <a:spcAft>
                <a:spcPts val="0"/>
              </a:spcAft>
              <a:buNone/>
            </a:pPr>
            <a:r>
              <a:rPr b="1" lang="es-ES"/>
              <a:t>• Presencia de psicopatología comórbida:</a:t>
            </a:r>
            <a:r>
              <a:rPr lang="es-ES"/>
              <a:t> Entre ellos la depresión, los trastornos de personalidad y la ansiedad.</a:t>
            </a:r>
            <a:endParaRPr/>
          </a:p>
          <a:p>
            <a:pPr indent="0" lvl="0" marL="0" rtl="0" algn="l">
              <a:spcBef>
                <a:spcPts val="0"/>
              </a:spcBef>
              <a:spcAft>
                <a:spcPts val="0"/>
              </a:spcAft>
              <a:buNone/>
            </a:pPr>
            <a:r>
              <a:rPr b="1" lang="es-ES"/>
              <a:t>• Autolesiones previas o alta frecuencia de las autolesiones:</a:t>
            </a:r>
            <a:r>
              <a:rPr lang="es-ES"/>
              <a:t> Es decir, 5 o más veces a lo largo de 1 año (según el Criterio A del diagnóstico de Autolesión no suicida del DSM-5).</a:t>
            </a:r>
            <a:endParaRPr/>
          </a:p>
          <a:p>
            <a:pPr indent="0" lvl="0" marL="0" rtl="0" algn="l">
              <a:spcBef>
                <a:spcPts val="0"/>
              </a:spcBef>
              <a:spcAft>
                <a:spcPts val="0"/>
              </a:spcAft>
              <a:buNone/>
            </a:pPr>
            <a:r>
              <a:rPr b="1" lang="es-ES"/>
              <a:t>• Alto nivel de malestar en el adolescente y en la familia, y factores psicológicos:</a:t>
            </a:r>
            <a:r>
              <a:rPr lang="es-ES"/>
              <a:t> Hay mayor gravedad cuando el adolescente presenta malestar emocional.</a:t>
            </a:r>
            <a:endParaRPr/>
          </a:p>
        </p:txBody>
      </p:sp>
      <p:sp>
        <p:nvSpPr>
          <p:cNvPr id="438" name="Google Shape;438;g2d560d83c88_0_63"/>
          <p:cNvSpPr txBox="1"/>
          <p:nvPr/>
        </p:nvSpPr>
        <p:spPr>
          <a:xfrm>
            <a:off x="576900" y="5309875"/>
            <a:ext cx="68427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Cuando </a:t>
            </a:r>
            <a:r>
              <a:rPr b="1" lang="es-ES"/>
              <a:t>no estén presentes ninguno</a:t>
            </a:r>
            <a:r>
              <a:rPr lang="es-ES"/>
              <a:t> de los factores anteriores y se</a:t>
            </a:r>
            <a:endParaRPr/>
          </a:p>
          <a:p>
            <a:pPr indent="0" lvl="0" marL="0" rtl="0" algn="l">
              <a:spcBef>
                <a:spcPts val="0"/>
              </a:spcBef>
              <a:spcAft>
                <a:spcPts val="0"/>
              </a:spcAft>
              <a:buNone/>
            </a:pPr>
            <a:r>
              <a:rPr lang="es-ES"/>
              <a:t>cumplan las circunstancias siguientes, se podrá considerar una derivación</a:t>
            </a:r>
            <a:endParaRPr/>
          </a:p>
          <a:p>
            <a:pPr indent="0" lvl="0" marL="0" rtl="0" algn="l">
              <a:spcBef>
                <a:spcPts val="0"/>
              </a:spcBef>
              <a:spcAft>
                <a:spcPts val="0"/>
              </a:spcAft>
              <a:buNone/>
            </a:pPr>
            <a:r>
              <a:rPr b="1" lang="es-ES"/>
              <a:t>ordinaria a Salud Mental:</a:t>
            </a:r>
            <a:r>
              <a:rPr lang="es-ES"/>
              <a:t> Alivio o mejora tras la entrevista, Intención de controlar los impulsos de autolesión, aceptación del tratamiento y apoyo socio-familiar efectivo. </a:t>
            </a:r>
            <a:endParaRPr/>
          </a:p>
        </p:txBody>
      </p:sp>
      <p:pic>
        <p:nvPicPr>
          <p:cNvPr id="439" name="Google Shape;439;g2d560d83c88_0_63"/>
          <p:cNvPicPr preferRelativeResize="0"/>
          <p:nvPr/>
        </p:nvPicPr>
        <p:blipFill rotWithShape="1">
          <a:blip r:embed="rId6">
            <a:alphaModFix/>
          </a:blip>
          <a:srcRect b="15533" l="0" r="0" t="0"/>
          <a:stretch/>
        </p:blipFill>
        <p:spPr>
          <a:xfrm>
            <a:off x="7286100" y="5171825"/>
            <a:ext cx="1262100" cy="106602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pic>
        <p:nvPicPr>
          <p:cNvPr descr="1x/Recurso%205.png" id="445" name="Google Shape;445;g2d560d83c88_0_1"/>
          <p:cNvPicPr preferRelativeResize="0"/>
          <p:nvPr/>
        </p:nvPicPr>
        <p:blipFill rotWithShape="1">
          <a:blip r:embed="rId4">
            <a:alphaModFix/>
          </a:blip>
          <a:srcRect b="0" l="0" r="0" t="0"/>
          <a:stretch/>
        </p:blipFill>
        <p:spPr>
          <a:xfrm>
            <a:off x="299826" y="88868"/>
            <a:ext cx="2019123" cy="579120"/>
          </a:xfrm>
          <a:prstGeom prst="rect">
            <a:avLst/>
          </a:prstGeom>
          <a:noFill/>
          <a:ln>
            <a:noFill/>
          </a:ln>
        </p:spPr>
      </p:pic>
      <p:pic>
        <p:nvPicPr>
          <p:cNvPr id="446" name="Google Shape;446;g2d560d83c88_0_1"/>
          <p:cNvPicPr preferRelativeResize="0"/>
          <p:nvPr/>
        </p:nvPicPr>
        <p:blipFill rotWithShape="1">
          <a:blip r:embed="rId5">
            <a:alphaModFix/>
          </a:blip>
          <a:srcRect b="49785" l="13190" r="33624" t="44881"/>
          <a:stretch/>
        </p:blipFill>
        <p:spPr>
          <a:xfrm>
            <a:off x="5196109" y="555593"/>
            <a:ext cx="3648074" cy="228600"/>
          </a:xfrm>
          <a:prstGeom prst="rect">
            <a:avLst/>
          </a:prstGeom>
          <a:noFill/>
          <a:ln>
            <a:noFill/>
          </a:ln>
        </p:spPr>
      </p:pic>
      <p:pic>
        <p:nvPicPr>
          <p:cNvPr descr="Resultado de imagen de simbolo de psicología" id="447" name="Google Shape;447;g2d560d83c88_0_1"/>
          <p:cNvPicPr preferRelativeResize="0"/>
          <p:nvPr/>
        </p:nvPicPr>
        <p:blipFill rotWithShape="1">
          <a:blip r:embed="rId6">
            <a:alphaModFix/>
          </a:blip>
          <a:srcRect b="24399" l="22600" r="22397" t="24800"/>
          <a:stretch/>
        </p:blipFill>
        <p:spPr>
          <a:xfrm>
            <a:off x="6666134" y="88868"/>
            <a:ext cx="476250" cy="420370"/>
          </a:xfrm>
          <a:prstGeom prst="rect">
            <a:avLst/>
          </a:prstGeom>
          <a:noFill/>
          <a:ln>
            <a:noFill/>
          </a:ln>
        </p:spPr>
      </p:pic>
      <p:pic>
        <p:nvPicPr>
          <p:cNvPr id="448" name="Google Shape;448;g2d560d83c88_0_1"/>
          <p:cNvPicPr preferRelativeResize="0"/>
          <p:nvPr/>
        </p:nvPicPr>
        <p:blipFill>
          <a:blip r:embed="rId7">
            <a:alphaModFix/>
          </a:blip>
          <a:stretch>
            <a:fillRect/>
          </a:stretch>
        </p:blipFill>
        <p:spPr>
          <a:xfrm>
            <a:off x="999150" y="944700"/>
            <a:ext cx="6734325" cy="52332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pic>
        <p:nvPicPr>
          <p:cNvPr descr="1x/Recurso%205.png" id="453" name="Google Shape;453;g2d560d83c88_0_9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54" name="Google Shape;454;g2d560d83c88_0_94"/>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55" name="Google Shape;455;g2d560d83c88_0_94"/>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456" name="Google Shape;456;g2d560d83c88_0_94"/>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57" name="Google Shape;457;g2d560d83c88_0_94"/>
          <p:cNvSpPr/>
          <p:nvPr/>
        </p:nvSpPr>
        <p:spPr>
          <a:xfrm>
            <a:off x="576900" y="1262750"/>
            <a:ext cx="4147200" cy="58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s-ES" sz="3100">
                <a:solidFill>
                  <a:srgbClr val="002060"/>
                </a:solidFill>
                <a:latin typeface="Cabin Condensed SemiBold"/>
                <a:ea typeface="Cabin Condensed SemiBold"/>
                <a:cs typeface="Cabin Condensed SemiBold"/>
                <a:sym typeface="Cabin Condensed SemiBold"/>
              </a:rPr>
              <a:t>Salud Mental:</a:t>
            </a:r>
            <a:r>
              <a:rPr lang="es-ES" sz="3100">
                <a:solidFill>
                  <a:srgbClr val="002060"/>
                </a:solidFill>
                <a:latin typeface="Cabin Condensed SemiBold"/>
                <a:ea typeface="Cabin Condensed SemiBold"/>
                <a:cs typeface="Cabin Condensed SemiBold"/>
                <a:sym typeface="Cabin Condensed SemiBold"/>
              </a:rPr>
              <a:t>:</a:t>
            </a:r>
            <a:endParaRPr sz="3100">
              <a:solidFill>
                <a:srgbClr val="002060"/>
              </a:solidFill>
              <a:latin typeface="Cabin Condensed SemiBold"/>
              <a:ea typeface="Cabin Condensed SemiBold"/>
              <a:cs typeface="Cabin Condensed SemiBold"/>
              <a:sym typeface="Cabin Condensed SemiBold"/>
            </a:endParaRPr>
          </a:p>
          <a:p>
            <a:pPr indent="0" lvl="0" marL="0" marR="0" rtl="0" algn="l">
              <a:lnSpc>
                <a:spcPct val="100000"/>
              </a:lnSpc>
              <a:spcBef>
                <a:spcPts val="0"/>
              </a:spcBef>
              <a:spcAft>
                <a:spcPts val="0"/>
              </a:spcAft>
              <a:buClr>
                <a:srgbClr val="002060"/>
              </a:buClr>
              <a:buSzPts val="3200"/>
              <a:buFont typeface="Arial"/>
              <a:buNone/>
            </a:pPr>
            <a:r>
              <a:t/>
            </a:r>
            <a:endParaRPr sz="3100">
              <a:solidFill>
                <a:srgbClr val="002060"/>
              </a:solidFill>
              <a:latin typeface="Cabin Condensed SemiBold"/>
              <a:ea typeface="Cabin Condensed SemiBold"/>
              <a:cs typeface="Cabin Condensed SemiBold"/>
              <a:sym typeface="Cabin Condensed SemiBold"/>
            </a:endParaRPr>
          </a:p>
        </p:txBody>
      </p:sp>
      <p:sp>
        <p:nvSpPr>
          <p:cNvPr id="458" name="Google Shape;458;g2d560d83c88_0_94"/>
          <p:cNvSpPr txBox="1"/>
          <p:nvPr/>
        </p:nvSpPr>
        <p:spPr>
          <a:xfrm>
            <a:off x="576900" y="1847450"/>
            <a:ext cx="77766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1500"/>
              <a:t>1: Principios básicos</a:t>
            </a:r>
            <a:endParaRPr b="1" sz="1500"/>
          </a:p>
          <a:p>
            <a:pPr indent="0" lvl="0" marL="0" rtl="0" algn="l">
              <a:spcBef>
                <a:spcPts val="0"/>
              </a:spcBef>
              <a:spcAft>
                <a:spcPts val="0"/>
              </a:spcAft>
              <a:buNone/>
            </a:pPr>
            <a:r>
              <a:rPr lang="es-ES" sz="1500"/>
              <a:t>Tener en cuenta los de la </a:t>
            </a:r>
            <a:r>
              <a:rPr lang="es-ES" sz="1500"/>
              <a:t>atención</a:t>
            </a:r>
            <a:r>
              <a:rPr lang="es-ES" sz="1500"/>
              <a:t> primaria.</a:t>
            </a:r>
            <a:endParaRPr sz="1500"/>
          </a:p>
          <a:p>
            <a:pPr indent="0" lvl="0" marL="0" rtl="0" algn="l">
              <a:spcBef>
                <a:spcPts val="0"/>
              </a:spcBef>
              <a:spcAft>
                <a:spcPts val="0"/>
              </a:spcAft>
              <a:buNone/>
            </a:pPr>
            <a:r>
              <a:t/>
            </a:r>
            <a:endParaRPr sz="1500"/>
          </a:p>
        </p:txBody>
      </p:sp>
      <p:sp>
        <p:nvSpPr>
          <p:cNvPr id="459" name="Google Shape;459;g2d560d83c88_0_94"/>
          <p:cNvSpPr txBox="1"/>
          <p:nvPr/>
        </p:nvSpPr>
        <p:spPr>
          <a:xfrm>
            <a:off x="3493800" y="1355000"/>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82</a:t>
            </a:r>
            <a:endParaRPr/>
          </a:p>
        </p:txBody>
      </p:sp>
      <p:sp>
        <p:nvSpPr>
          <p:cNvPr id="460" name="Google Shape;460;g2d560d83c88_0_94"/>
          <p:cNvSpPr txBox="1"/>
          <p:nvPr/>
        </p:nvSpPr>
        <p:spPr>
          <a:xfrm>
            <a:off x="576900" y="2816900"/>
            <a:ext cx="7371000" cy="249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s-ES" sz="1500"/>
              <a:t>2: Criterios para la hospitalización</a:t>
            </a:r>
            <a:endParaRPr b="1" sz="1500"/>
          </a:p>
          <a:p>
            <a:pPr indent="0" lvl="0" marL="0" rtl="0" algn="l">
              <a:spcBef>
                <a:spcPts val="0"/>
              </a:spcBef>
              <a:spcAft>
                <a:spcPts val="0"/>
              </a:spcAft>
              <a:buNone/>
            </a:pPr>
            <a:r>
              <a:rPr lang="es-ES" sz="1500"/>
              <a:t>En los casos en los que exista intencionalidad suicida activa se debe valorar la posibilidad de hospitalización, para ello han de tenerse en cuenta varios aspectos:</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rPr lang="es-ES" sz="1500"/>
              <a:t>• Presencia de trastornos mentales comórbidos.</a:t>
            </a:r>
            <a:endParaRPr sz="1500"/>
          </a:p>
          <a:p>
            <a:pPr indent="0" lvl="0" marL="0" rtl="0" algn="l">
              <a:spcBef>
                <a:spcPts val="0"/>
              </a:spcBef>
              <a:spcAft>
                <a:spcPts val="0"/>
              </a:spcAft>
              <a:buNone/>
            </a:pPr>
            <a:r>
              <a:rPr lang="es-ES" sz="1500"/>
              <a:t>• Intentos de suicidio previos.</a:t>
            </a:r>
            <a:endParaRPr sz="1500"/>
          </a:p>
          <a:p>
            <a:pPr indent="0" lvl="0" marL="0" rtl="0" algn="l">
              <a:spcBef>
                <a:spcPts val="0"/>
              </a:spcBef>
              <a:spcAft>
                <a:spcPts val="0"/>
              </a:spcAft>
              <a:buNone/>
            </a:pPr>
            <a:r>
              <a:rPr lang="es-ES" sz="1500"/>
              <a:t>• Antecedentes familiares de conducta suicida.</a:t>
            </a:r>
            <a:endParaRPr sz="1500"/>
          </a:p>
          <a:p>
            <a:pPr indent="0" lvl="0" marL="0" rtl="0" algn="l">
              <a:spcBef>
                <a:spcPts val="0"/>
              </a:spcBef>
              <a:spcAft>
                <a:spcPts val="0"/>
              </a:spcAft>
              <a:buNone/>
            </a:pPr>
            <a:r>
              <a:rPr lang="es-ES" sz="1500"/>
              <a:t>• Ausencia de una red de apoyo social.</a:t>
            </a:r>
            <a:endParaRPr sz="1500"/>
          </a:p>
          <a:p>
            <a:pPr indent="0" lvl="0" marL="0" rtl="0" algn="l">
              <a:spcBef>
                <a:spcPts val="0"/>
              </a:spcBef>
              <a:spcAft>
                <a:spcPts val="0"/>
              </a:spcAft>
              <a:buNone/>
            </a:pPr>
            <a:r>
              <a:rPr lang="es-ES" sz="1500"/>
              <a:t>• Consumo de tóxicos.</a:t>
            </a:r>
            <a:endParaRPr sz="1500"/>
          </a:p>
          <a:p>
            <a:pPr indent="0" lvl="0" marL="0" rtl="0" algn="l">
              <a:spcBef>
                <a:spcPts val="0"/>
              </a:spcBef>
              <a:spcAft>
                <a:spcPts val="0"/>
              </a:spcAft>
              <a:buNone/>
            </a:pPr>
            <a:r>
              <a:rPr lang="es-ES" sz="1500">
                <a:solidFill>
                  <a:schemeClr val="dk1"/>
                </a:solidFill>
              </a:rPr>
              <a:t>• A</a:t>
            </a:r>
            <a:r>
              <a:rPr lang="es-ES" sz="1500"/>
              <a:t>ctitud negativista hacia el tratamiento.</a:t>
            </a:r>
            <a:endParaRPr sz="1500"/>
          </a:p>
        </p:txBody>
      </p:sp>
      <p:pic>
        <p:nvPicPr>
          <p:cNvPr id="461" name="Google Shape;461;g2d560d83c88_0_94"/>
          <p:cNvPicPr preferRelativeResize="0"/>
          <p:nvPr/>
        </p:nvPicPr>
        <p:blipFill>
          <a:blip r:embed="rId6">
            <a:alphaModFix/>
          </a:blip>
          <a:stretch>
            <a:fillRect/>
          </a:stretch>
        </p:blipFill>
        <p:spPr>
          <a:xfrm>
            <a:off x="5490050" y="3408925"/>
            <a:ext cx="3824574" cy="269315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pic>
        <p:nvPicPr>
          <p:cNvPr descr="1x/Recurso%205.png" id="466" name="Google Shape;466;g2d560d83c88_0_119"/>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467" name="Google Shape;467;g2d560d83c88_0_119"/>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68" name="Google Shape;468;g2d560d83c88_0_119"/>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469" name="Google Shape;469;g2d560d83c88_0_119"/>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470" name="Google Shape;470;g2d560d83c88_0_119"/>
          <p:cNvSpPr/>
          <p:nvPr/>
        </p:nvSpPr>
        <p:spPr>
          <a:xfrm>
            <a:off x="576900" y="1262750"/>
            <a:ext cx="4147200" cy="58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s-ES" sz="3100">
                <a:solidFill>
                  <a:srgbClr val="002060"/>
                </a:solidFill>
                <a:latin typeface="Cabin Condensed SemiBold"/>
                <a:ea typeface="Cabin Condensed SemiBold"/>
                <a:cs typeface="Cabin Condensed SemiBold"/>
                <a:sym typeface="Cabin Condensed SemiBold"/>
              </a:rPr>
              <a:t>Salud Mental::</a:t>
            </a:r>
            <a:endParaRPr sz="3100">
              <a:solidFill>
                <a:srgbClr val="002060"/>
              </a:solidFill>
              <a:latin typeface="Cabin Condensed SemiBold"/>
              <a:ea typeface="Cabin Condensed SemiBold"/>
              <a:cs typeface="Cabin Condensed SemiBold"/>
              <a:sym typeface="Cabin Condensed SemiBold"/>
            </a:endParaRPr>
          </a:p>
          <a:p>
            <a:pPr indent="0" lvl="0" marL="0" marR="0" rtl="0" algn="l">
              <a:lnSpc>
                <a:spcPct val="100000"/>
              </a:lnSpc>
              <a:spcBef>
                <a:spcPts val="0"/>
              </a:spcBef>
              <a:spcAft>
                <a:spcPts val="0"/>
              </a:spcAft>
              <a:buClr>
                <a:srgbClr val="002060"/>
              </a:buClr>
              <a:buSzPts val="3200"/>
              <a:buFont typeface="Arial"/>
              <a:buNone/>
            </a:pPr>
            <a:r>
              <a:t/>
            </a:r>
            <a:endParaRPr sz="3100">
              <a:solidFill>
                <a:srgbClr val="002060"/>
              </a:solidFill>
              <a:latin typeface="Cabin Condensed SemiBold"/>
              <a:ea typeface="Cabin Condensed SemiBold"/>
              <a:cs typeface="Cabin Condensed SemiBold"/>
              <a:sym typeface="Cabin Condensed SemiBold"/>
            </a:endParaRPr>
          </a:p>
        </p:txBody>
      </p:sp>
      <p:sp>
        <p:nvSpPr>
          <p:cNvPr id="471" name="Google Shape;471;g2d560d83c88_0_119"/>
          <p:cNvSpPr txBox="1"/>
          <p:nvPr/>
        </p:nvSpPr>
        <p:spPr>
          <a:xfrm>
            <a:off x="576900" y="1847450"/>
            <a:ext cx="77766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s-ES" sz="1500"/>
              <a:t>3: Valoración de la gravedad y factores de riesgo de repetición</a:t>
            </a:r>
            <a:endParaRPr b="1" sz="1500"/>
          </a:p>
          <a:p>
            <a:pPr indent="0" lvl="0" marL="0" rtl="0" algn="l">
              <a:spcBef>
                <a:spcPts val="0"/>
              </a:spcBef>
              <a:spcAft>
                <a:spcPts val="0"/>
              </a:spcAft>
              <a:buClr>
                <a:schemeClr val="dk1"/>
              </a:buClr>
              <a:buSzPts val="1100"/>
              <a:buFont typeface="Arial"/>
              <a:buNone/>
            </a:pPr>
            <a:r>
              <a:rPr lang="es-ES" sz="1500"/>
              <a:t>Además de la gravedad de la propia autolesión, se tendrán en cuenta los factores de riesgo para la repetici</a:t>
            </a:r>
            <a:r>
              <a:rPr lang="es-ES" sz="1500"/>
              <a:t>ón</a:t>
            </a:r>
            <a:endParaRPr sz="1500"/>
          </a:p>
        </p:txBody>
      </p:sp>
      <p:sp>
        <p:nvSpPr>
          <p:cNvPr id="472" name="Google Shape;472;g2d560d83c88_0_119"/>
          <p:cNvSpPr txBox="1"/>
          <p:nvPr/>
        </p:nvSpPr>
        <p:spPr>
          <a:xfrm>
            <a:off x="3493800" y="1355000"/>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82</a:t>
            </a:r>
            <a:endParaRPr/>
          </a:p>
        </p:txBody>
      </p:sp>
      <p:sp>
        <p:nvSpPr>
          <p:cNvPr id="473" name="Google Shape;473;g2d560d83c88_0_119"/>
          <p:cNvSpPr txBox="1"/>
          <p:nvPr/>
        </p:nvSpPr>
        <p:spPr>
          <a:xfrm>
            <a:off x="576900" y="2816900"/>
            <a:ext cx="7557900" cy="272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s-ES" sz="1500"/>
              <a:t>4: Intervención psicoterapéutica</a:t>
            </a:r>
            <a:endParaRPr b="1" sz="1500"/>
          </a:p>
          <a:p>
            <a:pPr indent="0" lvl="0" marL="0" rtl="0" algn="l">
              <a:spcBef>
                <a:spcPts val="0"/>
              </a:spcBef>
              <a:spcAft>
                <a:spcPts val="0"/>
              </a:spcAft>
              <a:buClr>
                <a:schemeClr val="dk1"/>
              </a:buClr>
              <a:buSzPts val="1100"/>
              <a:buFont typeface="Arial"/>
              <a:buNone/>
            </a:pPr>
            <a:r>
              <a:rPr lang="es-ES" sz="1500"/>
              <a:t>En función de las características de cada caso, pueden ser necesarias entre 3 y 12 sesiones de tratamiento psicológico.</a:t>
            </a:r>
            <a:r>
              <a:rPr b="1" lang="es-ES" sz="1500"/>
              <a:t> Éste debe ser estructurado y específico para la autolesión no suicida.</a:t>
            </a:r>
            <a:endParaRPr b="1" sz="1500"/>
          </a:p>
          <a:p>
            <a:pPr indent="0" lvl="0" marL="0" rtl="0" algn="l">
              <a:spcBef>
                <a:spcPts val="0"/>
              </a:spcBef>
              <a:spcAft>
                <a:spcPts val="0"/>
              </a:spcAft>
              <a:buClr>
                <a:schemeClr val="dk1"/>
              </a:buClr>
              <a:buSzPts val="1100"/>
              <a:buFont typeface="Arial"/>
              <a:buNone/>
            </a:pPr>
            <a:r>
              <a:t/>
            </a:r>
            <a:endParaRPr b="1" sz="1500"/>
          </a:p>
          <a:p>
            <a:pPr indent="0" lvl="0" marL="0" rtl="0" algn="l">
              <a:spcBef>
                <a:spcPts val="0"/>
              </a:spcBef>
              <a:spcAft>
                <a:spcPts val="0"/>
              </a:spcAft>
              <a:buClr>
                <a:schemeClr val="dk1"/>
              </a:buClr>
              <a:buSzPts val="1100"/>
              <a:buFont typeface="Arial"/>
              <a:buNone/>
            </a:pPr>
            <a:r>
              <a:rPr lang="es-ES" sz="1500"/>
              <a:t>La intervención debe abordar elementos psicoeducativos. </a:t>
            </a:r>
            <a:endParaRPr sz="1500"/>
          </a:p>
          <a:p>
            <a:pPr indent="0" lvl="0" marL="0" rtl="0" algn="l">
              <a:spcBef>
                <a:spcPts val="0"/>
              </a:spcBef>
              <a:spcAft>
                <a:spcPts val="0"/>
              </a:spcAft>
              <a:buClr>
                <a:schemeClr val="dk1"/>
              </a:buClr>
              <a:buSzPts val="1100"/>
              <a:buFont typeface="Arial"/>
              <a:buNone/>
            </a:pPr>
            <a:r>
              <a:t/>
            </a:r>
            <a:endParaRPr sz="1500"/>
          </a:p>
          <a:p>
            <a:pPr indent="0" lvl="0" marL="0" rtl="0" algn="l">
              <a:spcBef>
                <a:spcPts val="0"/>
              </a:spcBef>
              <a:spcAft>
                <a:spcPts val="0"/>
              </a:spcAft>
              <a:buClr>
                <a:schemeClr val="dk1"/>
              </a:buClr>
              <a:buSzPts val="1100"/>
              <a:buFont typeface="Arial"/>
              <a:buNone/>
            </a:pPr>
            <a:r>
              <a:rPr lang="es-ES" sz="1500"/>
              <a:t>Es recomendable abordar las dificultades interpersonales en caso de que éstas puedan ser un precipitante.</a:t>
            </a:r>
            <a:endParaRPr sz="1500"/>
          </a:p>
          <a:p>
            <a:pPr indent="0" lvl="0" marL="0" rtl="0" algn="l">
              <a:spcBef>
                <a:spcPts val="0"/>
              </a:spcBef>
              <a:spcAft>
                <a:spcPts val="0"/>
              </a:spcAft>
              <a:buClr>
                <a:schemeClr val="dk1"/>
              </a:buClr>
              <a:buSzPts val="1100"/>
              <a:buFont typeface="Arial"/>
              <a:buNone/>
            </a:pPr>
            <a:r>
              <a:t/>
            </a:r>
            <a:endParaRPr sz="1500"/>
          </a:p>
          <a:p>
            <a:pPr indent="0" lvl="0" marL="0" rtl="0" algn="l">
              <a:spcBef>
                <a:spcPts val="0"/>
              </a:spcBef>
              <a:spcAft>
                <a:spcPts val="0"/>
              </a:spcAft>
              <a:buClr>
                <a:schemeClr val="dk1"/>
              </a:buClr>
              <a:buSzPts val="1100"/>
              <a:buFont typeface="Arial"/>
              <a:buNone/>
            </a:pPr>
            <a:r>
              <a:rPr lang="es-ES" sz="1500"/>
              <a:t>Debe contemplarse un plan de seguridad si existe ideación suicida asociada.</a:t>
            </a:r>
            <a:endParaRPr b="1" sz="1500"/>
          </a:p>
        </p:txBody>
      </p:sp>
      <p:sp>
        <p:nvSpPr>
          <p:cNvPr id="474" name="Google Shape;474;g2d560d83c88_0_119"/>
          <p:cNvSpPr txBox="1"/>
          <p:nvPr/>
        </p:nvSpPr>
        <p:spPr>
          <a:xfrm>
            <a:off x="8134800" y="5705225"/>
            <a:ext cx="81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84</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pic>
        <p:nvPicPr>
          <p:cNvPr descr="1x/Recurso%205.png" id="480" name="Google Shape;480;g2d560d83c88_0_84"/>
          <p:cNvPicPr preferRelativeResize="0"/>
          <p:nvPr/>
        </p:nvPicPr>
        <p:blipFill rotWithShape="1">
          <a:blip r:embed="rId3">
            <a:alphaModFix/>
          </a:blip>
          <a:srcRect b="0" l="0" r="0" t="0"/>
          <a:stretch/>
        </p:blipFill>
        <p:spPr>
          <a:xfrm>
            <a:off x="299826" y="88868"/>
            <a:ext cx="2019123" cy="579120"/>
          </a:xfrm>
          <a:prstGeom prst="rect">
            <a:avLst/>
          </a:prstGeom>
          <a:noFill/>
          <a:ln>
            <a:noFill/>
          </a:ln>
        </p:spPr>
      </p:pic>
      <p:pic>
        <p:nvPicPr>
          <p:cNvPr id="481" name="Google Shape;481;g2d560d83c88_0_84"/>
          <p:cNvPicPr preferRelativeResize="0"/>
          <p:nvPr/>
        </p:nvPicPr>
        <p:blipFill rotWithShape="1">
          <a:blip r:embed="rId4">
            <a:alphaModFix/>
          </a:blip>
          <a:srcRect b="49785" l="13190" r="33624" t="44881"/>
          <a:stretch/>
        </p:blipFill>
        <p:spPr>
          <a:xfrm>
            <a:off x="5196109" y="555593"/>
            <a:ext cx="3648074" cy="228600"/>
          </a:xfrm>
          <a:prstGeom prst="rect">
            <a:avLst/>
          </a:prstGeom>
          <a:noFill/>
          <a:ln>
            <a:noFill/>
          </a:ln>
        </p:spPr>
      </p:pic>
      <p:pic>
        <p:nvPicPr>
          <p:cNvPr descr="Resultado de imagen de simbolo de psicología" id="482" name="Google Shape;482;g2d560d83c88_0_84"/>
          <p:cNvPicPr preferRelativeResize="0"/>
          <p:nvPr/>
        </p:nvPicPr>
        <p:blipFill rotWithShape="1">
          <a:blip r:embed="rId5">
            <a:alphaModFix/>
          </a:blip>
          <a:srcRect b="24399" l="22600" r="22397" t="24800"/>
          <a:stretch/>
        </p:blipFill>
        <p:spPr>
          <a:xfrm>
            <a:off x="6666134" y="88868"/>
            <a:ext cx="476250" cy="420370"/>
          </a:xfrm>
          <a:prstGeom prst="rect">
            <a:avLst/>
          </a:prstGeom>
          <a:noFill/>
          <a:ln>
            <a:noFill/>
          </a:ln>
        </p:spPr>
      </p:pic>
      <p:sp>
        <p:nvSpPr>
          <p:cNvPr id="483" name="Google Shape;483;g2d560d83c88_0_84"/>
          <p:cNvSpPr txBox="1"/>
          <p:nvPr/>
        </p:nvSpPr>
        <p:spPr>
          <a:xfrm>
            <a:off x="1160400" y="921963"/>
            <a:ext cx="6135300" cy="661800"/>
          </a:xfrm>
          <a:prstGeom prst="rect">
            <a:avLst/>
          </a:prstGeom>
          <a:noFill/>
          <a:ln>
            <a:noFill/>
          </a:ln>
        </p:spPr>
        <p:txBody>
          <a:bodyPr anchorCtr="0" anchor="t" bIns="91425" lIns="91425" spcFirstLastPara="1" rIns="91425" wrap="square" tIns="91425">
            <a:spAutoFit/>
          </a:bodyPr>
          <a:lstStyle/>
          <a:p>
            <a:pPr indent="0" lvl="0" marL="0" marR="82550" rtl="0" algn="l">
              <a:lnSpc>
                <a:spcPct val="200000"/>
              </a:lnSpc>
              <a:spcBef>
                <a:spcPts val="5"/>
              </a:spcBef>
              <a:spcAft>
                <a:spcPts val="0"/>
              </a:spcAft>
              <a:buClr>
                <a:schemeClr val="dk1"/>
              </a:buClr>
              <a:buSzPts val="1100"/>
              <a:buFont typeface="Arial"/>
              <a:buNone/>
            </a:pPr>
            <a:r>
              <a:rPr lang="es-ES" sz="3100">
                <a:solidFill>
                  <a:srgbClr val="002060"/>
                </a:solidFill>
                <a:latin typeface="Cabin Condensed SemiBold"/>
                <a:ea typeface="Cabin Condensed SemiBold"/>
                <a:cs typeface="Cabin Condensed SemiBold"/>
                <a:sym typeface="Cabin Condensed SemiBold"/>
              </a:rPr>
              <a:t>Propuesta de indicadores de evaluación</a:t>
            </a:r>
            <a:endParaRPr i="1" sz="2500">
              <a:solidFill>
                <a:srgbClr val="002060"/>
              </a:solidFill>
              <a:latin typeface="Cabin Condensed SemiBold"/>
              <a:ea typeface="Cabin Condensed SemiBold"/>
              <a:cs typeface="Cabin Condensed SemiBold"/>
              <a:sym typeface="Cabin Condensed SemiBold"/>
            </a:endParaRPr>
          </a:p>
        </p:txBody>
      </p:sp>
      <p:pic>
        <p:nvPicPr>
          <p:cNvPr id="484" name="Google Shape;484;g2d560d83c88_0_84"/>
          <p:cNvPicPr preferRelativeResize="0"/>
          <p:nvPr/>
        </p:nvPicPr>
        <p:blipFill>
          <a:blip r:embed="rId6">
            <a:alphaModFix/>
          </a:blip>
          <a:stretch>
            <a:fillRect/>
          </a:stretch>
        </p:blipFill>
        <p:spPr>
          <a:xfrm>
            <a:off x="1398025" y="1583780"/>
            <a:ext cx="5660051" cy="476477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pic>
        <p:nvPicPr>
          <p:cNvPr descr="1x/Recurso%205.png" id="490" name="Google Shape;490;g159fae5b3fb_0_15"/>
          <p:cNvPicPr preferRelativeResize="0"/>
          <p:nvPr/>
        </p:nvPicPr>
        <p:blipFill rotWithShape="1">
          <a:blip r:embed="rId3">
            <a:alphaModFix/>
          </a:blip>
          <a:srcRect b="0" l="0" r="0" t="0"/>
          <a:stretch/>
        </p:blipFill>
        <p:spPr>
          <a:xfrm>
            <a:off x="299826" y="88868"/>
            <a:ext cx="2019123" cy="579120"/>
          </a:xfrm>
          <a:prstGeom prst="rect">
            <a:avLst/>
          </a:prstGeom>
          <a:noFill/>
          <a:ln>
            <a:noFill/>
          </a:ln>
        </p:spPr>
      </p:pic>
      <p:pic>
        <p:nvPicPr>
          <p:cNvPr id="491" name="Google Shape;491;g159fae5b3fb_0_15"/>
          <p:cNvPicPr preferRelativeResize="0"/>
          <p:nvPr/>
        </p:nvPicPr>
        <p:blipFill rotWithShape="1">
          <a:blip r:embed="rId4">
            <a:alphaModFix/>
          </a:blip>
          <a:srcRect b="49785" l="13190" r="33624" t="44881"/>
          <a:stretch/>
        </p:blipFill>
        <p:spPr>
          <a:xfrm>
            <a:off x="5196109" y="555593"/>
            <a:ext cx="3648074" cy="228600"/>
          </a:xfrm>
          <a:prstGeom prst="rect">
            <a:avLst/>
          </a:prstGeom>
          <a:noFill/>
          <a:ln>
            <a:noFill/>
          </a:ln>
        </p:spPr>
      </p:pic>
      <p:pic>
        <p:nvPicPr>
          <p:cNvPr descr="Resultado de imagen de simbolo de psicología" id="492" name="Google Shape;492;g159fae5b3fb_0_15"/>
          <p:cNvPicPr preferRelativeResize="0"/>
          <p:nvPr/>
        </p:nvPicPr>
        <p:blipFill rotWithShape="1">
          <a:blip r:embed="rId5">
            <a:alphaModFix/>
          </a:blip>
          <a:srcRect b="24398" l="22600" r="22397" t="24800"/>
          <a:stretch/>
        </p:blipFill>
        <p:spPr>
          <a:xfrm>
            <a:off x="6666134" y="88868"/>
            <a:ext cx="476250" cy="420370"/>
          </a:xfrm>
          <a:prstGeom prst="rect">
            <a:avLst/>
          </a:prstGeom>
          <a:noFill/>
          <a:ln>
            <a:noFill/>
          </a:ln>
        </p:spPr>
      </p:pic>
      <p:sp>
        <p:nvSpPr>
          <p:cNvPr id="493" name="Google Shape;493;g159fae5b3fb_0_15"/>
          <p:cNvSpPr txBox="1"/>
          <p:nvPr/>
        </p:nvSpPr>
        <p:spPr>
          <a:xfrm>
            <a:off x="249725" y="1114175"/>
            <a:ext cx="8644500" cy="59568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500"/>
              <a:buFont typeface="Arial"/>
              <a:buNone/>
            </a:pPr>
            <a:r>
              <a:rPr b="0" i="0" lang="es-ES" sz="2500" u="none" cap="none" strike="noStrike">
                <a:solidFill>
                  <a:srgbClr val="002060"/>
                </a:solidFill>
                <a:latin typeface="Cabin Condensed SemiBold"/>
                <a:ea typeface="Cabin Condensed SemiBold"/>
                <a:cs typeface="Cabin Condensed SemiBold"/>
                <a:sym typeface="Cabin Condensed SemiBold"/>
              </a:rPr>
              <a:t>Referencias (</a:t>
            </a:r>
            <a:r>
              <a:rPr lang="es-ES" sz="2500">
                <a:solidFill>
                  <a:srgbClr val="002060"/>
                </a:solidFill>
                <a:latin typeface="Cabin Condensed SemiBold"/>
                <a:ea typeface="Cabin Condensed SemiBold"/>
                <a:cs typeface="Cabin Condensed SemiBold"/>
                <a:sym typeface="Cabin Condensed SemiBold"/>
              </a:rPr>
              <a:t>pág</a:t>
            </a:r>
            <a:r>
              <a:rPr b="0" i="0" lang="es-ES" sz="2500" u="none" cap="none" strike="noStrike">
                <a:solidFill>
                  <a:srgbClr val="002060"/>
                </a:solidFill>
                <a:latin typeface="Cabin Condensed SemiBold"/>
                <a:ea typeface="Cabin Condensed SemiBold"/>
                <a:cs typeface="Cabin Condensed SemiBold"/>
                <a:sym typeface="Cabin Condensed SemiBold"/>
              </a:rPr>
              <a:t> 93)</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71120" rtl="0" algn="l">
              <a:lnSpc>
                <a:spcPct val="200000"/>
              </a:lnSpc>
              <a:spcBef>
                <a:spcPts val="0"/>
              </a:spcBef>
              <a:spcAft>
                <a:spcPts val="0"/>
              </a:spcAft>
              <a:buClr>
                <a:schemeClr val="dk1"/>
              </a:buClr>
              <a:buSzPts val="1100"/>
              <a:buFont typeface="Arial"/>
              <a:buNone/>
            </a:pPr>
            <a:r>
              <a:rPr lang="es-ES" sz="1500">
                <a:solidFill>
                  <a:schemeClr val="dk1"/>
                </a:solidFill>
                <a:latin typeface="Times New Roman"/>
                <a:ea typeface="Times New Roman"/>
                <a:cs typeface="Times New Roman"/>
                <a:sym typeface="Times New Roman"/>
              </a:rPr>
              <a:t>1. Grupo de Trabajo de la guía de práctica clínica de prevención y tratamiento de la conducta suicida. Guía de práctica clínica de prevención y tratamiento de la conducta suicida. Madrid: Ministerio de</a:t>
            </a:r>
            <a:endParaRPr sz="1500">
              <a:solidFill>
                <a:schemeClr val="dk1"/>
              </a:solidFill>
              <a:latin typeface="Times New Roman"/>
              <a:ea typeface="Times New Roman"/>
              <a:cs typeface="Times New Roman"/>
              <a:sym typeface="Times New Roman"/>
            </a:endParaRPr>
          </a:p>
          <a:p>
            <a:pPr indent="0" lvl="0" marL="71120" rtl="0" algn="l">
              <a:lnSpc>
                <a:spcPct val="200000"/>
              </a:lnSpc>
              <a:spcBef>
                <a:spcPts val="0"/>
              </a:spcBef>
              <a:spcAft>
                <a:spcPts val="0"/>
              </a:spcAft>
              <a:buClr>
                <a:schemeClr val="dk1"/>
              </a:buClr>
              <a:buSzPts val="1100"/>
              <a:buFont typeface="Arial"/>
              <a:buNone/>
            </a:pPr>
            <a:r>
              <a:rPr lang="es-ES" sz="1500">
                <a:solidFill>
                  <a:schemeClr val="dk1"/>
                </a:solidFill>
                <a:latin typeface="Times New Roman"/>
                <a:ea typeface="Times New Roman"/>
                <a:cs typeface="Times New Roman"/>
                <a:sym typeface="Times New Roman"/>
              </a:rPr>
              <a:t>Sanidad; Santiago de Compostela: Agencia Gallega para la Gestión del Conocimiento en Salud (ACIS), Unidad de Asesoramiento Científico-técnico, Avalia-t; 2020. Disponible en: https://portal.guiasalud.es/wp-content/uploads/2020/09/gpc_481_conducta_suicida_avaliat_</a:t>
            </a:r>
            <a:endParaRPr sz="1500">
              <a:solidFill>
                <a:schemeClr val="dk1"/>
              </a:solidFill>
              <a:latin typeface="Times New Roman"/>
              <a:ea typeface="Times New Roman"/>
              <a:cs typeface="Times New Roman"/>
              <a:sym typeface="Times New Roman"/>
            </a:endParaRPr>
          </a:p>
          <a:p>
            <a:pPr indent="0" lvl="0" marL="71120" rtl="0" algn="l">
              <a:lnSpc>
                <a:spcPct val="200000"/>
              </a:lnSpc>
              <a:spcBef>
                <a:spcPts val="0"/>
              </a:spcBef>
              <a:spcAft>
                <a:spcPts val="0"/>
              </a:spcAft>
              <a:buClr>
                <a:schemeClr val="dk1"/>
              </a:buClr>
              <a:buSzPts val="1100"/>
              <a:buFont typeface="Arial"/>
              <a:buNone/>
            </a:pPr>
            <a:r>
              <a:rPr lang="es-ES" sz="1500">
                <a:solidFill>
                  <a:schemeClr val="dk1"/>
                </a:solidFill>
                <a:latin typeface="Times New Roman"/>
                <a:ea typeface="Times New Roman"/>
                <a:cs typeface="Times New Roman"/>
                <a:sym typeface="Times New Roman"/>
              </a:rPr>
              <a:t>revision.pdf.</a:t>
            </a:r>
            <a:endParaRPr sz="1500">
              <a:solidFill>
                <a:schemeClr val="dk1"/>
              </a:solidFill>
              <a:latin typeface="Times New Roman"/>
              <a:ea typeface="Times New Roman"/>
              <a:cs typeface="Times New Roman"/>
              <a:sym typeface="Times New Roman"/>
            </a:endParaRPr>
          </a:p>
          <a:p>
            <a:pPr indent="0" lvl="0" marL="71120" rtl="0" algn="l">
              <a:lnSpc>
                <a:spcPct val="200000"/>
              </a:lnSpc>
              <a:spcBef>
                <a:spcPts val="0"/>
              </a:spcBef>
              <a:spcAft>
                <a:spcPts val="0"/>
              </a:spcAft>
              <a:buClr>
                <a:schemeClr val="dk1"/>
              </a:buClr>
              <a:buSzPts val="1100"/>
              <a:buFont typeface="Arial"/>
              <a:buNone/>
            </a:pPr>
            <a:r>
              <a:rPr lang="es-ES" sz="1500">
                <a:solidFill>
                  <a:schemeClr val="dk1"/>
                </a:solidFill>
                <a:latin typeface="Times New Roman"/>
                <a:ea typeface="Times New Roman"/>
                <a:cs typeface="Times New Roman"/>
                <a:sym typeface="Times New Roman"/>
              </a:rPr>
              <a:t>2. Vega D, Sintes A, Fernandez M, Punti J, Soler J, Santamarina P, et al. Review and update on non-suicidal self-injury: who, how and why? Actas Esp Psiquiatr. 2018;46(4):146-55.</a:t>
            </a:r>
            <a:endParaRPr sz="1500">
              <a:solidFill>
                <a:schemeClr val="dk1"/>
              </a:solidFill>
              <a:latin typeface="Times New Roman"/>
              <a:ea typeface="Times New Roman"/>
              <a:cs typeface="Times New Roman"/>
              <a:sym typeface="Times New Roman"/>
            </a:endParaRPr>
          </a:p>
          <a:p>
            <a:pPr indent="0" lvl="0" marL="71120" rtl="0" algn="l">
              <a:lnSpc>
                <a:spcPct val="200000"/>
              </a:lnSpc>
              <a:spcBef>
                <a:spcPts val="0"/>
              </a:spcBef>
              <a:spcAft>
                <a:spcPts val="0"/>
              </a:spcAft>
              <a:buClr>
                <a:schemeClr val="dk1"/>
              </a:buClr>
              <a:buSzPts val="1100"/>
              <a:buFont typeface="Arial"/>
              <a:buNone/>
            </a:pPr>
            <a:r>
              <a:rPr lang="es-ES" sz="1500">
                <a:solidFill>
                  <a:schemeClr val="dk1"/>
                </a:solidFill>
                <a:latin typeface="Times New Roman"/>
                <a:ea typeface="Times New Roman"/>
                <a:cs typeface="Times New Roman"/>
                <a:sym typeface="Times New Roman"/>
              </a:rPr>
              <a:t>3. Vega D, Torrubia R, Soto A, Ribas J, Soler J, Pascual JC, et al. Exploring the relationship between non suicidal self-injury and borderline personality traits in young adults. Psychiatry Res. 2017;256:403-11.</a:t>
            </a:r>
            <a:endParaRPr sz="1500">
              <a:solidFill>
                <a:schemeClr val="dk1"/>
              </a:solidFill>
              <a:latin typeface="Times New Roman"/>
              <a:ea typeface="Times New Roman"/>
              <a:cs typeface="Times New Roman"/>
              <a:sym typeface="Times New Roman"/>
            </a:endParaRPr>
          </a:p>
          <a:p>
            <a:pPr indent="0" lvl="0" marL="71120" rtl="0" algn="l">
              <a:lnSpc>
                <a:spcPct val="200000"/>
              </a:lnSpc>
              <a:spcBef>
                <a:spcPts val="0"/>
              </a:spcBef>
              <a:spcAft>
                <a:spcPts val="0"/>
              </a:spcAft>
              <a:buClr>
                <a:schemeClr val="dk1"/>
              </a:buClr>
              <a:buSzPts val="1100"/>
              <a:buFont typeface="Arial"/>
              <a:buNone/>
            </a:pPr>
            <a:r>
              <a:rPr lang="es-ES" sz="1500">
                <a:solidFill>
                  <a:schemeClr val="dk1"/>
                </a:solidFill>
                <a:latin typeface="Times New Roman"/>
                <a:ea typeface="Times New Roman"/>
                <a:cs typeface="Times New Roman"/>
                <a:sym typeface="Times New Roman"/>
              </a:rPr>
              <a:t>DOI: 10.1016/j.psychres.2017.07.008.</a:t>
            </a:r>
            <a:endParaRPr sz="1500">
              <a:solidFill>
                <a:schemeClr val="dk1"/>
              </a:solidFill>
              <a:latin typeface="Times New Roman"/>
              <a:ea typeface="Times New Roman"/>
              <a:cs typeface="Times New Roman"/>
              <a:sym typeface="Times New Roman"/>
            </a:endParaRPr>
          </a:p>
          <a:p>
            <a:pPr indent="0" lvl="0" marL="71120" marR="0" rtl="0" algn="l">
              <a:lnSpc>
                <a:spcPct val="200000"/>
              </a:lnSpc>
              <a:spcBef>
                <a:spcPts val="0"/>
              </a:spcBef>
              <a:spcAft>
                <a:spcPts val="0"/>
              </a:spcAft>
              <a:buClr>
                <a:schemeClr val="dk1"/>
              </a:buClr>
              <a:buSzPts val="1100"/>
              <a:buFont typeface="Arial"/>
              <a:buNone/>
            </a:pPr>
            <a:r>
              <a:t/>
            </a:r>
            <a:endParaRPr b="1" i="0" sz="6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pic>
        <p:nvPicPr>
          <p:cNvPr descr="1x/Recurso%205.png" id="123" name="Google Shape;123;g315af1ff58c_0_1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24" name="Google Shape;124;g315af1ff58c_0_1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25" name="Google Shape;125;g315af1ff58c_0_13"/>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126" name="Google Shape;126;g315af1ff58c_0_1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127" name="Google Shape;127;g315af1ff58c_0_13"/>
          <p:cNvSpPr/>
          <p:nvPr/>
        </p:nvSpPr>
        <p:spPr>
          <a:xfrm>
            <a:off x="915950" y="2304675"/>
            <a:ext cx="7312200" cy="3392400"/>
          </a:xfrm>
          <a:prstGeom prst="rect">
            <a:avLst/>
          </a:prstGeom>
          <a:noFill/>
          <a:ln>
            <a:noFill/>
          </a:ln>
        </p:spPr>
        <p:txBody>
          <a:bodyPr anchorCtr="0" anchor="t" bIns="45700" lIns="91425" spcFirstLastPara="1" rIns="91425" wrap="square" tIns="45700">
            <a:noAutofit/>
          </a:bodyPr>
          <a:lstStyle/>
          <a:p>
            <a:pPr indent="0" lvl="0" marL="0" marR="24765" rtl="0" algn="just">
              <a:lnSpc>
                <a:spcPct val="150000"/>
              </a:lnSpc>
              <a:spcBef>
                <a:spcPts val="635"/>
              </a:spcBef>
              <a:spcAft>
                <a:spcPts val="0"/>
              </a:spcAft>
              <a:buClr>
                <a:srgbClr val="000000"/>
              </a:buClr>
              <a:buSzPts val="1100"/>
              <a:buFont typeface="Arial"/>
              <a:buNone/>
            </a:pPr>
            <a:r>
              <a:rPr lang="es-ES" sz="1600">
                <a:solidFill>
                  <a:schemeClr val="dk1"/>
                </a:solidFill>
              </a:rPr>
              <a:t>La autolesión no suicida (ANS) es la conducta de hacerse daño físico en el tejido corporal sin intención de suicidio y con un propósito inmediato. Este tipo de autolesión no tiene como fin terminar con la vida, sino más bien gestionar emociones intensas, aliviar tensiones internas o expresar dolor psicológico de forma tangible. La ANS suele ser repetitiva, y puede funcionar como un mecanismo de afrontamiento que, aunque aparenta ser solo efectivo a corto plazo, puede tener consecuencias físicas y emocionales negativas a largo plazo.</a:t>
            </a:r>
            <a:endParaRPr b="0" i="0" sz="1200" u="none" cap="none" strike="noStrike">
              <a:solidFill>
                <a:schemeClr val="dk1"/>
              </a:solidFill>
              <a:latin typeface="Times New Roman"/>
              <a:ea typeface="Times New Roman"/>
              <a:cs typeface="Times New Roman"/>
              <a:sym typeface="Times New Roman"/>
            </a:endParaRPr>
          </a:p>
        </p:txBody>
      </p:sp>
      <p:sp>
        <p:nvSpPr>
          <p:cNvPr id="128" name="Google Shape;128;g315af1ff58c_0_13"/>
          <p:cNvSpPr txBox="1"/>
          <p:nvPr/>
        </p:nvSpPr>
        <p:spPr>
          <a:xfrm>
            <a:off x="1381950" y="1428500"/>
            <a:ext cx="6380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Autolesión no suicida </a:t>
            </a:r>
            <a:endParaRPr b="1" i="0" sz="3200" u="none" cap="none" strike="noStrike">
              <a:solidFill>
                <a:srgbClr val="00206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14eb7e415ae_0_60"/>
          <p:cNvSpPr txBox="1"/>
          <p:nvPr/>
        </p:nvSpPr>
        <p:spPr>
          <a:xfrm>
            <a:off x="1959350" y="153700"/>
            <a:ext cx="4868100" cy="44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lang="es-ES" sz="1700">
                <a:solidFill>
                  <a:srgbClr val="002060"/>
                </a:solidFill>
                <a:latin typeface="Cabin Condensed SemiBold"/>
                <a:ea typeface="Cabin Condensed SemiBold"/>
                <a:cs typeface="Cabin Condensed SemiBold"/>
                <a:sym typeface="Cabin Condensed SemiBold"/>
              </a:rPr>
              <a:t>Factores para la diferenciación entre conductas autolesivas</a:t>
            </a:r>
            <a:endParaRPr b="0" i="0" sz="1700" u="none" cap="none" strike="noStrike">
              <a:solidFill>
                <a:srgbClr val="002060"/>
              </a:solidFill>
              <a:latin typeface="Cabin Condensed SemiBold"/>
              <a:ea typeface="Cabin Condensed SemiBold"/>
              <a:cs typeface="Cabin Condensed SemiBold"/>
              <a:sym typeface="Cabin Condensed SemiBold"/>
            </a:endParaRPr>
          </a:p>
        </p:txBody>
      </p:sp>
      <p:sp>
        <p:nvSpPr>
          <p:cNvPr id="135" name="Google Shape;135;g14eb7e415ae_0_60"/>
          <p:cNvSpPr txBox="1"/>
          <p:nvPr/>
        </p:nvSpPr>
        <p:spPr>
          <a:xfrm>
            <a:off x="481275" y="754700"/>
            <a:ext cx="19032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pic>
        <p:nvPicPr>
          <p:cNvPr id="136" name="Google Shape;136;g14eb7e415ae_0_60"/>
          <p:cNvPicPr preferRelativeResize="0"/>
          <p:nvPr/>
        </p:nvPicPr>
        <p:blipFill rotWithShape="1">
          <a:blip r:embed="rId3">
            <a:alphaModFix/>
          </a:blip>
          <a:srcRect b="10585" l="28985" r="29998" t="13588"/>
          <a:stretch/>
        </p:blipFill>
        <p:spPr>
          <a:xfrm>
            <a:off x="1017975" y="820625"/>
            <a:ext cx="6750851" cy="5524124"/>
          </a:xfrm>
          <a:prstGeom prst="rect">
            <a:avLst/>
          </a:prstGeom>
          <a:noFill/>
          <a:ln>
            <a:noFill/>
          </a:ln>
        </p:spPr>
      </p:pic>
      <p:sp>
        <p:nvSpPr>
          <p:cNvPr id="137" name="Google Shape;137;g14eb7e415ae_0_60"/>
          <p:cNvSpPr txBox="1"/>
          <p:nvPr/>
        </p:nvSpPr>
        <p:spPr>
          <a:xfrm>
            <a:off x="7840275" y="5898375"/>
            <a:ext cx="122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43-44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pic>
        <p:nvPicPr>
          <p:cNvPr descr="1x/Recurso%205.png" id="142" name="Google Shape;142;g315af1ff58c_0_2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43" name="Google Shape;143;g315af1ff58c_0_2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44" name="Google Shape;144;g315af1ff58c_0_23"/>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145" name="Google Shape;145;g315af1ff58c_0_2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146" name="Google Shape;146;g315af1ff58c_0_23"/>
          <p:cNvSpPr/>
          <p:nvPr/>
        </p:nvSpPr>
        <p:spPr>
          <a:xfrm>
            <a:off x="915900" y="2304675"/>
            <a:ext cx="7312200" cy="3015000"/>
          </a:xfrm>
          <a:prstGeom prst="rect">
            <a:avLst/>
          </a:prstGeom>
          <a:noFill/>
          <a:ln>
            <a:noFill/>
          </a:ln>
        </p:spPr>
        <p:txBody>
          <a:bodyPr anchorCtr="0" anchor="t" bIns="45700" lIns="91425" spcFirstLastPara="1" rIns="91425" wrap="square" tIns="45700">
            <a:noAutofit/>
          </a:bodyPr>
          <a:lstStyle/>
          <a:p>
            <a:pPr indent="0" lvl="0" marL="0" marR="24765" rtl="0" algn="just">
              <a:lnSpc>
                <a:spcPct val="150000"/>
              </a:lnSpc>
              <a:spcBef>
                <a:spcPts val="635"/>
              </a:spcBef>
              <a:spcAft>
                <a:spcPts val="0"/>
              </a:spcAft>
              <a:buClr>
                <a:srgbClr val="000000"/>
              </a:buClr>
              <a:buSzPts val="1100"/>
              <a:buFont typeface="Arial"/>
              <a:buNone/>
            </a:pPr>
            <a:r>
              <a:rPr lang="es-ES" sz="1600">
                <a:solidFill>
                  <a:schemeClr val="dk1"/>
                </a:solidFill>
              </a:rPr>
              <a:t>Las autolesiones en la adolescencia representan un problema relevante de salud pública, especialmente en contextos clínicos, con una prevalencia significativa. Estas conductas suelen iniciar en la adolescencia temprana y parecen ser más frecuentes en mujeres, quienes tienden a utilizar métodos como el corte, mientras que los hombres optan por golpearse o quemarse. También se observan conductas autolesivas con intencionalidad suicida, que son más comunes en mujeres y generalmente comienzan en la adolescencia tardía. </a:t>
            </a:r>
            <a:endParaRPr b="0" i="0" sz="1200" u="none" cap="none" strike="noStrike">
              <a:solidFill>
                <a:schemeClr val="dk1"/>
              </a:solidFill>
              <a:latin typeface="Times New Roman"/>
              <a:ea typeface="Times New Roman"/>
              <a:cs typeface="Times New Roman"/>
              <a:sym typeface="Times New Roman"/>
            </a:endParaRPr>
          </a:p>
        </p:txBody>
      </p:sp>
      <p:sp>
        <p:nvSpPr>
          <p:cNvPr id="147" name="Google Shape;147;g315af1ff58c_0_23"/>
          <p:cNvSpPr txBox="1"/>
          <p:nvPr/>
        </p:nvSpPr>
        <p:spPr>
          <a:xfrm>
            <a:off x="1382000" y="1255000"/>
            <a:ext cx="6380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Prevalencia </a:t>
            </a:r>
            <a:endParaRPr b="1" i="0" sz="3200" u="none" cap="none" strike="noStrike">
              <a:solidFill>
                <a:srgbClr val="002060"/>
              </a:solidFill>
              <a:latin typeface="Arial"/>
              <a:ea typeface="Arial"/>
              <a:cs typeface="Arial"/>
              <a:sym typeface="Arial"/>
            </a:endParaRPr>
          </a:p>
        </p:txBody>
      </p:sp>
      <p:sp>
        <p:nvSpPr>
          <p:cNvPr id="148" name="Google Shape;148;g315af1ff58c_0_23"/>
          <p:cNvSpPr txBox="1"/>
          <p:nvPr/>
        </p:nvSpPr>
        <p:spPr>
          <a:xfrm>
            <a:off x="7840275" y="5898375"/>
            <a:ext cx="122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44-45</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pic>
        <p:nvPicPr>
          <p:cNvPr descr="1x/Recurso%205.png" id="153" name="Google Shape;153;g315af1ff58c_0_3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54" name="Google Shape;154;g315af1ff58c_0_3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55" name="Google Shape;155;g315af1ff58c_0_33"/>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156" name="Google Shape;156;g315af1ff58c_0_3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157" name="Google Shape;157;g315af1ff58c_0_33"/>
          <p:cNvSpPr/>
          <p:nvPr/>
        </p:nvSpPr>
        <p:spPr>
          <a:xfrm>
            <a:off x="915900" y="2304675"/>
            <a:ext cx="7312200" cy="3015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s-ES" sz="1600">
                <a:solidFill>
                  <a:schemeClr val="dk1"/>
                </a:solidFill>
              </a:rPr>
              <a:t>La autolesión no suicida (ANS) suele comenzar en la adolescencia temprana, alrededor de los 14 años, y puede tener un segundo pico en la adultez temprana, especialmente en mujeres. Esta conducta está influenciada por trastornos mentales como el trastorno límite de la personalidad y los trastornos de la conducta alimentaria. En muchos adolescentes, la ANS se resuelve al alcanzar la adultez joven, pero persiste más en mujeres y en quienes presentan factores como depresión, ansiedad, y conductas de riesgo. La recurrencia de la ANS y el uso de múltiples métodos (cortes, quemaduras, golpes) se asocian con un mayor riesgo psicológico, social y de suicidio. </a:t>
            </a:r>
            <a:endParaRPr sz="1600">
              <a:solidFill>
                <a:schemeClr val="dk1"/>
              </a:solidFill>
            </a:endParaRPr>
          </a:p>
          <a:p>
            <a:pPr indent="0" lvl="0" marL="0" marR="24765" rtl="0" algn="just">
              <a:lnSpc>
                <a:spcPct val="150000"/>
              </a:lnSpc>
              <a:spcBef>
                <a:spcPts val="1200"/>
              </a:spcBef>
              <a:spcAft>
                <a:spcPts val="0"/>
              </a:spcAft>
              <a:buClr>
                <a:srgbClr val="000000"/>
              </a:buClr>
              <a:buSzPts val="1100"/>
              <a:buFont typeface="Arial"/>
              <a:buNone/>
            </a:pPr>
            <a:r>
              <a:t/>
            </a:r>
            <a:endParaRPr sz="1600">
              <a:solidFill>
                <a:schemeClr val="dk1"/>
              </a:solidFill>
            </a:endParaRPr>
          </a:p>
        </p:txBody>
      </p:sp>
      <p:sp>
        <p:nvSpPr>
          <p:cNvPr id="158" name="Google Shape;158;g315af1ff58c_0_33"/>
          <p:cNvSpPr txBox="1"/>
          <p:nvPr/>
        </p:nvSpPr>
        <p:spPr>
          <a:xfrm>
            <a:off x="1382000" y="1255000"/>
            <a:ext cx="6380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Curso y </a:t>
            </a:r>
            <a:r>
              <a:rPr lang="es-ES" sz="3200">
                <a:solidFill>
                  <a:srgbClr val="002060"/>
                </a:solidFill>
                <a:latin typeface="Cabin Condensed SemiBold"/>
                <a:ea typeface="Cabin Condensed SemiBold"/>
                <a:cs typeface="Cabin Condensed SemiBold"/>
                <a:sym typeface="Cabin Condensed SemiBold"/>
              </a:rPr>
              <a:t>pronóstico</a:t>
            </a:r>
            <a:endParaRPr b="1" i="0" sz="3200" u="none" cap="none" strike="noStrike">
              <a:solidFill>
                <a:srgbClr val="002060"/>
              </a:solidFill>
              <a:latin typeface="Arial"/>
              <a:ea typeface="Arial"/>
              <a:cs typeface="Arial"/>
              <a:sym typeface="Arial"/>
            </a:endParaRPr>
          </a:p>
        </p:txBody>
      </p:sp>
      <p:sp>
        <p:nvSpPr>
          <p:cNvPr id="159" name="Google Shape;159;g315af1ff58c_0_33"/>
          <p:cNvSpPr txBox="1"/>
          <p:nvPr/>
        </p:nvSpPr>
        <p:spPr>
          <a:xfrm>
            <a:off x="7840275" y="5898375"/>
            <a:ext cx="122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46</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descr="1x/Recurso%205.png" id="164" name="Google Shape;164;g315af1ff58c_0_4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65" name="Google Shape;165;g315af1ff58c_0_4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66" name="Google Shape;166;g315af1ff58c_0_43"/>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167" name="Google Shape;167;g315af1ff58c_0_4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168" name="Google Shape;168;g315af1ff58c_0_43"/>
          <p:cNvSpPr/>
          <p:nvPr/>
        </p:nvSpPr>
        <p:spPr>
          <a:xfrm>
            <a:off x="404525" y="2357425"/>
            <a:ext cx="7966800" cy="3339600"/>
          </a:xfrm>
          <a:prstGeom prst="rect">
            <a:avLst/>
          </a:prstGeom>
          <a:noFill/>
          <a:ln>
            <a:noFill/>
          </a:ln>
        </p:spPr>
        <p:txBody>
          <a:bodyPr anchorCtr="0" anchor="t" bIns="45700" lIns="91425" spcFirstLastPara="1" rIns="91425" wrap="square" tIns="45700">
            <a:noAutofit/>
          </a:bodyPr>
          <a:lstStyle/>
          <a:p>
            <a:pPr indent="-330200" lvl="0" marL="457200" marR="24765" rtl="0" algn="l">
              <a:lnSpc>
                <a:spcPct val="150000"/>
              </a:lnSpc>
              <a:spcBef>
                <a:spcPts val="635"/>
              </a:spcBef>
              <a:spcAft>
                <a:spcPts val="0"/>
              </a:spcAft>
              <a:buClr>
                <a:schemeClr val="dk1"/>
              </a:buClr>
              <a:buSzPts val="1600"/>
              <a:buChar char="●"/>
            </a:pPr>
            <a:r>
              <a:rPr lang="es-ES" sz="1600">
                <a:solidFill>
                  <a:schemeClr val="dk1"/>
                </a:solidFill>
              </a:rPr>
              <a:t>Trastornos mentales comórbidos, como depresión, trastorno límite de la personalidad (TLP), trastorno de estrés postraumático (TEPT), abuso de sustancias, impulsividad, trastornos de conducta y trastornos alimentarios.</a:t>
            </a:r>
            <a:endParaRPr sz="1600">
              <a:solidFill>
                <a:schemeClr val="dk1"/>
              </a:solidFill>
            </a:endParaRPr>
          </a:p>
          <a:p>
            <a:pPr indent="-330200" lvl="0" marL="457200" marR="24765" rtl="0" algn="l">
              <a:lnSpc>
                <a:spcPct val="150000"/>
              </a:lnSpc>
              <a:spcBef>
                <a:spcPts val="0"/>
              </a:spcBef>
              <a:spcAft>
                <a:spcPts val="0"/>
              </a:spcAft>
              <a:buClr>
                <a:schemeClr val="dk1"/>
              </a:buClr>
              <a:buSzPts val="1600"/>
              <a:buChar char="●"/>
            </a:pPr>
            <a:r>
              <a:rPr lang="es-ES" sz="1600">
                <a:solidFill>
                  <a:schemeClr val="dk1"/>
                </a:solidFill>
              </a:rPr>
              <a:t>Disfunción familiar, incluyendo bajo apoyo social familiar y relaciones conflictivas con los padres.</a:t>
            </a:r>
            <a:endParaRPr sz="1600">
              <a:solidFill>
                <a:schemeClr val="dk1"/>
              </a:solidFill>
            </a:endParaRPr>
          </a:p>
          <a:p>
            <a:pPr indent="-330200" lvl="0" marL="457200" marR="24765" rtl="0" algn="l">
              <a:lnSpc>
                <a:spcPct val="150000"/>
              </a:lnSpc>
              <a:spcBef>
                <a:spcPts val="0"/>
              </a:spcBef>
              <a:spcAft>
                <a:spcPts val="0"/>
              </a:spcAft>
              <a:buClr>
                <a:schemeClr val="dk1"/>
              </a:buClr>
              <a:buSzPts val="1600"/>
              <a:buChar char="●"/>
            </a:pPr>
            <a:r>
              <a:rPr lang="es-ES" sz="1600">
                <a:solidFill>
                  <a:schemeClr val="dk1"/>
                </a:solidFill>
              </a:rPr>
              <a:t>Historia de abuso o violencia, como abuso sexual y violencia física.</a:t>
            </a:r>
            <a:endParaRPr sz="1600">
              <a:solidFill>
                <a:schemeClr val="dk1"/>
              </a:solidFill>
            </a:endParaRPr>
          </a:p>
          <a:p>
            <a:pPr indent="-330200" lvl="0" marL="457200" marR="24765" rtl="0" algn="l">
              <a:lnSpc>
                <a:spcPct val="150000"/>
              </a:lnSpc>
              <a:spcBef>
                <a:spcPts val="0"/>
              </a:spcBef>
              <a:spcAft>
                <a:spcPts val="0"/>
              </a:spcAft>
              <a:buClr>
                <a:schemeClr val="dk1"/>
              </a:buClr>
              <a:buSzPts val="1600"/>
              <a:buChar char="●"/>
            </a:pPr>
            <a:r>
              <a:rPr lang="es-ES" sz="1600">
                <a:solidFill>
                  <a:schemeClr val="dk1"/>
                </a:solidFill>
              </a:rPr>
              <a:t>Factores sociales, como rechazo social, aislamiento, victimización y baja percepción de aceptación por sus iguales.</a:t>
            </a:r>
            <a:endParaRPr sz="1600">
              <a:solidFill>
                <a:schemeClr val="dk1"/>
              </a:solidFill>
            </a:endParaRPr>
          </a:p>
          <a:p>
            <a:pPr indent="0" lvl="0" marL="0" marR="24765" rtl="0" algn="just">
              <a:lnSpc>
                <a:spcPct val="150000"/>
              </a:lnSpc>
              <a:spcBef>
                <a:spcPts val="635"/>
              </a:spcBef>
              <a:spcAft>
                <a:spcPts val="0"/>
              </a:spcAft>
              <a:buClr>
                <a:schemeClr val="dk1"/>
              </a:buClr>
              <a:buSzPts val="1100"/>
              <a:buFont typeface="Arial"/>
              <a:buNone/>
            </a:pPr>
            <a:r>
              <a:t/>
            </a:r>
            <a:endParaRPr sz="1600">
              <a:solidFill>
                <a:schemeClr val="dk1"/>
              </a:solidFill>
            </a:endParaRPr>
          </a:p>
          <a:p>
            <a:pPr indent="0" lvl="0" marL="0" marR="24765" rtl="0" algn="just">
              <a:lnSpc>
                <a:spcPct val="150000"/>
              </a:lnSpc>
              <a:spcBef>
                <a:spcPts val="635"/>
              </a:spcBef>
              <a:spcAft>
                <a:spcPts val="0"/>
              </a:spcAft>
              <a:buClr>
                <a:srgbClr val="000000"/>
              </a:buClr>
              <a:buSzPts val="1100"/>
              <a:buFont typeface="Arial"/>
              <a:buNone/>
            </a:pPr>
            <a:r>
              <a:t/>
            </a:r>
            <a:endParaRPr sz="1600">
              <a:solidFill>
                <a:schemeClr val="dk1"/>
              </a:solidFill>
            </a:endParaRPr>
          </a:p>
        </p:txBody>
      </p:sp>
      <p:sp>
        <p:nvSpPr>
          <p:cNvPr id="169" name="Google Shape;169;g315af1ff58c_0_43"/>
          <p:cNvSpPr txBox="1"/>
          <p:nvPr/>
        </p:nvSpPr>
        <p:spPr>
          <a:xfrm>
            <a:off x="2935775" y="1390175"/>
            <a:ext cx="29043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Factores de riesgo</a:t>
            </a:r>
            <a:endParaRPr b="1" i="0" sz="3200" u="none" cap="none" strike="noStrike">
              <a:solidFill>
                <a:srgbClr val="002060"/>
              </a:solidFill>
              <a:latin typeface="Arial"/>
              <a:ea typeface="Arial"/>
              <a:cs typeface="Arial"/>
              <a:sym typeface="Arial"/>
            </a:endParaRPr>
          </a:p>
        </p:txBody>
      </p:sp>
      <p:sp>
        <p:nvSpPr>
          <p:cNvPr id="170" name="Google Shape;170;g315af1ff58c_0_43"/>
          <p:cNvSpPr txBox="1"/>
          <p:nvPr/>
        </p:nvSpPr>
        <p:spPr>
          <a:xfrm>
            <a:off x="7840275" y="5898375"/>
            <a:ext cx="122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a:t>Pág 47-48</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pic>
        <p:nvPicPr>
          <p:cNvPr descr="1x/Recurso%205.png" id="175" name="Google Shape;175;g315af1ff58c_0_5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76" name="Google Shape;176;g315af1ff58c_0_53"/>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000"/>
              <a:buFont typeface="Arial"/>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77" name="Google Shape;177;g315af1ff58c_0_53"/>
          <p:cNvPicPr preferRelativeResize="0"/>
          <p:nvPr/>
        </p:nvPicPr>
        <p:blipFill rotWithShape="1">
          <a:blip r:embed="rId4">
            <a:alphaModFix/>
          </a:blip>
          <a:srcRect b="49786" l="13190" r="33624" t="44880"/>
          <a:stretch/>
        </p:blipFill>
        <p:spPr>
          <a:xfrm>
            <a:off x="5234684" y="653818"/>
            <a:ext cx="3648074" cy="228600"/>
          </a:xfrm>
          <a:prstGeom prst="rect">
            <a:avLst/>
          </a:prstGeom>
          <a:noFill/>
          <a:ln>
            <a:noFill/>
          </a:ln>
        </p:spPr>
      </p:pic>
      <p:pic>
        <p:nvPicPr>
          <p:cNvPr descr="Resultado de imagen de simbolo de psicología" id="178" name="Google Shape;178;g315af1ff58c_0_53"/>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
        <p:nvSpPr>
          <p:cNvPr id="179" name="Google Shape;179;g315af1ff58c_0_53"/>
          <p:cNvSpPr/>
          <p:nvPr/>
        </p:nvSpPr>
        <p:spPr>
          <a:xfrm>
            <a:off x="404525" y="2357425"/>
            <a:ext cx="7966800" cy="2196600"/>
          </a:xfrm>
          <a:prstGeom prst="rect">
            <a:avLst/>
          </a:prstGeom>
          <a:noFill/>
          <a:ln>
            <a:noFill/>
          </a:ln>
        </p:spPr>
        <p:txBody>
          <a:bodyPr anchorCtr="0" anchor="t" bIns="45700" lIns="91425" spcFirstLastPara="1" rIns="91425" wrap="square" tIns="45700">
            <a:noAutofit/>
          </a:bodyPr>
          <a:lstStyle/>
          <a:p>
            <a:pPr indent="-330200" lvl="0" marL="457200" marR="24765" rtl="0" algn="just">
              <a:lnSpc>
                <a:spcPct val="150000"/>
              </a:lnSpc>
              <a:spcBef>
                <a:spcPts val="635"/>
              </a:spcBef>
              <a:spcAft>
                <a:spcPts val="0"/>
              </a:spcAft>
              <a:buClr>
                <a:schemeClr val="dk1"/>
              </a:buClr>
              <a:buSzPts val="1600"/>
              <a:buChar char="●"/>
            </a:pPr>
            <a:r>
              <a:rPr lang="es-ES" sz="1600">
                <a:solidFill>
                  <a:schemeClr val="dk1"/>
                </a:solidFill>
              </a:rPr>
              <a:t>Pertenencia a la población LGTBIQ+, quienes presentan un riesgo elevado.</a:t>
            </a:r>
            <a:endParaRPr sz="1600">
              <a:solidFill>
                <a:schemeClr val="dk1"/>
              </a:solidFill>
            </a:endParaRPr>
          </a:p>
          <a:p>
            <a:pPr indent="-330200" lvl="0" marL="457200" marR="24765" rtl="0" algn="just">
              <a:lnSpc>
                <a:spcPct val="150000"/>
              </a:lnSpc>
              <a:spcBef>
                <a:spcPts val="0"/>
              </a:spcBef>
              <a:spcAft>
                <a:spcPts val="0"/>
              </a:spcAft>
              <a:buClr>
                <a:schemeClr val="dk1"/>
              </a:buClr>
              <a:buSzPts val="1600"/>
              <a:buChar char="●"/>
            </a:pPr>
            <a:r>
              <a:rPr lang="es-ES" sz="1600">
                <a:solidFill>
                  <a:schemeClr val="dk1"/>
                </a:solidFill>
              </a:rPr>
              <a:t>Uso de internet y redes sociales, con la exposición a contenido que normaliza o promueve la autolesión, y el impacto del cyberbullying.</a:t>
            </a:r>
            <a:endParaRPr sz="1600">
              <a:solidFill>
                <a:schemeClr val="dk1"/>
              </a:solidFill>
            </a:endParaRPr>
          </a:p>
          <a:p>
            <a:pPr indent="-330200" lvl="0" marL="457200" marR="24765" rtl="0" algn="just">
              <a:lnSpc>
                <a:spcPct val="150000"/>
              </a:lnSpc>
              <a:spcBef>
                <a:spcPts val="0"/>
              </a:spcBef>
              <a:spcAft>
                <a:spcPts val="0"/>
              </a:spcAft>
              <a:buClr>
                <a:schemeClr val="dk1"/>
              </a:buClr>
              <a:buSzPts val="1600"/>
              <a:buChar char="●"/>
            </a:pPr>
            <a:r>
              <a:rPr lang="es-ES" sz="1600">
                <a:solidFill>
                  <a:schemeClr val="dk1"/>
                </a:solidFill>
              </a:rPr>
              <a:t>Factores relacionados con la pandemia de COVID-19, incluyendo el distanciamiento social, problemas económicos, violencia doméstica y acceso limitado a servicios de salud mental. </a:t>
            </a:r>
            <a:endParaRPr sz="1600">
              <a:solidFill>
                <a:schemeClr val="dk1"/>
              </a:solidFill>
            </a:endParaRPr>
          </a:p>
          <a:p>
            <a:pPr indent="0" lvl="0" marL="0" marR="24765" rtl="0" algn="just">
              <a:lnSpc>
                <a:spcPct val="150000"/>
              </a:lnSpc>
              <a:spcBef>
                <a:spcPts val="635"/>
              </a:spcBef>
              <a:spcAft>
                <a:spcPts val="0"/>
              </a:spcAft>
              <a:buClr>
                <a:srgbClr val="000000"/>
              </a:buClr>
              <a:buSzPts val="1100"/>
              <a:buFont typeface="Arial"/>
              <a:buNone/>
            </a:pPr>
            <a:r>
              <a:t/>
            </a:r>
            <a:endParaRPr sz="1600">
              <a:solidFill>
                <a:schemeClr val="dk1"/>
              </a:solidFill>
            </a:endParaRPr>
          </a:p>
        </p:txBody>
      </p:sp>
      <p:sp>
        <p:nvSpPr>
          <p:cNvPr id="180" name="Google Shape;180;g315af1ff58c_0_53"/>
          <p:cNvSpPr txBox="1"/>
          <p:nvPr/>
        </p:nvSpPr>
        <p:spPr>
          <a:xfrm>
            <a:off x="2935775" y="1390175"/>
            <a:ext cx="29043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Factores de riesgo</a:t>
            </a:r>
            <a:endParaRPr b="1" i="0" sz="3200" u="none" cap="none" strike="noStrike">
              <a:solidFill>
                <a:srgbClr val="00206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Tema d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2019-10-22T14:47:25Z</dcterms:created>
  <dc:creator>Microsoft Office User</dc:creator>
</cp:coreProperties>
</file>